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1372" r:id="rId2"/>
    <p:sldId id="405" r:id="rId3"/>
    <p:sldId id="1472" r:id="rId4"/>
    <p:sldId id="300" r:id="rId5"/>
    <p:sldId id="614" r:id="rId6"/>
    <p:sldId id="793" r:id="rId7"/>
    <p:sldId id="617" r:id="rId8"/>
    <p:sldId id="795" r:id="rId9"/>
    <p:sldId id="796" r:id="rId10"/>
    <p:sldId id="805" r:id="rId11"/>
    <p:sldId id="806" r:id="rId12"/>
    <p:sldId id="807" r:id="rId13"/>
    <p:sldId id="808" r:id="rId14"/>
    <p:sldId id="799" r:id="rId15"/>
    <p:sldId id="800" r:id="rId16"/>
    <p:sldId id="801" r:id="rId17"/>
    <p:sldId id="802" r:id="rId18"/>
    <p:sldId id="803" r:id="rId19"/>
    <p:sldId id="1473" r:id="rId20"/>
    <p:sldId id="1474" r:id="rId21"/>
    <p:sldId id="551" r:id="rId22"/>
    <p:sldId id="552" r:id="rId23"/>
    <p:sldId id="1479" r:id="rId24"/>
    <p:sldId id="304" r:id="rId25"/>
    <p:sldId id="1478" r:id="rId26"/>
    <p:sldId id="571" r:id="rId27"/>
    <p:sldId id="572" r:id="rId28"/>
    <p:sldId id="299" r:id="rId29"/>
    <p:sldId id="804" r:id="rId30"/>
    <p:sldId id="593" r:id="rId31"/>
    <p:sldId id="1475" r:id="rId32"/>
    <p:sldId id="1476" r:id="rId33"/>
    <p:sldId id="1477" r:id="rId34"/>
    <p:sldId id="592" r:id="rId35"/>
    <p:sldId id="317" r:id="rId36"/>
    <p:sldId id="307" r:id="rId3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3447" autoAdjust="0"/>
  </p:normalViewPr>
  <p:slideViewPr>
    <p:cSldViewPr snapToGrid="0">
      <p:cViewPr varScale="1">
        <p:scale>
          <a:sx n="55" d="100"/>
          <a:sy n="55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6600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9104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5390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0598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3401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4674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6240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8039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861441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93916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861441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3312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23380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861441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94720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04788" y="849313"/>
            <a:ext cx="7442201" cy="418782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3356" y="5307074"/>
            <a:ext cx="5626853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70197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04788" y="849313"/>
            <a:ext cx="7442201" cy="418782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3356" y="5307074"/>
            <a:ext cx="5626853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9605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207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425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268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515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904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4304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345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3200" dirty="0"/>
              <a:t>IS-LM-Model and </a:t>
            </a:r>
            <a:r>
              <a:rPr lang="de-DE" sz="3200" dirty="0" err="1"/>
              <a:t>capital</a:t>
            </a:r>
            <a:r>
              <a:rPr lang="de-DE" sz="3200" dirty="0"/>
              <a:t> </a:t>
            </a:r>
            <a:r>
              <a:rPr lang="de-DE" sz="3200" dirty="0" err="1"/>
              <a:t>cost</a:t>
            </a:r>
            <a:r>
              <a:rPr lang="de-DE" sz="3200" dirty="0"/>
              <a:t> </a:t>
            </a:r>
            <a:r>
              <a:rPr lang="de-DE" sz="3200" dirty="0" err="1"/>
              <a:t>effekt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1703512" y="1012253"/>
            <a:ext cx="8856984" cy="4859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de-DE" sz="2400" dirty="0"/>
          </a:p>
          <a:p>
            <a:pPr lvl="0"/>
            <a:r>
              <a:rPr lang="de-DE" sz="2400" b="1" dirty="0"/>
              <a:t>Central </a:t>
            </a:r>
            <a:r>
              <a:rPr lang="de-DE" sz="2400" b="1" dirty="0" err="1"/>
              <a:t>bank</a:t>
            </a:r>
            <a:r>
              <a:rPr lang="de-DE" sz="2400" b="1" dirty="0"/>
              <a:t> </a:t>
            </a:r>
            <a:r>
              <a:rPr lang="de-DE" sz="2400" b="1" dirty="0" err="1"/>
              <a:t>increases</a:t>
            </a:r>
            <a:r>
              <a:rPr lang="de-DE" sz="2400" b="1" dirty="0"/>
              <a:t> </a:t>
            </a:r>
            <a:r>
              <a:rPr lang="de-DE" sz="2400" b="1" dirty="0" err="1"/>
              <a:t>interest</a:t>
            </a:r>
            <a:r>
              <a:rPr lang="de-DE" sz="2400" b="1" dirty="0"/>
              <a:t> </a:t>
            </a:r>
            <a:r>
              <a:rPr lang="de-DE" sz="2400" b="1" dirty="0" err="1"/>
              <a:t>rates</a:t>
            </a:r>
            <a:endParaRPr lang="de-DE" sz="2400" b="1" dirty="0"/>
          </a:p>
          <a:p>
            <a:pPr lvl="0"/>
            <a:r>
              <a:rPr lang="de-DE" sz="2400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refinancing</a:t>
            </a:r>
            <a:r>
              <a:rPr lang="de-DE" sz="2400" dirty="0"/>
              <a:t> </a:t>
            </a:r>
            <a:r>
              <a:rPr lang="de-DE" sz="2400" dirty="0" err="1"/>
              <a:t>costs</a:t>
            </a:r>
            <a:r>
              <a:rPr lang="de-DE" sz="2400" dirty="0"/>
              <a:t> </a:t>
            </a:r>
            <a:r>
              <a:rPr lang="de-DE" sz="2400" dirty="0" err="1"/>
              <a:t>increase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credit</a:t>
            </a:r>
            <a:r>
              <a:rPr lang="de-DE" sz="2400" dirty="0"/>
              <a:t>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err="1"/>
              <a:t>rates</a:t>
            </a:r>
            <a:r>
              <a:rPr lang="de-DE" sz="2400"/>
              <a:t> increase</a:t>
            </a: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lower</a:t>
            </a:r>
            <a:r>
              <a:rPr lang="de-DE" sz="2400" dirty="0"/>
              <a:t> </a:t>
            </a:r>
            <a:r>
              <a:rPr lang="de-DE" sz="2400" dirty="0" err="1"/>
              <a:t>loan</a:t>
            </a:r>
            <a:r>
              <a:rPr lang="de-DE" sz="2400" dirty="0"/>
              <a:t> </a:t>
            </a:r>
            <a:r>
              <a:rPr lang="de-DE" sz="2400" dirty="0" err="1"/>
              <a:t>growth</a:t>
            </a:r>
            <a:r>
              <a:rPr lang="de-DE" sz="2400" dirty="0"/>
              <a:t> and </a:t>
            </a:r>
            <a:r>
              <a:rPr lang="de-DE" sz="2400" dirty="0" err="1"/>
              <a:t>lower</a:t>
            </a:r>
            <a:r>
              <a:rPr lang="de-DE" sz="2400" dirty="0"/>
              <a:t> </a:t>
            </a:r>
            <a:r>
              <a:rPr lang="de-DE" sz="2400" dirty="0" err="1"/>
              <a:t>credit</a:t>
            </a:r>
            <a:r>
              <a:rPr lang="de-DE" sz="2400" dirty="0"/>
              <a:t> </a:t>
            </a:r>
            <a:r>
              <a:rPr lang="de-DE" sz="2400" dirty="0" err="1"/>
              <a:t>financed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investment</a:t>
            </a:r>
            <a:r>
              <a:rPr lang="de-DE" sz="2400" dirty="0"/>
              <a:t> and </a:t>
            </a:r>
            <a:r>
              <a:rPr lang="de-DE" sz="2400" dirty="0" err="1"/>
              <a:t>consumption</a:t>
            </a: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decreasing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endParaRPr lang="de-DE" sz="2400" dirty="0"/>
          </a:p>
          <a:p>
            <a:pPr lvl="0"/>
            <a:endParaRPr lang="de-DE" sz="2400" dirty="0"/>
          </a:p>
          <a:p>
            <a:pPr lvl="0"/>
            <a:endParaRPr lang="de-DE" sz="2177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0E90FC8-B48F-0CAF-646E-8B1BB19180A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58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3200" dirty="0"/>
              <a:t>IS-LM-Model and </a:t>
            </a:r>
            <a:r>
              <a:rPr lang="de-DE" sz="3200" dirty="0" err="1"/>
              <a:t>substitution</a:t>
            </a:r>
            <a:r>
              <a:rPr lang="de-DE" sz="3200" dirty="0"/>
              <a:t> </a:t>
            </a:r>
            <a:r>
              <a:rPr lang="de-DE" sz="3200" dirty="0" err="1"/>
              <a:t>effect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560512" y="952096"/>
            <a:ext cx="8856984" cy="5228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de-DE" sz="2400" dirty="0"/>
          </a:p>
          <a:p>
            <a:pPr lvl="0"/>
            <a:r>
              <a:rPr lang="de-DE" sz="2400" b="1" dirty="0"/>
              <a:t>Central </a:t>
            </a:r>
            <a:r>
              <a:rPr lang="de-DE" sz="2400" b="1" dirty="0" err="1"/>
              <a:t>bank</a:t>
            </a:r>
            <a:r>
              <a:rPr lang="de-DE" sz="2400" b="1" dirty="0"/>
              <a:t> </a:t>
            </a:r>
            <a:r>
              <a:rPr lang="de-DE" sz="2400" b="1" dirty="0" err="1"/>
              <a:t>decreases</a:t>
            </a:r>
            <a:r>
              <a:rPr lang="de-DE" sz="2400" b="1" dirty="0"/>
              <a:t> </a:t>
            </a:r>
            <a:r>
              <a:rPr lang="de-DE" sz="2400" b="1" dirty="0" err="1"/>
              <a:t>interest</a:t>
            </a:r>
            <a:r>
              <a:rPr lang="de-DE" sz="2400" b="1" dirty="0"/>
              <a:t> </a:t>
            </a:r>
            <a:r>
              <a:rPr lang="de-DE" sz="2400" b="1" dirty="0" err="1"/>
              <a:t>rates</a:t>
            </a:r>
            <a:endParaRPr lang="de-DE" sz="2400" b="1" dirty="0"/>
          </a:p>
          <a:p>
            <a:pPr lvl="0"/>
            <a:r>
              <a:rPr lang="de-DE" sz="2400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/>
              <a:t>Rate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return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bonds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falling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/>
              <a:t>Stock </a:t>
            </a:r>
            <a:r>
              <a:rPr lang="de-DE" sz="2400" dirty="0" err="1"/>
              <a:t>market</a:t>
            </a:r>
            <a:r>
              <a:rPr lang="de-DE" sz="2400" dirty="0"/>
              <a:t> </a:t>
            </a:r>
            <a:r>
              <a:rPr lang="de-DE" sz="2400" dirty="0" err="1"/>
              <a:t>prices</a:t>
            </a:r>
            <a:r>
              <a:rPr lang="de-DE" sz="2400" dirty="0"/>
              <a:t> </a:t>
            </a: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until</a:t>
            </a:r>
            <a:r>
              <a:rPr lang="de-DE" sz="2400" dirty="0"/>
              <a:t> stock </a:t>
            </a:r>
            <a:r>
              <a:rPr lang="de-DE" sz="2400" dirty="0" err="1"/>
              <a:t>market</a:t>
            </a:r>
            <a:r>
              <a:rPr lang="de-DE" sz="2400" dirty="0"/>
              <a:t> </a:t>
            </a:r>
            <a:r>
              <a:rPr lang="de-DE" sz="2400" dirty="0" err="1"/>
              <a:t>yield</a:t>
            </a:r>
            <a:r>
              <a:rPr lang="de-DE" sz="2400" dirty="0"/>
              <a:t> </a:t>
            </a:r>
            <a:r>
              <a:rPr lang="de-DE" sz="2400" dirty="0" err="1"/>
              <a:t>adjust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bond</a:t>
            </a:r>
            <a:r>
              <a:rPr lang="de-DE" sz="2400" dirty="0"/>
              <a:t> </a:t>
            </a:r>
            <a:r>
              <a:rPr lang="de-DE" sz="2400" dirty="0" err="1"/>
              <a:t>markets</a:t>
            </a:r>
            <a:r>
              <a:rPr lang="de-DE" sz="2400" dirty="0"/>
              <a:t> rate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return</a:t>
            </a:r>
            <a:r>
              <a:rPr lang="de-DE" sz="2400" dirty="0"/>
              <a:t>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400" dirty="0"/>
              <a:t>Income </a:t>
            </a:r>
            <a:r>
              <a:rPr lang="de-DE" sz="2400" dirty="0" err="1"/>
              <a:t>of</a:t>
            </a:r>
            <a:r>
              <a:rPr lang="de-DE" sz="2400" dirty="0"/>
              <a:t> stock </a:t>
            </a:r>
            <a:r>
              <a:rPr lang="de-DE" sz="2400" dirty="0" err="1"/>
              <a:t>owners</a:t>
            </a:r>
            <a:r>
              <a:rPr lang="de-DE" sz="2400" dirty="0"/>
              <a:t> </a:t>
            </a:r>
            <a:r>
              <a:rPr lang="de-DE" sz="2400" dirty="0" err="1"/>
              <a:t>increases</a:t>
            </a:r>
            <a:r>
              <a:rPr lang="de-DE" sz="2400" dirty="0"/>
              <a:t>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increases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r>
              <a:rPr lang="de-DE" sz="2400" dirty="0"/>
              <a:t> 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investment</a:t>
            </a:r>
            <a:r>
              <a:rPr lang="de-DE" sz="2400" dirty="0"/>
              <a:t> and </a:t>
            </a:r>
            <a:r>
              <a:rPr lang="de-DE" sz="2400" dirty="0" err="1"/>
              <a:t>consumption</a:t>
            </a: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increasing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endParaRPr lang="de-DE" sz="2400" dirty="0"/>
          </a:p>
          <a:p>
            <a:pPr lvl="0"/>
            <a:endParaRPr lang="de-DE" sz="2400" dirty="0"/>
          </a:p>
          <a:p>
            <a:pPr lvl="0"/>
            <a:endParaRPr lang="de-DE" sz="2177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FA1BA8E-D522-EA14-63A8-FACEE0BE9C1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866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3200" dirty="0"/>
              <a:t>IS-LM-Model and </a:t>
            </a:r>
            <a:r>
              <a:rPr lang="de-DE" sz="3200" dirty="0" err="1"/>
              <a:t>income</a:t>
            </a:r>
            <a:r>
              <a:rPr lang="de-DE" sz="3200" dirty="0"/>
              <a:t> </a:t>
            </a:r>
            <a:r>
              <a:rPr lang="de-DE" sz="3200" dirty="0" err="1"/>
              <a:t>effect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0" y="731921"/>
            <a:ext cx="8990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de-DE" sz="2400" dirty="0"/>
          </a:p>
          <a:p>
            <a:pPr lvl="0"/>
            <a:r>
              <a:rPr lang="de-DE" sz="2400" b="1" dirty="0"/>
              <a:t>Central </a:t>
            </a:r>
            <a:r>
              <a:rPr lang="de-DE" sz="2400" b="1" dirty="0" err="1"/>
              <a:t>bank</a:t>
            </a:r>
            <a:r>
              <a:rPr lang="de-DE" sz="2400" b="1" dirty="0"/>
              <a:t> </a:t>
            </a:r>
            <a:r>
              <a:rPr lang="de-DE" sz="2400" b="1" dirty="0" err="1"/>
              <a:t>decreases</a:t>
            </a:r>
            <a:r>
              <a:rPr lang="de-DE" sz="2400" b="1" dirty="0"/>
              <a:t> </a:t>
            </a:r>
            <a:r>
              <a:rPr lang="de-DE" sz="2400" b="1" dirty="0" err="1"/>
              <a:t>interest</a:t>
            </a:r>
            <a:r>
              <a:rPr lang="de-DE" sz="2400" b="1" dirty="0"/>
              <a:t> </a:t>
            </a:r>
            <a:r>
              <a:rPr lang="de-DE" sz="2400" b="1" dirty="0" err="1"/>
              <a:t>rates</a:t>
            </a:r>
            <a:endParaRPr lang="de-DE" sz="2400" b="1" dirty="0"/>
          </a:p>
          <a:p>
            <a:pPr lvl="0"/>
            <a:r>
              <a:rPr lang="de-DE" sz="2400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credit</a:t>
            </a:r>
            <a:r>
              <a:rPr lang="de-DE" sz="2400" dirty="0"/>
              <a:t>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decrease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income</a:t>
            </a:r>
            <a:r>
              <a:rPr lang="de-DE" sz="2400" dirty="0"/>
              <a:t> </a:t>
            </a:r>
            <a:r>
              <a:rPr lang="de-DE" sz="2400" dirty="0" err="1"/>
              <a:t>redistribution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creditors</a:t>
            </a:r>
            <a:r>
              <a:rPr lang="de-DE" sz="2400" dirty="0"/>
              <a:t> and </a:t>
            </a:r>
            <a:r>
              <a:rPr lang="de-DE" sz="2400" dirty="0" err="1"/>
              <a:t>debtors</a:t>
            </a: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Debtors</a:t>
            </a:r>
            <a:r>
              <a:rPr lang="de-DE" sz="2400" dirty="0"/>
              <a:t> </a:t>
            </a:r>
            <a:r>
              <a:rPr lang="de-DE" sz="2400" dirty="0" err="1"/>
              <a:t>becomes</a:t>
            </a:r>
            <a:r>
              <a:rPr lang="de-DE" sz="2400" dirty="0"/>
              <a:t> </a:t>
            </a:r>
            <a:r>
              <a:rPr lang="de-DE" sz="2400" dirty="0" err="1"/>
              <a:t>relatively</a:t>
            </a:r>
            <a:r>
              <a:rPr lang="de-DE" sz="2400" dirty="0"/>
              <a:t> </a:t>
            </a:r>
            <a:r>
              <a:rPr lang="de-DE" sz="2400" dirty="0" err="1"/>
              <a:t>richer</a:t>
            </a:r>
            <a:r>
              <a:rPr lang="de-DE" sz="2400" dirty="0"/>
              <a:t> and </a:t>
            </a: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Since</a:t>
            </a:r>
            <a:r>
              <a:rPr lang="de-DE" sz="2400" dirty="0"/>
              <a:t> </a:t>
            </a:r>
            <a:r>
              <a:rPr lang="de-DE" sz="2400" dirty="0" err="1"/>
              <a:t>debtors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in </a:t>
            </a:r>
            <a:r>
              <a:rPr lang="de-DE" sz="2400" dirty="0" err="1"/>
              <a:t>general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poorer</a:t>
            </a:r>
            <a:r>
              <a:rPr lang="de-DE" sz="2400" dirty="0"/>
              <a:t> </a:t>
            </a:r>
            <a:r>
              <a:rPr lang="de-DE" sz="2400" dirty="0" err="1"/>
              <a:t>people</a:t>
            </a:r>
            <a:r>
              <a:rPr lang="de-DE" sz="2400" dirty="0"/>
              <a:t> in a </a:t>
            </a:r>
            <a:r>
              <a:rPr lang="de-DE" sz="2400" dirty="0" err="1"/>
              <a:t>society</a:t>
            </a:r>
            <a:r>
              <a:rPr lang="de-DE" sz="2400" dirty="0"/>
              <a:t> and </a:t>
            </a:r>
            <a:r>
              <a:rPr lang="de-DE" sz="2400" dirty="0" err="1"/>
              <a:t>poorer</a:t>
            </a:r>
            <a:r>
              <a:rPr lang="de-DE" sz="2400" dirty="0"/>
              <a:t> </a:t>
            </a:r>
            <a:r>
              <a:rPr lang="de-DE" sz="2400" dirty="0" err="1"/>
              <a:t>people</a:t>
            </a:r>
            <a:r>
              <a:rPr lang="de-DE" sz="2400" dirty="0"/>
              <a:t> </a:t>
            </a:r>
            <a:r>
              <a:rPr lang="de-DE" sz="2400" dirty="0" err="1"/>
              <a:t>consume</a:t>
            </a:r>
            <a:r>
              <a:rPr lang="de-DE" sz="2400" dirty="0"/>
              <a:t> </a:t>
            </a:r>
            <a:r>
              <a:rPr lang="de-DE" sz="2400" dirty="0" err="1"/>
              <a:t>relatively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/>
              <a:t>(keynesian </a:t>
            </a:r>
            <a:r>
              <a:rPr lang="de-DE" sz="2400" dirty="0" err="1"/>
              <a:t>consumption</a:t>
            </a:r>
            <a:r>
              <a:rPr lang="de-DE" sz="2400" dirty="0"/>
              <a:t> </a:t>
            </a:r>
            <a:r>
              <a:rPr lang="de-DE" sz="2400" dirty="0" err="1"/>
              <a:t>hypothesis</a:t>
            </a:r>
            <a:r>
              <a:rPr lang="de-DE" sz="2400" dirty="0"/>
              <a:t>),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poor</a:t>
            </a:r>
            <a:r>
              <a:rPr lang="de-DE" sz="2400" dirty="0"/>
              <a:t> </a:t>
            </a:r>
            <a:r>
              <a:rPr lang="de-DE" sz="2400" dirty="0" err="1"/>
              <a:t>outperforms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rich</a:t>
            </a:r>
            <a:endParaRPr lang="de-DE" sz="2400" dirty="0"/>
          </a:p>
          <a:p>
            <a:pPr marL="2628900" lvl="5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2628900" lvl="5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3EFFCF9-6843-F6CB-663A-B4B4CEE6DE9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885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3200" dirty="0"/>
              <a:t>IS-LM-Model and </a:t>
            </a:r>
            <a:r>
              <a:rPr lang="de-DE" sz="3200" dirty="0" err="1"/>
              <a:t>wealth</a:t>
            </a:r>
            <a:r>
              <a:rPr lang="de-DE" sz="3200" dirty="0"/>
              <a:t> </a:t>
            </a:r>
            <a:r>
              <a:rPr lang="de-DE" sz="3200" dirty="0" err="1"/>
              <a:t>effect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1703512" y="1012254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de-DE" sz="2400" dirty="0"/>
          </a:p>
          <a:p>
            <a:pPr lvl="0"/>
            <a:r>
              <a:rPr lang="de-DE" sz="2400" b="1" dirty="0"/>
              <a:t>Central </a:t>
            </a:r>
            <a:r>
              <a:rPr lang="de-DE" sz="2400" b="1" dirty="0" err="1"/>
              <a:t>bank</a:t>
            </a:r>
            <a:r>
              <a:rPr lang="de-DE" sz="2400" b="1" dirty="0"/>
              <a:t> </a:t>
            </a:r>
            <a:r>
              <a:rPr lang="de-DE" sz="2400" b="1" dirty="0" err="1"/>
              <a:t>decreases</a:t>
            </a:r>
            <a:r>
              <a:rPr lang="de-DE" sz="2400" b="1" dirty="0"/>
              <a:t> </a:t>
            </a:r>
            <a:r>
              <a:rPr lang="de-DE" sz="2400" b="1" dirty="0" err="1"/>
              <a:t>substantially</a:t>
            </a:r>
            <a:r>
              <a:rPr lang="de-DE" sz="2400" b="1" dirty="0"/>
              <a:t> </a:t>
            </a:r>
            <a:r>
              <a:rPr lang="de-DE" sz="2400" b="1" dirty="0" err="1"/>
              <a:t>interest</a:t>
            </a:r>
            <a:r>
              <a:rPr lang="de-DE" sz="2400" b="1" dirty="0"/>
              <a:t> </a:t>
            </a:r>
            <a:r>
              <a:rPr lang="de-DE" sz="2400" b="1" dirty="0" err="1"/>
              <a:t>rates</a:t>
            </a:r>
            <a:endParaRPr lang="de-DE" sz="2400" b="1" dirty="0"/>
          </a:p>
          <a:p>
            <a:pPr lvl="0"/>
            <a:r>
              <a:rPr lang="de-DE" sz="2400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risk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illequidity</a:t>
            </a:r>
            <a:r>
              <a:rPr lang="de-DE" sz="2400" dirty="0"/>
              <a:t> </a:t>
            </a:r>
            <a:r>
              <a:rPr lang="de-DE" sz="2400" dirty="0" err="1"/>
              <a:t>taking</a:t>
            </a:r>
            <a:r>
              <a:rPr lang="de-DE" sz="2400" dirty="0"/>
              <a:t> </a:t>
            </a:r>
            <a:r>
              <a:rPr lang="de-DE" sz="2400" dirty="0" err="1"/>
              <a:t>credits</a:t>
            </a:r>
            <a:r>
              <a:rPr lang="de-DE" sz="2400" dirty="0"/>
              <a:t> </a:t>
            </a:r>
            <a:r>
              <a:rPr lang="de-DE" sz="2400" dirty="0" err="1"/>
              <a:t>decreases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durable </a:t>
            </a:r>
            <a:r>
              <a:rPr lang="de-DE" sz="2400" dirty="0" err="1"/>
              <a:t>consumption</a:t>
            </a:r>
            <a:r>
              <a:rPr lang="de-DE" sz="2400" dirty="0"/>
              <a:t> </a:t>
            </a:r>
            <a:r>
              <a:rPr lang="de-DE" sz="2400" dirty="0" err="1"/>
              <a:t>goods</a:t>
            </a: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Especially</a:t>
            </a:r>
            <a:r>
              <a:rPr lang="de-DE" sz="2400" dirty="0"/>
              <a:t> </a:t>
            </a:r>
            <a:r>
              <a:rPr lang="de-DE" sz="2400" dirty="0" err="1"/>
              <a:t>demand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real </a:t>
            </a:r>
            <a:r>
              <a:rPr lang="de-DE" sz="2400" dirty="0" err="1"/>
              <a:t>estate</a:t>
            </a:r>
            <a:r>
              <a:rPr lang="de-DE" sz="2400" dirty="0"/>
              <a:t> </a:t>
            </a:r>
            <a:r>
              <a:rPr lang="de-DE" sz="2400" dirty="0" err="1"/>
              <a:t>increases</a:t>
            </a:r>
            <a:endParaRPr lang="de-DE" sz="2400" dirty="0"/>
          </a:p>
          <a:p>
            <a:pPr marL="2171700" lvl="4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endParaRPr lang="de-DE" sz="2400" dirty="0"/>
          </a:p>
          <a:p>
            <a:pPr marL="2171700" lvl="4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lvl="5"/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F0B6D1A-714B-B1E5-B3E6-F1BD89D7BF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15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Liquidity</a:t>
            </a:r>
            <a:r>
              <a:rPr lang="de-DE" sz="2903" b="1" dirty="0"/>
              <a:t> </a:t>
            </a:r>
            <a:r>
              <a:rPr lang="de-DE" sz="2903" b="1" dirty="0" err="1"/>
              <a:t>trap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509721" y="988189"/>
            <a:ext cx="83182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nominal </a:t>
            </a:r>
            <a:r>
              <a:rPr lang="de-DE" sz="2400" dirty="0" err="1"/>
              <a:t>interest</a:t>
            </a:r>
            <a:r>
              <a:rPr lang="de-DE" sz="2400" dirty="0"/>
              <a:t> rate </a:t>
            </a:r>
            <a:r>
              <a:rPr lang="de-DE" sz="2400" dirty="0" err="1"/>
              <a:t>to</a:t>
            </a:r>
            <a:r>
              <a:rPr lang="de-DE" sz="2400" dirty="0"/>
              <a:t> i=0%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households</a:t>
            </a:r>
            <a:r>
              <a:rPr lang="de-DE" sz="2400" dirty="0"/>
              <a:t> </a:t>
            </a:r>
            <a:r>
              <a:rPr lang="de-DE" sz="2400" dirty="0" err="1"/>
              <a:t>become</a:t>
            </a:r>
            <a:r>
              <a:rPr lang="de-DE" sz="2400" dirty="0"/>
              <a:t> </a:t>
            </a:r>
            <a:r>
              <a:rPr lang="de-DE" sz="2400" dirty="0" err="1"/>
              <a:t>almost</a:t>
            </a:r>
            <a:r>
              <a:rPr lang="de-DE" sz="2400" dirty="0"/>
              <a:t> indifferent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holding</a:t>
            </a:r>
            <a:r>
              <a:rPr lang="de-DE" sz="2400" dirty="0"/>
              <a:t> </a:t>
            </a:r>
            <a:r>
              <a:rPr lang="de-DE" sz="2400" dirty="0" err="1"/>
              <a:t>money</a:t>
            </a:r>
            <a:r>
              <a:rPr lang="de-DE" sz="2400" dirty="0"/>
              <a:t> and </a:t>
            </a:r>
            <a:r>
              <a:rPr lang="de-DE" sz="2400" dirty="0" err="1"/>
              <a:t>holding</a:t>
            </a:r>
            <a:r>
              <a:rPr lang="de-DE" sz="2400" dirty="0"/>
              <a:t> </a:t>
            </a:r>
            <a:r>
              <a:rPr lang="de-DE" sz="2400" dirty="0" err="1"/>
              <a:t>bonds</a:t>
            </a:r>
            <a:r>
              <a:rPr lang="de-DE" sz="2400" dirty="0"/>
              <a:t>,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soon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they</a:t>
            </a:r>
            <a:r>
              <a:rPr lang="de-DE" sz="2400" dirty="0"/>
              <a:t> hold </a:t>
            </a:r>
            <a:r>
              <a:rPr lang="de-DE" sz="2400" dirty="0" err="1"/>
              <a:t>enough</a:t>
            </a:r>
            <a:r>
              <a:rPr lang="de-DE" sz="2400" dirty="0"/>
              <a:t> </a:t>
            </a:r>
            <a:r>
              <a:rPr lang="de-DE" sz="2400" dirty="0" err="1"/>
              <a:t>money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transactions</a:t>
            </a:r>
            <a:endParaRPr lang="de-DE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dirty="0"/>
              <a:t>The demand for money becomes </a:t>
            </a:r>
            <a:r>
              <a:rPr lang="en-US" sz="2400" b="1" dirty="0"/>
              <a:t>highly interest elastic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en-US" sz="2400" dirty="0"/>
              <a:t>Further increase of money supply will not have any effect on nominal interest rates anymore</a:t>
            </a:r>
            <a:endParaRPr lang="de-DE" sz="2177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C97B60D-6314-BC56-921C-B16ED6AF3B7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824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"/>
            <a:ext cx="7597213" cy="505326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200" b="1"/>
              <a:t>Liquidity trap</a:t>
            </a:r>
            <a:endParaRPr lang="de-DE" sz="2200" b="1" dirty="0"/>
          </a:p>
        </p:txBody>
      </p:sp>
      <p:cxnSp>
        <p:nvCxnSpPr>
          <p:cNvPr id="11" name="Straight Arrow Connector 7">
            <a:extLst>
              <a:ext uri="{FF2B5EF4-FFF2-40B4-BE49-F238E27FC236}">
                <a16:creationId xmlns:a16="http://schemas.microsoft.com/office/drawing/2014/main" id="{E27B6495-4EE9-49E0-B036-B3CD6F2D6332}"/>
              </a:ext>
            </a:extLst>
          </p:cNvPr>
          <p:cNvCxnSpPr/>
          <p:nvPr/>
        </p:nvCxnSpPr>
        <p:spPr>
          <a:xfrm>
            <a:off x="1921425" y="3600920"/>
            <a:ext cx="408720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9">
            <a:extLst>
              <a:ext uri="{FF2B5EF4-FFF2-40B4-BE49-F238E27FC236}">
                <a16:creationId xmlns:a16="http://schemas.microsoft.com/office/drawing/2014/main" id="{350D4188-F959-451D-A492-51CD5F808DC4}"/>
              </a:ext>
            </a:extLst>
          </p:cNvPr>
          <p:cNvSpPr txBox="1"/>
          <p:nvPr/>
        </p:nvSpPr>
        <p:spPr>
          <a:xfrm>
            <a:off x="3965027" y="3611987"/>
            <a:ext cx="229421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Quantity of real money</a:t>
            </a:r>
          </a:p>
        </p:txBody>
      </p:sp>
      <p:cxnSp>
        <p:nvCxnSpPr>
          <p:cNvPr id="13" name="Straight Arrow Connector 6">
            <a:extLst>
              <a:ext uri="{FF2B5EF4-FFF2-40B4-BE49-F238E27FC236}">
                <a16:creationId xmlns:a16="http://schemas.microsoft.com/office/drawing/2014/main" id="{73B6BB11-4A6C-473F-80E4-DE09E0C95070}"/>
              </a:ext>
            </a:extLst>
          </p:cNvPr>
          <p:cNvCxnSpPr/>
          <p:nvPr/>
        </p:nvCxnSpPr>
        <p:spPr>
          <a:xfrm flipV="1">
            <a:off x="1921699" y="518094"/>
            <a:ext cx="3213" cy="31135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7">
            <a:extLst>
              <a:ext uri="{FF2B5EF4-FFF2-40B4-BE49-F238E27FC236}">
                <a16:creationId xmlns:a16="http://schemas.microsoft.com/office/drawing/2014/main" id="{48D9AA5B-C169-4A7E-AA53-7892B4F729FE}"/>
              </a:ext>
            </a:extLst>
          </p:cNvPr>
          <p:cNvCxnSpPr/>
          <p:nvPr/>
        </p:nvCxnSpPr>
        <p:spPr>
          <a:xfrm>
            <a:off x="6450386" y="3589119"/>
            <a:ext cx="408720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D94E5702-2D4D-491C-817D-D09FE70E21C2}"/>
              </a:ext>
            </a:extLst>
          </p:cNvPr>
          <p:cNvCxnSpPr/>
          <p:nvPr/>
        </p:nvCxnSpPr>
        <p:spPr>
          <a:xfrm flipV="1">
            <a:off x="6450386" y="475583"/>
            <a:ext cx="3213" cy="31135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4">
            <a:extLst>
              <a:ext uri="{FF2B5EF4-FFF2-40B4-BE49-F238E27FC236}">
                <a16:creationId xmlns:a16="http://schemas.microsoft.com/office/drawing/2014/main" id="{0737DB2A-5F27-4F64-A6B6-C5A0C720C6F9}"/>
              </a:ext>
            </a:extLst>
          </p:cNvPr>
          <p:cNvSpPr txBox="1"/>
          <p:nvPr/>
        </p:nvSpPr>
        <p:spPr>
          <a:xfrm>
            <a:off x="1523776" y="584516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i="1" dirty="0" err="1"/>
              <a:t>i</a:t>
            </a:r>
            <a:endParaRPr lang="en-US" sz="1633" i="1" dirty="0"/>
          </a:p>
        </p:txBody>
      </p:sp>
      <p:sp>
        <p:nvSpPr>
          <p:cNvPr id="17" name="TextBox 44">
            <a:extLst>
              <a:ext uri="{FF2B5EF4-FFF2-40B4-BE49-F238E27FC236}">
                <a16:creationId xmlns:a16="http://schemas.microsoft.com/office/drawing/2014/main" id="{0C9268CF-F4E4-432A-9D53-01B092E92E43}"/>
              </a:ext>
            </a:extLst>
          </p:cNvPr>
          <p:cNvSpPr txBox="1"/>
          <p:nvPr/>
        </p:nvSpPr>
        <p:spPr>
          <a:xfrm>
            <a:off x="6113129" y="541234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i="1" dirty="0" err="1"/>
              <a:t>i</a:t>
            </a:r>
            <a:endParaRPr lang="en-US" sz="1633" i="1" dirty="0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65D0B089-D2A2-4397-A54D-03551B09AE33}"/>
              </a:ext>
            </a:extLst>
          </p:cNvPr>
          <p:cNvSpPr/>
          <p:nvPr/>
        </p:nvSpPr>
        <p:spPr>
          <a:xfrm>
            <a:off x="1991545" y="907631"/>
            <a:ext cx="2354093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6C441EA9-4820-4F27-9D35-BE6DDE869E2B}"/>
              </a:ext>
            </a:extLst>
          </p:cNvPr>
          <p:cNvSpPr/>
          <p:nvPr/>
        </p:nvSpPr>
        <p:spPr>
          <a:xfrm>
            <a:off x="2855641" y="907631"/>
            <a:ext cx="2354093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D79D64AF-E792-4EB8-A0A5-79C27705D828}"/>
              </a:ext>
            </a:extLst>
          </p:cNvPr>
          <p:cNvSpPr/>
          <p:nvPr/>
        </p:nvSpPr>
        <p:spPr>
          <a:xfrm>
            <a:off x="3553550" y="890862"/>
            <a:ext cx="2354093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0339533E-669B-490D-8333-2CE5BACE871C}"/>
              </a:ext>
            </a:extLst>
          </p:cNvPr>
          <p:cNvCxnSpPr>
            <a:cxnSpLocks/>
          </p:cNvCxnSpPr>
          <p:nvPr/>
        </p:nvCxnSpPr>
        <p:spPr>
          <a:xfrm flipV="1">
            <a:off x="3647728" y="763615"/>
            <a:ext cx="0" cy="283730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1">
            <a:extLst>
              <a:ext uri="{FF2B5EF4-FFF2-40B4-BE49-F238E27FC236}">
                <a16:creationId xmlns:a16="http://schemas.microsoft.com/office/drawing/2014/main" id="{BF598AA0-85F8-48DD-BBA7-EDC71AE89E5F}"/>
              </a:ext>
            </a:extLst>
          </p:cNvPr>
          <p:cNvCxnSpPr>
            <a:cxnSpLocks/>
          </p:cNvCxnSpPr>
          <p:nvPr/>
        </p:nvCxnSpPr>
        <p:spPr>
          <a:xfrm flipH="1">
            <a:off x="3636452" y="2022634"/>
            <a:ext cx="5339868" cy="368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1">
            <a:extLst>
              <a:ext uri="{FF2B5EF4-FFF2-40B4-BE49-F238E27FC236}">
                <a16:creationId xmlns:a16="http://schemas.microsoft.com/office/drawing/2014/main" id="{AA20C9E4-93E1-4FA0-9DF4-FAF68E7D79D9}"/>
              </a:ext>
            </a:extLst>
          </p:cNvPr>
          <p:cNvCxnSpPr>
            <a:cxnSpLocks/>
          </p:cNvCxnSpPr>
          <p:nvPr/>
        </p:nvCxnSpPr>
        <p:spPr>
          <a:xfrm flipH="1">
            <a:off x="3659010" y="3427910"/>
            <a:ext cx="459723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1">
            <a:extLst>
              <a:ext uri="{FF2B5EF4-FFF2-40B4-BE49-F238E27FC236}">
                <a16:creationId xmlns:a16="http://schemas.microsoft.com/office/drawing/2014/main" id="{53096082-FAF1-4537-9847-A8078150BB45}"/>
              </a:ext>
            </a:extLst>
          </p:cNvPr>
          <p:cNvCxnSpPr>
            <a:cxnSpLocks/>
          </p:cNvCxnSpPr>
          <p:nvPr/>
        </p:nvCxnSpPr>
        <p:spPr>
          <a:xfrm flipV="1">
            <a:off x="8256240" y="3426897"/>
            <a:ext cx="0" cy="16179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11">
            <a:extLst>
              <a:ext uri="{FF2B5EF4-FFF2-40B4-BE49-F238E27FC236}">
                <a16:creationId xmlns:a16="http://schemas.microsoft.com/office/drawing/2014/main" id="{8D693833-31AA-4CAB-9017-3E0F431DBA6B}"/>
              </a:ext>
            </a:extLst>
          </p:cNvPr>
          <p:cNvCxnSpPr>
            <a:cxnSpLocks/>
          </p:cNvCxnSpPr>
          <p:nvPr/>
        </p:nvCxnSpPr>
        <p:spPr>
          <a:xfrm flipV="1">
            <a:off x="8976320" y="2022633"/>
            <a:ext cx="0" cy="156606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9">
            <a:extLst>
              <a:ext uri="{FF2B5EF4-FFF2-40B4-BE49-F238E27FC236}">
                <a16:creationId xmlns:a16="http://schemas.microsoft.com/office/drawing/2014/main" id="{A0CB4234-52A2-46DC-B9E7-D2926F2EC39E}"/>
              </a:ext>
            </a:extLst>
          </p:cNvPr>
          <p:cNvSpPr txBox="1"/>
          <p:nvPr/>
        </p:nvSpPr>
        <p:spPr>
          <a:xfrm>
            <a:off x="10108238" y="3603582"/>
            <a:ext cx="3241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AE576F5F-9DC6-438B-9DFF-A4D651962EC1}"/>
              </a:ext>
            </a:extLst>
          </p:cNvPr>
          <p:cNvSpPr/>
          <p:nvPr/>
        </p:nvSpPr>
        <p:spPr>
          <a:xfrm flipH="1">
            <a:off x="6528048" y="907631"/>
            <a:ext cx="2512438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F3186A65-E5EF-4516-AF65-FF4C51DA8B40}"/>
                  </a:ext>
                </a:extLst>
              </p:cNvPr>
              <p:cNvSpPr txBox="1"/>
              <p:nvPr/>
            </p:nvSpPr>
            <p:spPr>
              <a:xfrm>
                <a:off x="1758727" y="785365"/>
                <a:ext cx="1045080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F3186A65-E5EF-4516-AF65-FF4C51DA8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727" y="785365"/>
                <a:ext cx="1045080" cy="343620"/>
              </a:xfrm>
              <a:prstGeom prst="rect">
                <a:avLst/>
              </a:prstGeom>
              <a:blipFill>
                <a:blip r:embed="rId3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3">
                <a:extLst>
                  <a:ext uri="{FF2B5EF4-FFF2-40B4-BE49-F238E27FC236}">
                    <a16:creationId xmlns:a16="http://schemas.microsoft.com/office/drawing/2014/main" id="{B4AA3335-B931-428E-84F0-8B4962F3C00A}"/>
                  </a:ext>
                </a:extLst>
              </p:cNvPr>
              <p:cNvSpPr txBox="1"/>
              <p:nvPr/>
            </p:nvSpPr>
            <p:spPr>
              <a:xfrm>
                <a:off x="2793188" y="949702"/>
                <a:ext cx="1045080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TextBox 23">
                <a:extLst>
                  <a:ext uri="{FF2B5EF4-FFF2-40B4-BE49-F238E27FC236}">
                    <a16:creationId xmlns:a16="http://schemas.microsoft.com/office/drawing/2014/main" id="{B4AA3335-B931-428E-84F0-8B4962F3C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188" y="949702"/>
                <a:ext cx="1045080" cy="343620"/>
              </a:xfrm>
              <a:prstGeom prst="rect">
                <a:avLst/>
              </a:prstGeom>
              <a:blipFill>
                <a:blip r:embed="rId4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23">
                <a:extLst>
                  <a:ext uri="{FF2B5EF4-FFF2-40B4-BE49-F238E27FC236}">
                    <a16:creationId xmlns:a16="http://schemas.microsoft.com/office/drawing/2014/main" id="{B25B1788-5079-4CC1-A559-C45273D07297}"/>
                  </a:ext>
                </a:extLst>
              </p:cNvPr>
              <p:cNvSpPr txBox="1"/>
              <p:nvPr/>
            </p:nvSpPr>
            <p:spPr>
              <a:xfrm>
                <a:off x="2391850" y="601331"/>
                <a:ext cx="1045080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TextBox 23">
                <a:extLst>
                  <a:ext uri="{FF2B5EF4-FFF2-40B4-BE49-F238E27FC236}">
                    <a16:creationId xmlns:a16="http://schemas.microsoft.com/office/drawing/2014/main" id="{B25B1788-5079-4CC1-A559-C45273D0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850" y="601331"/>
                <a:ext cx="1045080" cy="343620"/>
              </a:xfrm>
              <a:prstGeom prst="rect">
                <a:avLst/>
              </a:prstGeom>
              <a:blipFill>
                <a:blip r:embed="rId5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feld 51">
            <a:extLst>
              <a:ext uri="{FF2B5EF4-FFF2-40B4-BE49-F238E27FC236}">
                <a16:creationId xmlns:a16="http://schemas.microsoft.com/office/drawing/2014/main" id="{B90723D6-897F-4A17-9920-4A4E46904877}"/>
              </a:ext>
            </a:extLst>
          </p:cNvPr>
          <p:cNvSpPr txBox="1"/>
          <p:nvPr/>
        </p:nvSpPr>
        <p:spPr>
          <a:xfrm>
            <a:off x="7289845" y="3563760"/>
            <a:ext cx="508461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6EC70AB-100E-4019-88B9-F7F9FBA679ED}"/>
              </a:ext>
            </a:extLst>
          </p:cNvPr>
          <p:cNvSpPr txBox="1"/>
          <p:nvPr/>
        </p:nvSpPr>
        <p:spPr>
          <a:xfrm>
            <a:off x="8103512" y="3588346"/>
            <a:ext cx="405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1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DDD8E25-C735-4963-B198-3BBF45BD77F2}"/>
              </a:ext>
            </a:extLst>
          </p:cNvPr>
          <p:cNvSpPr txBox="1"/>
          <p:nvPr/>
        </p:nvSpPr>
        <p:spPr>
          <a:xfrm>
            <a:off x="8902708" y="3600918"/>
            <a:ext cx="542533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2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D31283D0-C193-4F56-814C-11742FB7A1D2}"/>
              </a:ext>
            </a:extLst>
          </p:cNvPr>
          <p:cNvSpPr txBox="1"/>
          <p:nvPr/>
        </p:nvSpPr>
        <p:spPr>
          <a:xfrm>
            <a:off x="4445994" y="449191"/>
            <a:ext cx="115608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 </a:t>
            </a:r>
            <a:r>
              <a:rPr lang="de-DE" sz="1633" dirty="0"/>
              <a:t>&lt;Y</a:t>
            </a:r>
            <a:r>
              <a:rPr lang="de-DE" sz="1633" baseline="-25000" dirty="0"/>
              <a:t>1 </a:t>
            </a:r>
            <a:r>
              <a:rPr lang="de-DE" sz="1633" dirty="0"/>
              <a:t>&lt;Y</a:t>
            </a:r>
            <a:r>
              <a:rPr lang="de-DE" sz="1633" baseline="-25000" dirty="0"/>
              <a:t>2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05BB6582-E84E-450E-B053-B04AE18E2AF5}"/>
              </a:ext>
            </a:extLst>
          </p:cNvPr>
          <p:cNvSpPr txBox="1"/>
          <p:nvPr/>
        </p:nvSpPr>
        <p:spPr>
          <a:xfrm>
            <a:off x="6700798" y="2144815"/>
            <a:ext cx="778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highly</a:t>
            </a:r>
            <a:endParaRPr lang="de-DE" dirty="0"/>
          </a:p>
          <a:p>
            <a:r>
              <a:rPr lang="de-DE" dirty="0" err="1"/>
              <a:t>elastic</a:t>
            </a:r>
            <a:endParaRPr lang="de-DE" dirty="0"/>
          </a:p>
          <a:p>
            <a:r>
              <a:rPr lang="de-DE" dirty="0" err="1"/>
              <a:t>range</a:t>
            </a:r>
            <a:endParaRPr lang="de-DE" dirty="0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8A0108B3-4A0F-47AF-B07E-F69891C955F6}"/>
              </a:ext>
            </a:extLst>
          </p:cNvPr>
          <p:cNvSpPr txBox="1"/>
          <p:nvPr/>
        </p:nvSpPr>
        <p:spPr>
          <a:xfrm>
            <a:off x="9288502" y="1153339"/>
            <a:ext cx="953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inelastic</a:t>
            </a:r>
            <a:endParaRPr lang="de-DE" dirty="0"/>
          </a:p>
          <a:p>
            <a:r>
              <a:rPr lang="de-DE" dirty="0" err="1"/>
              <a:t>range</a:t>
            </a:r>
            <a:endParaRPr lang="de-DE" dirty="0"/>
          </a:p>
        </p:txBody>
      </p: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CA77A3C8-55F6-4482-A368-5269AD47D00E}"/>
              </a:ext>
            </a:extLst>
          </p:cNvPr>
          <p:cNvCxnSpPr>
            <a:stCxn id="57" idx="1"/>
          </p:cNvCxnSpPr>
          <p:nvPr/>
        </p:nvCxnSpPr>
        <p:spPr>
          <a:xfrm flipH="1">
            <a:off x="9114936" y="1476504"/>
            <a:ext cx="173566" cy="223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E1B60AFF-DAC2-4BC1-94EA-88612B0CD547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7090008" y="3068146"/>
            <a:ext cx="199837" cy="495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>
            <a:extLst>
              <a:ext uri="{FF2B5EF4-FFF2-40B4-BE49-F238E27FC236}">
                <a16:creationId xmlns:a16="http://schemas.microsoft.com/office/drawing/2014/main" id="{C2E96775-43D6-4E21-86DA-23585981D964}"/>
              </a:ext>
            </a:extLst>
          </p:cNvPr>
          <p:cNvSpPr/>
          <p:nvPr/>
        </p:nvSpPr>
        <p:spPr>
          <a:xfrm>
            <a:off x="150666" y="4146917"/>
            <a:ext cx="83123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low</a:t>
            </a:r>
            <a:r>
              <a:rPr lang="de-DE" sz="2000" dirty="0"/>
              <a:t> </a:t>
            </a:r>
            <a:r>
              <a:rPr lang="de-DE" sz="2000" dirty="0" err="1"/>
              <a:t>production</a:t>
            </a:r>
            <a:r>
              <a:rPr lang="de-DE" sz="2000" dirty="0"/>
              <a:t> LM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highly</a:t>
            </a:r>
            <a:r>
              <a:rPr lang="de-DE" sz="2000" dirty="0"/>
              <a:t> </a:t>
            </a:r>
            <a:r>
              <a:rPr lang="de-DE" sz="2000" dirty="0" err="1"/>
              <a:t>interest</a:t>
            </a:r>
            <a:r>
              <a:rPr lang="de-DE" sz="2000" dirty="0"/>
              <a:t> rate </a:t>
            </a:r>
            <a:r>
              <a:rPr lang="de-DE" sz="2000" dirty="0" err="1"/>
              <a:t>elastic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an nominal </a:t>
            </a:r>
            <a:r>
              <a:rPr lang="de-DE" sz="2000" dirty="0" err="1"/>
              <a:t>interest</a:t>
            </a:r>
            <a:r>
              <a:rPr lang="de-DE" sz="2000" dirty="0"/>
              <a:t> rate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zero</a:t>
            </a:r>
            <a:r>
              <a:rPr lang="de-DE" sz="2000" dirty="0"/>
              <a:t>. An </a:t>
            </a:r>
            <a:r>
              <a:rPr lang="de-DE" sz="2000" dirty="0" err="1"/>
              <a:t>increase</a:t>
            </a:r>
            <a:r>
              <a:rPr lang="de-DE" sz="2000" dirty="0"/>
              <a:t> in </a:t>
            </a:r>
            <a:r>
              <a:rPr lang="de-DE" sz="2000" dirty="0" err="1"/>
              <a:t>income</a:t>
            </a:r>
            <a:r>
              <a:rPr lang="de-DE" sz="2000" dirty="0"/>
              <a:t> </a:t>
            </a:r>
            <a:r>
              <a:rPr lang="de-DE" sz="2000" dirty="0" err="1"/>
              <a:t>does</a:t>
            </a:r>
            <a:r>
              <a:rPr lang="de-DE" sz="2000" dirty="0"/>
              <a:t> not </a:t>
            </a:r>
            <a:r>
              <a:rPr lang="de-DE" sz="2000" dirty="0" err="1"/>
              <a:t>imply</a:t>
            </a:r>
            <a:r>
              <a:rPr lang="de-DE" sz="2000" dirty="0"/>
              <a:t> an </a:t>
            </a:r>
            <a:r>
              <a:rPr lang="de-DE" sz="2000" dirty="0" err="1"/>
              <a:t>increase</a:t>
            </a:r>
            <a:r>
              <a:rPr lang="de-DE" sz="2000" dirty="0"/>
              <a:t> in </a:t>
            </a:r>
            <a:r>
              <a:rPr lang="de-DE" sz="2000" dirty="0" err="1"/>
              <a:t>interest</a:t>
            </a:r>
            <a:r>
              <a:rPr lang="de-DE" sz="2000" dirty="0"/>
              <a:t> </a:t>
            </a:r>
            <a:r>
              <a:rPr lang="de-DE" sz="2000" dirty="0" err="1"/>
              <a:t>rates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For</a:t>
            </a:r>
            <a:r>
              <a:rPr lang="de-DE" sz="2000" dirty="0"/>
              <a:t> larger </a:t>
            </a:r>
            <a:r>
              <a:rPr lang="de-DE" sz="2000" dirty="0" err="1"/>
              <a:t>interest</a:t>
            </a:r>
            <a:r>
              <a:rPr lang="de-DE" sz="2000" dirty="0"/>
              <a:t> </a:t>
            </a:r>
            <a:r>
              <a:rPr lang="de-DE" sz="2000" dirty="0" err="1"/>
              <a:t>rates</a:t>
            </a:r>
            <a:r>
              <a:rPr lang="de-DE" sz="2000" dirty="0"/>
              <a:t> LM </a:t>
            </a:r>
            <a:r>
              <a:rPr lang="de-DE" sz="2000" dirty="0" err="1"/>
              <a:t>becomes</a:t>
            </a:r>
            <a:r>
              <a:rPr lang="de-DE" sz="2000" dirty="0"/>
              <a:t> </a:t>
            </a:r>
            <a:r>
              <a:rPr lang="de-DE" sz="2000" dirty="0" err="1"/>
              <a:t>increasing</a:t>
            </a:r>
            <a:r>
              <a:rPr lang="de-DE" sz="2000" dirty="0"/>
              <a:t> and </a:t>
            </a:r>
            <a:r>
              <a:rPr lang="de-DE" sz="2000" dirty="0" err="1"/>
              <a:t>interest</a:t>
            </a:r>
            <a:r>
              <a:rPr lang="de-DE" sz="2000" dirty="0"/>
              <a:t> rate sensitive. An </a:t>
            </a:r>
            <a:r>
              <a:rPr lang="de-DE" sz="2000" dirty="0" err="1"/>
              <a:t>increase</a:t>
            </a:r>
            <a:r>
              <a:rPr lang="de-DE" sz="2000" dirty="0"/>
              <a:t> in </a:t>
            </a:r>
            <a:r>
              <a:rPr lang="de-DE" sz="2000" dirty="0" err="1"/>
              <a:t>income</a:t>
            </a:r>
            <a:r>
              <a:rPr lang="de-DE" sz="2000" dirty="0"/>
              <a:t> </a:t>
            </a:r>
            <a:r>
              <a:rPr lang="de-DE" sz="2000" dirty="0" err="1"/>
              <a:t>implies</a:t>
            </a:r>
            <a:r>
              <a:rPr lang="de-DE" sz="2000" dirty="0"/>
              <a:t> an </a:t>
            </a:r>
            <a:r>
              <a:rPr lang="de-DE" sz="2000" dirty="0" err="1"/>
              <a:t>increase</a:t>
            </a:r>
            <a:r>
              <a:rPr lang="de-DE" sz="2000" dirty="0"/>
              <a:t> in </a:t>
            </a:r>
            <a:r>
              <a:rPr lang="de-DE" sz="2000" dirty="0" err="1"/>
              <a:t>interest</a:t>
            </a:r>
            <a:r>
              <a:rPr lang="de-DE" sz="2000" dirty="0"/>
              <a:t> </a:t>
            </a:r>
            <a:r>
              <a:rPr lang="de-DE" sz="2000" dirty="0" err="1"/>
              <a:t>rates</a:t>
            </a:r>
            <a:endParaRPr lang="de-DE" sz="20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E6B2B3D-3372-7473-19BF-AB252B3BE5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66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49" grpId="0"/>
      <p:bldP spid="50" grpId="0"/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Liquidity</a:t>
            </a:r>
            <a:r>
              <a:rPr lang="de-DE" sz="2903" b="1" dirty="0"/>
              <a:t> </a:t>
            </a:r>
            <a:r>
              <a:rPr lang="de-DE" sz="2903" b="1" dirty="0" err="1"/>
              <a:t>trap</a:t>
            </a:r>
            <a:endParaRPr lang="de-DE" sz="2903" b="1" dirty="0"/>
          </a:p>
        </p:txBody>
      </p:sp>
      <p:cxnSp>
        <p:nvCxnSpPr>
          <p:cNvPr id="14" name="Straight Arrow Connector 7">
            <a:extLst>
              <a:ext uri="{FF2B5EF4-FFF2-40B4-BE49-F238E27FC236}">
                <a16:creationId xmlns:a16="http://schemas.microsoft.com/office/drawing/2014/main" id="{48D9AA5B-C169-4A7E-AA53-7892B4F729FE}"/>
              </a:ext>
            </a:extLst>
          </p:cNvPr>
          <p:cNvCxnSpPr/>
          <p:nvPr/>
        </p:nvCxnSpPr>
        <p:spPr>
          <a:xfrm>
            <a:off x="3768961" y="4094265"/>
            <a:ext cx="408720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D94E5702-2D4D-491C-817D-D09FE70E21C2}"/>
              </a:ext>
            </a:extLst>
          </p:cNvPr>
          <p:cNvCxnSpPr/>
          <p:nvPr/>
        </p:nvCxnSpPr>
        <p:spPr>
          <a:xfrm flipV="1">
            <a:off x="3768961" y="980729"/>
            <a:ext cx="3213" cy="31135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44">
            <a:extLst>
              <a:ext uri="{FF2B5EF4-FFF2-40B4-BE49-F238E27FC236}">
                <a16:creationId xmlns:a16="http://schemas.microsoft.com/office/drawing/2014/main" id="{0C9268CF-F4E4-432A-9D53-01B092E92E43}"/>
              </a:ext>
            </a:extLst>
          </p:cNvPr>
          <p:cNvSpPr txBox="1"/>
          <p:nvPr/>
        </p:nvSpPr>
        <p:spPr>
          <a:xfrm>
            <a:off x="3431704" y="1046380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i="1" dirty="0" err="1"/>
              <a:t>i</a:t>
            </a:r>
            <a:endParaRPr lang="en-US" sz="1633" i="1" dirty="0"/>
          </a:p>
        </p:txBody>
      </p:sp>
      <p:cxnSp>
        <p:nvCxnSpPr>
          <p:cNvPr id="38" name="Straight Connector 11">
            <a:extLst>
              <a:ext uri="{FF2B5EF4-FFF2-40B4-BE49-F238E27FC236}">
                <a16:creationId xmlns:a16="http://schemas.microsoft.com/office/drawing/2014/main" id="{8D693833-31AA-4CAB-9017-3E0F431DBA6B}"/>
              </a:ext>
            </a:extLst>
          </p:cNvPr>
          <p:cNvCxnSpPr>
            <a:cxnSpLocks/>
          </p:cNvCxnSpPr>
          <p:nvPr/>
        </p:nvCxnSpPr>
        <p:spPr>
          <a:xfrm flipV="1">
            <a:off x="5662344" y="3932042"/>
            <a:ext cx="0" cy="17099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9">
            <a:extLst>
              <a:ext uri="{FF2B5EF4-FFF2-40B4-BE49-F238E27FC236}">
                <a16:creationId xmlns:a16="http://schemas.microsoft.com/office/drawing/2014/main" id="{A0CB4234-52A2-46DC-B9E7-D2926F2EC39E}"/>
              </a:ext>
            </a:extLst>
          </p:cNvPr>
          <p:cNvSpPr txBox="1"/>
          <p:nvPr/>
        </p:nvSpPr>
        <p:spPr>
          <a:xfrm>
            <a:off x="7426813" y="4108728"/>
            <a:ext cx="3241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AE576F5F-9DC6-438B-9DFF-A4D651962EC1}"/>
              </a:ext>
            </a:extLst>
          </p:cNvPr>
          <p:cNvSpPr/>
          <p:nvPr/>
        </p:nvSpPr>
        <p:spPr>
          <a:xfrm flipH="1">
            <a:off x="3846623" y="1412777"/>
            <a:ext cx="2512438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B90723D6-897F-4A17-9920-4A4E46904877}"/>
              </a:ext>
            </a:extLst>
          </p:cNvPr>
          <p:cNvSpPr txBox="1"/>
          <p:nvPr/>
        </p:nvSpPr>
        <p:spPr>
          <a:xfrm>
            <a:off x="5447947" y="4077072"/>
            <a:ext cx="5227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Y</a:t>
            </a:r>
            <a:r>
              <a:rPr lang="de-DE" sz="1050" baseline="-25000" dirty="0"/>
              <a:t>0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6EC70AB-100E-4019-88B9-F7F9FBA679ED}"/>
              </a:ext>
            </a:extLst>
          </p:cNvPr>
          <p:cNvSpPr txBox="1"/>
          <p:nvPr/>
        </p:nvSpPr>
        <p:spPr>
          <a:xfrm>
            <a:off x="5588324" y="4080197"/>
            <a:ext cx="3273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Y</a:t>
            </a:r>
            <a:r>
              <a:rPr lang="de-DE" sz="1050" baseline="-25000" dirty="0"/>
              <a:t>1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DDD8E25-C735-4963-B198-3BBF45BD77F2}"/>
              </a:ext>
            </a:extLst>
          </p:cNvPr>
          <p:cNvSpPr txBox="1"/>
          <p:nvPr/>
        </p:nvSpPr>
        <p:spPr>
          <a:xfrm>
            <a:off x="5704696" y="4077072"/>
            <a:ext cx="3659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Y</a:t>
            </a:r>
            <a:r>
              <a:rPr lang="de-DE" sz="1050" baseline="-25000" dirty="0"/>
              <a:t>2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D31283D0-C193-4F56-814C-11742FB7A1D2}"/>
              </a:ext>
            </a:extLst>
          </p:cNvPr>
          <p:cNvSpPr txBox="1"/>
          <p:nvPr/>
        </p:nvSpPr>
        <p:spPr>
          <a:xfrm>
            <a:off x="5086710" y="1555121"/>
            <a:ext cx="126188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M</a:t>
            </a:r>
            <a:r>
              <a:rPr lang="de-DE" sz="1633" baseline="-25000" dirty="0"/>
              <a:t>0 </a:t>
            </a:r>
            <a:r>
              <a:rPr lang="de-DE" sz="1633" dirty="0"/>
              <a:t>&lt;M</a:t>
            </a:r>
            <a:r>
              <a:rPr lang="de-DE" sz="1633" baseline="-25000" dirty="0"/>
              <a:t>1 </a:t>
            </a:r>
            <a:r>
              <a:rPr lang="de-DE" sz="1633" dirty="0"/>
              <a:t>&lt;M</a:t>
            </a:r>
            <a:r>
              <a:rPr lang="de-DE" sz="1633" baseline="-25000" dirty="0"/>
              <a:t>2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2E96775-43D6-4E21-86DA-23585981D964}"/>
              </a:ext>
            </a:extLst>
          </p:cNvPr>
          <p:cNvSpPr/>
          <p:nvPr/>
        </p:nvSpPr>
        <p:spPr>
          <a:xfrm>
            <a:off x="150680" y="4560155"/>
            <a:ext cx="82233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200" dirty="0" err="1"/>
              <a:t>Within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liquidity</a:t>
            </a:r>
            <a:r>
              <a:rPr lang="de-DE" sz="2200" dirty="0"/>
              <a:t> </a:t>
            </a:r>
            <a:r>
              <a:rPr lang="de-DE" sz="2200" dirty="0" err="1"/>
              <a:t>trap</a:t>
            </a:r>
            <a:r>
              <a:rPr lang="de-DE" sz="2200" dirty="0"/>
              <a:t> </a:t>
            </a:r>
            <a:r>
              <a:rPr lang="de-DE" sz="2200" dirty="0" err="1"/>
              <a:t>monetary</a:t>
            </a:r>
            <a:r>
              <a:rPr lang="de-DE" sz="2200" dirty="0"/>
              <a:t> </a:t>
            </a:r>
            <a:r>
              <a:rPr lang="de-DE" sz="2200" dirty="0" err="1"/>
              <a:t>policy</a:t>
            </a:r>
            <a:r>
              <a:rPr lang="de-DE" sz="2200" dirty="0"/>
              <a:t>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almost</a:t>
            </a:r>
            <a:r>
              <a:rPr lang="de-DE" sz="2200" dirty="0"/>
              <a:t> </a:t>
            </a:r>
            <a:r>
              <a:rPr lang="de-DE" sz="2200" dirty="0" err="1"/>
              <a:t>no</a:t>
            </a:r>
            <a:r>
              <a:rPr lang="de-DE" sz="2200" dirty="0"/>
              <a:t> </a:t>
            </a:r>
            <a:r>
              <a:rPr lang="de-DE" sz="2200" dirty="0" err="1"/>
              <a:t>impact</a:t>
            </a:r>
            <a:r>
              <a:rPr lang="de-DE" sz="2200" dirty="0"/>
              <a:t>, </a:t>
            </a:r>
            <a:r>
              <a:rPr lang="de-DE" sz="2200" dirty="0" err="1"/>
              <a:t>since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interest</a:t>
            </a:r>
            <a:r>
              <a:rPr lang="de-DE" sz="2200" dirty="0"/>
              <a:t> rate </a:t>
            </a:r>
            <a:r>
              <a:rPr lang="de-DE" sz="2200" dirty="0" err="1"/>
              <a:t>elastic</a:t>
            </a:r>
            <a:r>
              <a:rPr lang="de-DE" sz="2200" dirty="0"/>
              <a:t> </a:t>
            </a:r>
            <a:r>
              <a:rPr lang="de-DE" sz="2200" dirty="0" err="1"/>
              <a:t>part</a:t>
            </a:r>
            <a:r>
              <a:rPr lang="de-DE" sz="2200" dirty="0"/>
              <a:t> LM </a:t>
            </a:r>
            <a:r>
              <a:rPr lang="de-DE" sz="2200" dirty="0" err="1"/>
              <a:t>does</a:t>
            </a:r>
            <a:r>
              <a:rPr lang="de-DE" sz="2200" dirty="0"/>
              <a:t> not shift </a:t>
            </a:r>
            <a:r>
              <a:rPr lang="de-DE" sz="2200" dirty="0" err="1"/>
              <a:t>substantially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right</a:t>
            </a:r>
            <a:r>
              <a:rPr lang="de-DE" sz="22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200" dirty="0"/>
              <a:t>Thus,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possible </a:t>
            </a:r>
            <a:r>
              <a:rPr lang="de-DE" sz="2200" dirty="0" err="1"/>
              <a:t>that</a:t>
            </a:r>
            <a:r>
              <a:rPr lang="de-DE" sz="2200" dirty="0"/>
              <a:t> </a:t>
            </a:r>
            <a:r>
              <a:rPr lang="de-DE" sz="2200" dirty="0" err="1"/>
              <a:t>production</a:t>
            </a:r>
            <a:r>
              <a:rPr lang="de-DE" sz="2200" dirty="0"/>
              <a:t> </a:t>
            </a:r>
            <a:r>
              <a:rPr lang="de-DE" sz="2200" dirty="0" err="1"/>
              <a:t>cannot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pushed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natural</a:t>
            </a:r>
            <a:r>
              <a:rPr lang="de-DE" sz="2200" dirty="0"/>
              <a:t> </a:t>
            </a:r>
            <a:r>
              <a:rPr lang="de-DE" sz="2200" dirty="0" err="1"/>
              <a:t>output</a:t>
            </a:r>
            <a:endParaRPr lang="de-DE" sz="2200" dirty="0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479F36F6-1190-42D9-931D-25CE68AF1D9B}"/>
              </a:ext>
            </a:extLst>
          </p:cNvPr>
          <p:cNvSpPr/>
          <p:nvPr/>
        </p:nvSpPr>
        <p:spPr>
          <a:xfrm flipH="1">
            <a:off x="3791744" y="1396008"/>
            <a:ext cx="3165139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C4070712-60DC-492F-B63B-F432504FCF1D}"/>
              </a:ext>
            </a:extLst>
          </p:cNvPr>
          <p:cNvSpPr/>
          <p:nvPr/>
        </p:nvSpPr>
        <p:spPr>
          <a:xfrm flipH="1">
            <a:off x="3791744" y="1412777"/>
            <a:ext cx="3741203" cy="2681065"/>
          </a:xfrm>
          <a:custGeom>
            <a:avLst/>
            <a:gdLst>
              <a:gd name="connsiteX0" fmla="*/ 0 w 2354093"/>
              <a:gd name="connsiteY0" fmla="*/ 0 h 2681065"/>
              <a:gd name="connsiteX1" fmla="*/ 476655 w 2354093"/>
              <a:gd name="connsiteY1" fmla="*/ 2344366 h 2681065"/>
              <a:gd name="connsiteX2" fmla="*/ 2354093 w 2354093"/>
              <a:gd name="connsiteY2" fmla="*/ 2665379 h 2681065"/>
              <a:gd name="connsiteX3" fmla="*/ 2354093 w 2354093"/>
              <a:gd name="connsiteY3" fmla="*/ 2665379 h 268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093" h="2681065">
                <a:moveTo>
                  <a:pt x="0" y="0"/>
                </a:moveTo>
                <a:cubicBezTo>
                  <a:pt x="42153" y="950068"/>
                  <a:pt x="84306" y="1900136"/>
                  <a:pt x="476655" y="2344366"/>
                </a:cubicBezTo>
                <a:cubicBezTo>
                  <a:pt x="869004" y="2788596"/>
                  <a:pt x="2354093" y="2665379"/>
                  <a:pt x="2354093" y="2665379"/>
                </a:cubicBezTo>
                <a:lnTo>
                  <a:pt x="2354093" y="26653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9E23900-B2EE-4F32-B305-CBA975CDE87C}"/>
              </a:ext>
            </a:extLst>
          </p:cNvPr>
          <p:cNvSpPr txBox="1"/>
          <p:nvPr/>
        </p:nvSpPr>
        <p:spPr>
          <a:xfrm>
            <a:off x="6587236" y="1067917"/>
            <a:ext cx="93166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LM(M</a:t>
            </a:r>
            <a:r>
              <a:rPr lang="de-DE" sz="1633" baseline="-25000" dirty="0"/>
              <a:t>1 </a:t>
            </a:r>
            <a:r>
              <a:rPr lang="de-DE" sz="1633" dirty="0"/>
              <a:t>)</a:t>
            </a:r>
            <a:endParaRPr lang="de-DE" sz="1633" baseline="-25000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9213B49-C90D-450D-A47C-E1B2E3BEE47D}"/>
              </a:ext>
            </a:extLst>
          </p:cNvPr>
          <p:cNvSpPr txBox="1"/>
          <p:nvPr/>
        </p:nvSpPr>
        <p:spPr>
          <a:xfrm>
            <a:off x="5825183" y="1043192"/>
            <a:ext cx="93166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LM(M</a:t>
            </a:r>
            <a:r>
              <a:rPr lang="de-DE" sz="1633" baseline="-25000" dirty="0"/>
              <a:t>0 </a:t>
            </a:r>
            <a:r>
              <a:rPr lang="de-DE" sz="1633" dirty="0"/>
              <a:t>)</a:t>
            </a:r>
            <a:endParaRPr lang="de-DE" sz="1633" baseline="-25000" dirty="0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299BB40-6F2D-4093-86C2-57C303B2ABFD}"/>
              </a:ext>
            </a:extLst>
          </p:cNvPr>
          <p:cNvSpPr txBox="1"/>
          <p:nvPr/>
        </p:nvSpPr>
        <p:spPr>
          <a:xfrm>
            <a:off x="7374800" y="1097199"/>
            <a:ext cx="93166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LM(M</a:t>
            </a:r>
            <a:r>
              <a:rPr lang="de-DE" sz="1633" baseline="-25000" dirty="0"/>
              <a:t>2 </a:t>
            </a:r>
            <a:r>
              <a:rPr lang="de-DE" sz="1633" dirty="0"/>
              <a:t>)</a:t>
            </a:r>
            <a:endParaRPr lang="de-DE" sz="1633" baseline="-25000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58BA648A-A4EC-412A-A2EE-0690AA95845A}"/>
              </a:ext>
            </a:extLst>
          </p:cNvPr>
          <p:cNvCxnSpPr/>
          <p:nvPr/>
        </p:nvCxnSpPr>
        <p:spPr>
          <a:xfrm>
            <a:off x="4194987" y="2132856"/>
            <a:ext cx="1617577" cy="19701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332AA8DA-5583-40FA-9B92-77BFEA310524}"/>
              </a:ext>
            </a:extLst>
          </p:cNvPr>
          <p:cNvSpPr txBox="1"/>
          <p:nvPr/>
        </p:nvSpPr>
        <p:spPr>
          <a:xfrm>
            <a:off x="4463905" y="220486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IS</a:t>
            </a:r>
          </a:p>
        </p:txBody>
      </p:sp>
      <p:cxnSp>
        <p:nvCxnSpPr>
          <p:cNvPr id="45" name="Straight Connector 11">
            <a:extLst>
              <a:ext uri="{FF2B5EF4-FFF2-40B4-BE49-F238E27FC236}">
                <a16:creationId xmlns:a16="http://schemas.microsoft.com/office/drawing/2014/main" id="{D051F187-899C-4FB4-BD90-6DAB48317A43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5709333" y="4005066"/>
            <a:ext cx="26628" cy="7200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FD79F351-4037-8F0C-1C4E-83105185C10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97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Liquidity</a:t>
            </a:r>
            <a:r>
              <a:rPr lang="de-DE" sz="2903" b="1" dirty="0"/>
              <a:t> </a:t>
            </a:r>
            <a:r>
              <a:rPr lang="de-DE" sz="2903" b="1" dirty="0" err="1"/>
              <a:t>trap</a:t>
            </a:r>
            <a:r>
              <a:rPr lang="de-DE" sz="2903" b="1" dirty="0"/>
              <a:t> </a:t>
            </a:r>
            <a:r>
              <a:rPr lang="de-DE" sz="2903" b="1" dirty="0" err="1"/>
              <a:t>with</a:t>
            </a:r>
            <a:r>
              <a:rPr lang="de-DE" sz="2903" b="1" dirty="0"/>
              <a:t> </a:t>
            </a:r>
            <a:r>
              <a:rPr lang="de-DE" sz="2903" b="1" dirty="0" err="1"/>
              <a:t>inflation</a:t>
            </a:r>
            <a:r>
              <a:rPr lang="de-DE" sz="2903" b="1" dirty="0"/>
              <a:t> and </a:t>
            </a:r>
            <a:r>
              <a:rPr lang="de-DE" sz="2903" b="1" dirty="0" err="1"/>
              <a:t>deflation</a:t>
            </a:r>
            <a:endParaRPr lang="de-DE" sz="2903" b="1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2E96775-43D6-4E21-86DA-23585981D964}"/>
              </a:ext>
            </a:extLst>
          </p:cNvPr>
          <p:cNvSpPr/>
          <p:nvPr/>
        </p:nvSpPr>
        <p:spPr>
          <a:xfrm>
            <a:off x="800417" y="1148627"/>
            <a:ext cx="83123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Real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depend</a:t>
            </a:r>
            <a:r>
              <a:rPr lang="de-DE" sz="2400" dirty="0"/>
              <a:t> on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inflation</a:t>
            </a:r>
            <a:r>
              <a:rPr lang="de-DE" sz="2400" dirty="0"/>
              <a:t>. </a:t>
            </a:r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inflation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10% and nominal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0%:</a:t>
            </a:r>
          </a:p>
          <a:p>
            <a:endParaRPr lang="de-DE" sz="2400" dirty="0"/>
          </a:p>
          <a:p>
            <a:pPr algn="ctr"/>
            <a:r>
              <a:rPr lang="de-DE" sz="2400" dirty="0"/>
              <a:t>r   = i - </a:t>
            </a:r>
            <a:r>
              <a:rPr lang="el-GR" sz="2400" dirty="0"/>
              <a:t>π</a:t>
            </a:r>
            <a:r>
              <a:rPr lang="de-DE" sz="2400" baseline="30000" dirty="0"/>
              <a:t>e	</a:t>
            </a:r>
            <a:r>
              <a:rPr lang="de-DE" sz="2400" dirty="0"/>
              <a:t>=  0% − 10% = -10%</a:t>
            </a:r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If</a:t>
            </a:r>
            <a:r>
              <a:rPr lang="de-DE" sz="2400" dirty="0"/>
              <a:t> real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negativ, </a:t>
            </a:r>
            <a:r>
              <a:rPr lang="de-DE" sz="2400" dirty="0" err="1"/>
              <a:t>consumption</a:t>
            </a:r>
            <a:r>
              <a:rPr lang="de-DE" sz="2400" dirty="0"/>
              <a:t> and </a:t>
            </a:r>
            <a:r>
              <a:rPr lang="de-DE" sz="2400" dirty="0" err="1"/>
              <a:t>investment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supposed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quite</a:t>
            </a:r>
            <a:r>
              <a:rPr lang="de-DE" sz="2400" dirty="0"/>
              <a:t> high, sind „</a:t>
            </a:r>
            <a:r>
              <a:rPr lang="de-DE" sz="2400" dirty="0" err="1"/>
              <a:t>today</a:t>
            </a:r>
            <a:r>
              <a:rPr lang="de-DE" sz="2400" dirty="0"/>
              <a:t> </a:t>
            </a:r>
            <a:r>
              <a:rPr lang="de-DE" sz="2400" dirty="0" err="1"/>
              <a:t>money</a:t>
            </a:r>
            <a:r>
              <a:rPr lang="de-DE" sz="2400" dirty="0"/>
              <a:t>“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much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valuable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„</a:t>
            </a:r>
            <a:r>
              <a:rPr lang="de-DE" sz="2400" dirty="0" err="1"/>
              <a:t>tomorrow</a:t>
            </a:r>
            <a:r>
              <a:rPr lang="de-DE" sz="2400" dirty="0"/>
              <a:t> </a:t>
            </a:r>
            <a:r>
              <a:rPr lang="de-DE" sz="2400" dirty="0" err="1"/>
              <a:t>money</a:t>
            </a:r>
            <a:r>
              <a:rPr lang="de-DE" sz="2400" dirty="0"/>
              <a:t>“.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In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case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liquidity</a:t>
            </a:r>
            <a:r>
              <a:rPr lang="de-DE" sz="2400" dirty="0"/>
              <a:t> </a:t>
            </a:r>
            <a:r>
              <a:rPr lang="de-DE" sz="2400" dirty="0" err="1"/>
              <a:t>trap</a:t>
            </a:r>
            <a:r>
              <a:rPr lang="de-DE" sz="2400" dirty="0"/>
              <a:t> will not </a:t>
            </a:r>
            <a:r>
              <a:rPr lang="de-DE" sz="2400" dirty="0" err="1"/>
              <a:t>be</a:t>
            </a:r>
            <a:r>
              <a:rPr lang="de-DE" sz="2400" dirty="0"/>
              <a:t> a </a:t>
            </a:r>
            <a:r>
              <a:rPr lang="de-DE" sz="2400" dirty="0" err="1"/>
              <a:t>serious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r>
              <a:rPr lang="de-DE"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 err="1"/>
              <a:t>Additionally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incentive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central</a:t>
            </a:r>
            <a:r>
              <a:rPr lang="de-DE" sz="2400" dirty="0"/>
              <a:t> </a:t>
            </a:r>
            <a:r>
              <a:rPr lang="de-DE" sz="2400" dirty="0" err="1"/>
              <a:t>bank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aggressively</a:t>
            </a:r>
            <a:r>
              <a:rPr lang="de-DE" sz="2400" dirty="0"/>
              <a:t> push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inflation</a:t>
            </a:r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9CA225A-820E-4850-5DEB-4C823F33823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801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Liquidity</a:t>
            </a:r>
            <a:r>
              <a:rPr lang="de-DE" sz="2903" b="1" dirty="0"/>
              <a:t> </a:t>
            </a:r>
            <a:r>
              <a:rPr lang="de-DE" sz="2903" b="1" dirty="0" err="1"/>
              <a:t>trap</a:t>
            </a:r>
            <a:r>
              <a:rPr lang="de-DE" sz="2903" b="1" dirty="0"/>
              <a:t> </a:t>
            </a:r>
            <a:r>
              <a:rPr lang="de-DE" sz="2903" b="1" dirty="0" err="1"/>
              <a:t>with</a:t>
            </a:r>
            <a:r>
              <a:rPr lang="de-DE" sz="2903" b="1" dirty="0"/>
              <a:t> </a:t>
            </a:r>
            <a:r>
              <a:rPr lang="de-DE" sz="2903" b="1" dirty="0" err="1"/>
              <a:t>inflation</a:t>
            </a:r>
            <a:r>
              <a:rPr lang="de-DE" sz="2903" b="1" dirty="0"/>
              <a:t> and </a:t>
            </a:r>
            <a:r>
              <a:rPr lang="de-DE" sz="2903" b="1" dirty="0" err="1"/>
              <a:t>deflation</a:t>
            </a:r>
            <a:endParaRPr lang="de-DE" sz="2903" b="1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2E96775-43D6-4E21-86DA-23585981D964}"/>
              </a:ext>
            </a:extLst>
          </p:cNvPr>
          <p:cNvSpPr/>
          <p:nvPr/>
        </p:nvSpPr>
        <p:spPr>
          <a:xfrm>
            <a:off x="595881" y="1100501"/>
            <a:ext cx="83123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economy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in a </a:t>
            </a:r>
            <a:r>
              <a:rPr lang="de-DE" sz="2400" dirty="0" err="1"/>
              <a:t>situation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deflation</a:t>
            </a:r>
            <a:r>
              <a:rPr lang="de-DE" sz="2400" dirty="0"/>
              <a:t> and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inflation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-5%:</a:t>
            </a:r>
          </a:p>
          <a:p>
            <a:endParaRPr lang="de-DE" sz="2400" dirty="0"/>
          </a:p>
          <a:p>
            <a:pPr algn="ctr"/>
            <a:r>
              <a:rPr lang="de-DE" sz="2400" dirty="0"/>
              <a:t>r   = i - </a:t>
            </a:r>
            <a:r>
              <a:rPr lang="el-GR" sz="2400" dirty="0"/>
              <a:t>π</a:t>
            </a:r>
            <a:r>
              <a:rPr lang="de-DE" sz="2400" baseline="30000" dirty="0"/>
              <a:t>e	</a:t>
            </a:r>
            <a:r>
              <a:rPr lang="de-DE" sz="2400" dirty="0"/>
              <a:t>=  0% − (-5%) = 5%</a:t>
            </a:r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Such high real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potential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dampen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economy</a:t>
            </a:r>
            <a:r>
              <a:rPr lang="de-DE"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Traditional </a:t>
            </a:r>
            <a:r>
              <a:rPr lang="de-DE" sz="2400" dirty="0" err="1"/>
              <a:t>monetary</a:t>
            </a:r>
            <a:r>
              <a:rPr lang="de-DE" sz="2400" dirty="0"/>
              <a:t> </a:t>
            </a:r>
            <a:r>
              <a:rPr lang="de-DE" sz="2400" dirty="0" err="1"/>
              <a:t>policy</a:t>
            </a:r>
            <a:r>
              <a:rPr lang="de-DE" sz="2400" dirty="0"/>
              <a:t> </a:t>
            </a:r>
            <a:r>
              <a:rPr lang="de-DE" sz="2400" dirty="0" err="1"/>
              <a:t>cannot</a:t>
            </a:r>
            <a:r>
              <a:rPr lang="de-DE" sz="2400" dirty="0"/>
              <a:t> push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economy</a:t>
            </a:r>
            <a:r>
              <a:rPr lang="de-DE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An </a:t>
            </a:r>
            <a:r>
              <a:rPr lang="de-DE" sz="2400" dirty="0" err="1"/>
              <a:t>increase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real </a:t>
            </a:r>
            <a:r>
              <a:rPr lang="de-DE" sz="2400" dirty="0" err="1"/>
              <a:t>interest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even</a:t>
            </a:r>
            <a:r>
              <a:rPr lang="de-DE" sz="2400" dirty="0"/>
              <a:t> </a:t>
            </a:r>
            <a:r>
              <a:rPr lang="de-DE" sz="2400" dirty="0" err="1"/>
              <a:t>shifts</a:t>
            </a:r>
            <a:r>
              <a:rPr lang="de-DE" sz="2400" dirty="0"/>
              <a:t> </a:t>
            </a:r>
            <a:r>
              <a:rPr lang="de-DE" sz="2400" dirty="0" err="1"/>
              <a:t>th</a:t>
            </a:r>
            <a:r>
              <a:rPr lang="de-DE" sz="2400" dirty="0"/>
              <a:t> IS-</a:t>
            </a:r>
            <a:r>
              <a:rPr lang="de-DE" sz="2400" dirty="0" err="1"/>
              <a:t>curve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left</a:t>
            </a:r>
            <a:r>
              <a:rPr lang="de-DE" sz="2400" dirty="0"/>
              <a:t> and </a:t>
            </a:r>
            <a:r>
              <a:rPr lang="de-DE" sz="2400" dirty="0" err="1"/>
              <a:t>worsens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/>
              <a:t>This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reason</a:t>
            </a:r>
            <a:r>
              <a:rPr lang="de-DE" sz="2400" dirty="0"/>
              <a:t>, </a:t>
            </a:r>
            <a:r>
              <a:rPr lang="de-DE" sz="2400" dirty="0" err="1"/>
              <a:t>why</a:t>
            </a:r>
            <a:r>
              <a:rPr lang="de-DE" sz="2400" dirty="0"/>
              <a:t> a </a:t>
            </a:r>
            <a:r>
              <a:rPr lang="de-DE" sz="2400" dirty="0" err="1"/>
              <a:t>central</a:t>
            </a:r>
            <a:r>
              <a:rPr lang="de-DE" sz="2400" dirty="0"/>
              <a:t> </a:t>
            </a:r>
            <a:r>
              <a:rPr lang="de-DE" sz="2400" dirty="0" err="1"/>
              <a:t>bank</a:t>
            </a:r>
            <a:r>
              <a:rPr lang="de-DE" sz="2400" dirty="0"/>
              <a:t> </a:t>
            </a:r>
            <a:r>
              <a:rPr lang="de-DE" sz="2400" dirty="0" err="1"/>
              <a:t>deeply</a:t>
            </a:r>
            <a:r>
              <a:rPr lang="de-DE" sz="2400" dirty="0"/>
              <a:t> </a:t>
            </a:r>
            <a:r>
              <a:rPr lang="de-DE" sz="2400" dirty="0" err="1"/>
              <a:t>tries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prevent</a:t>
            </a:r>
            <a:r>
              <a:rPr lang="de-DE" sz="2400" dirty="0"/>
              <a:t> such a </a:t>
            </a:r>
            <a:r>
              <a:rPr lang="de-DE" sz="2400" dirty="0" err="1"/>
              <a:t>scenario</a:t>
            </a:r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B20036C-6F53-F91B-D57B-1ECCE62696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03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1F2765F6-CC16-4E14-BFB8-B3DB7D9FB9A0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The </a:t>
            </a:r>
            <a:r>
              <a:rPr lang="de-DE" sz="2800" b="1" dirty="0" err="1"/>
              <a:t>Mundell</a:t>
            </a:r>
            <a:r>
              <a:rPr lang="de-DE" sz="2800" b="1" dirty="0"/>
              <a:t> – Fleming – Modell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DF226BC-01F8-4BA9-9C5F-28472DC7B70E}"/>
              </a:ext>
            </a:extLst>
          </p:cNvPr>
          <p:cNvSpPr txBox="1"/>
          <p:nvPr/>
        </p:nvSpPr>
        <p:spPr>
          <a:xfrm>
            <a:off x="365765" y="4529099"/>
            <a:ext cx="9183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err="1"/>
              <a:t>Assumptions</a:t>
            </a:r>
            <a:r>
              <a:rPr lang="de-DE" sz="2400" b="1" dirty="0"/>
              <a:t>: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b="1" dirty="0"/>
              <a:t>Country </a:t>
            </a:r>
            <a:r>
              <a:rPr lang="de-DE" sz="2400" b="1" dirty="0" err="1"/>
              <a:t>depends</a:t>
            </a:r>
            <a:r>
              <a:rPr lang="de-DE" sz="2400" b="1" dirty="0"/>
              <a:t> on an </a:t>
            </a:r>
            <a:r>
              <a:rPr lang="de-DE" sz="2400" b="1" dirty="0" err="1"/>
              <a:t>globally</a:t>
            </a:r>
            <a:r>
              <a:rPr lang="de-DE" sz="2400" b="1" dirty="0"/>
              <a:t> exogen </a:t>
            </a:r>
            <a:r>
              <a:rPr lang="de-DE" sz="2400" b="1" dirty="0" err="1"/>
              <a:t>interest</a:t>
            </a:r>
            <a:r>
              <a:rPr lang="de-DE" sz="2400" b="1" dirty="0"/>
              <a:t> rate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b="1" dirty="0"/>
              <a:t>Fixed </a:t>
            </a:r>
            <a:r>
              <a:rPr lang="de-DE" sz="2400" b="1" dirty="0" err="1"/>
              <a:t>price</a:t>
            </a:r>
            <a:r>
              <a:rPr lang="de-DE" sz="2400" b="1" dirty="0"/>
              <a:t> </a:t>
            </a:r>
            <a:r>
              <a:rPr lang="de-DE" sz="2400" b="1" dirty="0" err="1"/>
              <a:t>level</a:t>
            </a:r>
            <a:r>
              <a:rPr lang="de-DE" sz="2400" b="1" dirty="0"/>
              <a:t> 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short</a:t>
            </a:r>
            <a:r>
              <a:rPr lang="de-DE" sz="2400" b="1" dirty="0"/>
              <a:t> </a:t>
            </a:r>
            <a:r>
              <a:rPr lang="de-DE" sz="2400" b="1" dirty="0" err="1"/>
              <a:t>run</a:t>
            </a:r>
            <a:endParaRPr lang="de-DE" sz="24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BC5D77B-99B5-4C26-A19A-8AF81FF910E1}"/>
              </a:ext>
            </a:extLst>
          </p:cNvPr>
          <p:cNvSpPr txBox="1"/>
          <p:nvPr/>
        </p:nvSpPr>
        <p:spPr>
          <a:xfrm>
            <a:off x="368970" y="679576"/>
            <a:ext cx="9183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 err="1"/>
              <a:t>commodity</a:t>
            </a:r>
            <a:r>
              <a:rPr lang="de-DE" sz="2400" b="1" dirty="0"/>
              <a:t> </a:t>
            </a:r>
            <a:r>
              <a:rPr lang="de-DE" sz="2400" b="1" dirty="0" err="1"/>
              <a:t>market</a:t>
            </a:r>
            <a:r>
              <a:rPr lang="de-DE" sz="2400" b="1" dirty="0"/>
              <a:t>:</a:t>
            </a:r>
            <a:r>
              <a:rPr lang="de-DE" sz="2400" dirty="0"/>
              <a:t>		→	IS-</a:t>
            </a:r>
            <a:r>
              <a:rPr lang="de-DE" sz="2400" dirty="0" err="1"/>
              <a:t>curve</a:t>
            </a:r>
            <a:endParaRPr lang="de-DE" sz="2400" dirty="0"/>
          </a:p>
          <a:p>
            <a:pPr lvl="2"/>
            <a:r>
              <a:rPr lang="de-DE" sz="2400" dirty="0"/>
              <a:t>				 	“</a:t>
            </a:r>
            <a:r>
              <a:rPr lang="de-DE" sz="2400" dirty="0" err="1"/>
              <a:t>investment</a:t>
            </a:r>
            <a:r>
              <a:rPr lang="de-DE" sz="2400" dirty="0"/>
              <a:t> = </a:t>
            </a:r>
            <a:r>
              <a:rPr lang="de-DE" sz="2400" dirty="0" err="1"/>
              <a:t>savings</a:t>
            </a:r>
            <a:r>
              <a:rPr lang="de-DE" sz="2400" dirty="0"/>
              <a:t>“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DB35E32-97E0-41F1-B947-3EFABA427E09}"/>
              </a:ext>
            </a:extLst>
          </p:cNvPr>
          <p:cNvSpPr txBox="1"/>
          <p:nvPr/>
        </p:nvSpPr>
        <p:spPr>
          <a:xfrm>
            <a:off x="332457" y="2152835"/>
            <a:ext cx="9183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 err="1"/>
              <a:t>money</a:t>
            </a:r>
            <a:r>
              <a:rPr lang="de-DE" sz="2400" b="1" dirty="0"/>
              <a:t> </a:t>
            </a:r>
            <a:r>
              <a:rPr lang="de-DE" sz="2400" b="1" dirty="0" err="1"/>
              <a:t>market</a:t>
            </a:r>
            <a:r>
              <a:rPr lang="de-DE" sz="2400" b="1" dirty="0"/>
              <a:t>:</a:t>
            </a:r>
            <a:r>
              <a:rPr lang="de-DE" sz="2400" dirty="0"/>
              <a:t>			→	LM-</a:t>
            </a:r>
            <a:r>
              <a:rPr lang="de-DE" sz="2400" dirty="0" err="1"/>
              <a:t>curve</a:t>
            </a:r>
            <a:r>
              <a:rPr lang="de-DE" sz="2400" dirty="0"/>
              <a:t> </a:t>
            </a:r>
          </a:p>
          <a:p>
            <a:r>
              <a:rPr lang="de-DE" sz="2400" dirty="0"/>
              <a:t>					 	“</a:t>
            </a:r>
            <a:r>
              <a:rPr lang="de-DE" sz="2400" dirty="0" err="1"/>
              <a:t>monetary</a:t>
            </a:r>
            <a:r>
              <a:rPr lang="de-DE" sz="2400" dirty="0"/>
              <a:t> </a:t>
            </a:r>
            <a:r>
              <a:rPr lang="de-DE" sz="2400" dirty="0" err="1"/>
              <a:t>policy</a:t>
            </a:r>
            <a:r>
              <a:rPr lang="de-DE" sz="2400" dirty="0"/>
              <a:t>“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61FE912-2FDA-4A2F-8AE9-E0D235263ADC}"/>
              </a:ext>
            </a:extLst>
          </p:cNvPr>
          <p:cNvSpPr txBox="1"/>
          <p:nvPr/>
        </p:nvSpPr>
        <p:spPr>
          <a:xfrm>
            <a:off x="332457" y="3520987"/>
            <a:ext cx="9183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/>
              <a:t>Exchange </a:t>
            </a:r>
            <a:r>
              <a:rPr lang="de-DE" sz="2400" b="1" dirty="0" err="1"/>
              <a:t>markets</a:t>
            </a:r>
            <a:r>
              <a:rPr lang="de-DE" sz="2400" b="1" dirty="0"/>
              <a:t>:			</a:t>
            </a:r>
            <a:r>
              <a:rPr lang="de-DE" sz="2400" dirty="0"/>
              <a:t>→</a:t>
            </a:r>
            <a:r>
              <a:rPr lang="de-DE" sz="2400"/>
              <a:t>	ZZ-curve</a:t>
            </a:r>
            <a:endParaRPr lang="de-DE" sz="2400" dirty="0"/>
          </a:p>
          <a:p>
            <a:r>
              <a:rPr lang="de-DE" sz="2400" dirty="0"/>
              <a:t>					</a:t>
            </a:r>
            <a:r>
              <a:rPr lang="de-DE" sz="2400"/>
              <a:t>	“Balance of Payment“</a:t>
            </a:r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39EBAC-4893-B675-E06F-29016A78B1D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80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The </a:t>
            </a:r>
            <a:r>
              <a:rPr lang="de-DE" sz="2903" b="1" dirty="0" err="1"/>
              <a:t>short</a:t>
            </a:r>
            <a:r>
              <a:rPr lang="de-DE" sz="2903" b="1" dirty="0"/>
              <a:t> </a:t>
            </a:r>
            <a:r>
              <a:rPr lang="de-DE" sz="2903" b="1" dirty="0" err="1"/>
              <a:t>run</a:t>
            </a:r>
            <a:r>
              <a:rPr lang="de-DE" sz="2903" b="1" dirty="0"/>
              <a:t> IS-LM-Model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88495" y="931739"/>
            <a:ext cx="9067260" cy="5029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Modeling the goods market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40000"/>
              </a:lnSpc>
              <a:spcBef>
                <a:spcPct val="20000"/>
              </a:spcBef>
            </a:pPr>
            <a:r>
              <a:rPr lang="en-US" sz="244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Saving</a:t>
            </a: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Modelling the money market</a:t>
            </a:r>
          </a:p>
          <a:p>
            <a:pPr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40000"/>
              </a:lnSpc>
              <a:spcBef>
                <a:spcPct val="20000"/>
              </a:spcBef>
            </a:pPr>
            <a:r>
              <a:rPr lang="en-U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Money Supply = Money Demand (Liquidity Preference)</a:t>
            </a:r>
          </a:p>
          <a:p>
            <a:endParaRPr lang="de-DE" sz="254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64180E9-41A0-B2B8-ADFF-86C2BF68AA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08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>
            <a:extLst>
              <a:ext uri="{FF2B5EF4-FFF2-40B4-BE49-F238E27FC236}">
                <a16:creationId xmlns:a16="http://schemas.microsoft.com/office/drawing/2014/main" id="{F6EE9656-5736-4F22-8226-3888EC048E87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err="1"/>
              <a:t>Commodity</a:t>
            </a:r>
            <a:r>
              <a:rPr lang="de-DE" sz="2800" b="1"/>
              <a:t> Market IS-curve</a:t>
            </a:r>
            <a:endParaRPr lang="de-DE" sz="2800" b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1C38BBB-3374-4D9E-B986-1F852F68D228}"/>
              </a:ext>
            </a:extLst>
          </p:cNvPr>
          <p:cNvSpPr txBox="1"/>
          <p:nvPr/>
        </p:nvSpPr>
        <p:spPr>
          <a:xfrm>
            <a:off x="481056" y="399692"/>
            <a:ext cx="984233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Budget </a:t>
            </a:r>
            <a:r>
              <a:rPr lang="de-DE" sz="2400" b="1" u="sng" dirty="0" err="1"/>
              <a:t>restriction</a:t>
            </a:r>
            <a:r>
              <a:rPr lang="de-DE" sz="2400" b="1" u="sng" dirty="0"/>
              <a:t> </a:t>
            </a:r>
            <a:r>
              <a:rPr lang="de-DE" sz="2400" b="1" u="sng" dirty="0" err="1"/>
              <a:t>of</a:t>
            </a:r>
            <a:r>
              <a:rPr lang="de-DE" sz="2400" b="1" u="sng" dirty="0"/>
              <a:t> </a:t>
            </a:r>
            <a:r>
              <a:rPr lang="de-DE" sz="2400" b="1" u="sng" dirty="0" err="1"/>
              <a:t>the</a:t>
            </a:r>
            <a:r>
              <a:rPr lang="de-DE" sz="2400" b="1" u="sng" dirty="0"/>
              <a:t> </a:t>
            </a:r>
            <a:r>
              <a:rPr lang="de-DE" sz="2400" b="1" u="sng" dirty="0" err="1"/>
              <a:t>economy</a:t>
            </a:r>
            <a:r>
              <a:rPr lang="de-DE" sz="2400" b="1" u="sng" dirty="0"/>
              <a:t>:</a:t>
            </a:r>
          </a:p>
          <a:p>
            <a:pPr algn="ctr"/>
            <a:endParaRPr lang="de-DE" sz="2400" dirty="0"/>
          </a:p>
          <a:p>
            <a:r>
              <a:rPr lang="de-DE" sz="2400" dirty="0"/>
              <a:t>                                              </a:t>
            </a:r>
          </a:p>
          <a:p>
            <a:r>
              <a:rPr lang="de-DE" sz="2400" dirty="0"/>
              <a:t>                                  Y = C(Y) + I(i) + G +  NX(e, Y*, Y)</a:t>
            </a:r>
          </a:p>
          <a:p>
            <a:endParaRPr lang="de-DE" sz="2400" dirty="0"/>
          </a:p>
          <a:p>
            <a:r>
              <a:rPr lang="de-DE" dirty="0"/>
              <a:t>Y,Y*: (</a:t>
            </a:r>
            <a:r>
              <a:rPr lang="de-DE" dirty="0" err="1"/>
              <a:t>foreign</a:t>
            </a:r>
            <a:r>
              <a:rPr lang="de-DE" dirty="0"/>
              <a:t>) Income  C: </a:t>
            </a:r>
            <a:r>
              <a:rPr lang="de-DE" dirty="0" err="1"/>
              <a:t>Consumption</a:t>
            </a:r>
            <a:r>
              <a:rPr lang="de-DE" dirty="0"/>
              <a:t>	I: Investment	     G: Government </a:t>
            </a:r>
            <a:r>
              <a:rPr lang="de-DE" dirty="0" err="1"/>
              <a:t>expenditure</a:t>
            </a:r>
            <a:endParaRPr lang="de-DE" dirty="0"/>
          </a:p>
          <a:p>
            <a:r>
              <a:rPr lang="de-DE" dirty="0"/>
              <a:t>i: Nominal </a:t>
            </a:r>
            <a:r>
              <a:rPr lang="de-DE" dirty="0" err="1"/>
              <a:t>interest</a:t>
            </a:r>
            <a:r>
              <a:rPr lang="de-DE" dirty="0"/>
              <a:t> rate		NX: </a:t>
            </a:r>
            <a:r>
              <a:rPr lang="de-DE"/>
              <a:t>Net exports (EX-IM)</a:t>
            </a:r>
            <a:r>
              <a:rPr lang="de-DE" dirty="0"/>
              <a:t>	     e: </a:t>
            </a:r>
            <a:r>
              <a:rPr lang="de-DE"/>
              <a:t>Nominal exchange rate </a:t>
            </a:r>
            <a:r>
              <a:rPr lang="de-DE" dirty="0"/>
              <a:t>	     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3E29F8C-DFAF-4458-96F4-6E236E8CD167}"/>
              </a:ext>
            </a:extLst>
          </p:cNvPr>
          <p:cNvSpPr txBox="1"/>
          <p:nvPr/>
        </p:nvSpPr>
        <p:spPr>
          <a:xfrm>
            <a:off x="6795109" y="129940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AFD8904-911A-4819-A6A3-B7BE95E5FFAF}"/>
              </a:ext>
            </a:extLst>
          </p:cNvPr>
          <p:cNvSpPr txBox="1"/>
          <p:nvPr/>
        </p:nvSpPr>
        <p:spPr>
          <a:xfrm>
            <a:off x="4643809" y="129940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cxnSp>
        <p:nvCxnSpPr>
          <p:cNvPr id="32" name="Straight Arrow Connector 6">
            <a:extLst>
              <a:ext uri="{FF2B5EF4-FFF2-40B4-BE49-F238E27FC236}">
                <a16:creationId xmlns:a16="http://schemas.microsoft.com/office/drawing/2014/main" id="{FCEC8D04-62EF-4BE8-92ED-E364F8BA5122}"/>
              </a:ext>
            </a:extLst>
          </p:cNvPr>
          <p:cNvCxnSpPr/>
          <p:nvPr/>
        </p:nvCxnSpPr>
        <p:spPr>
          <a:xfrm flipV="1">
            <a:off x="3896372" y="4241414"/>
            <a:ext cx="0" cy="21103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7">
            <a:extLst>
              <a:ext uri="{FF2B5EF4-FFF2-40B4-BE49-F238E27FC236}">
                <a16:creationId xmlns:a16="http://schemas.microsoft.com/office/drawing/2014/main" id="{A5C79C80-199E-4E35-BBE9-F41C280025C2}"/>
              </a:ext>
            </a:extLst>
          </p:cNvPr>
          <p:cNvCxnSpPr/>
          <p:nvPr/>
        </p:nvCxnSpPr>
        <p:spPr>
          <a:xfrm>
            <a:off x="3896372" y="6351711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77D6271D-2A57-4EDE-BECA-001004BEC28E}"/>
              </a:ext>
            </a:extLst>
          </p:cNvPr>
          <p:cNvSpPr txBox="1"/>
          <p:nvPr/>
        </p:nvSpPr>
        <p:spPr>
          <a:xfrm>
            <a:off x="3527488" y="436510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AF61D61B-FBEF-406E-90C5-69F71844817B}"/>
              </a:ext>
            </a:extLst>
          </p:cNvPr>
          <p:cNvSpPr txBox="1"/>
          <p:nvPr/>
        </p:nvSpPr>
        <p:spPr>
          <a:xfrm>
            <a:off x="7343912" y="637203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cxnSp>
        <p:nvCxnSpPr>
          <p:cNvPr id="36" name="Gerade Verbindung 20">
            <a:extLst>
              <a:ext uri="{FF2B5EF4-FFF2-40B4-BE49-F238E27FC236}">
                <a16:creationId xmlns:a16="http://schemas.microsoft.com/office/drawing/2014/main" id="{1BA8535A-1F71-49F2-BD1E-AAA22A2935DF}"/>
              </a:ext>
            </a:extLst>
          </p:cNvPr>
          <p:cNvCxnSpPr/>
          <p:nvPr/>
        </p:nvCxnSpPr>
        <p:spPr>
          <a:xfrm>
            <a:off x="4326155" y="4366032"/>
            <a:ext cx="2389544" cy="172726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>
            <a:extLst>
              <a:ext uri="{FF2B5EF4-FFF2-40B4-BE49-F238E27FC236}">
                <a16:creationId xmlns:a16="http://schemas.microsoft.com/office/drawing/2014/main" id="{9B4AFA05-2B36-4868-A663-896EB3C7C224}"/>
              </a:ext>
            </a:extLst>
          </p:cNvPr>
          <p:cNvSpPr txBox="1"/>
          <p:nvPr/>
        </p:nvSpPr>
        <p:spPr>
          <a:xfrm>
            <a:off x="3998299" y="3786739"/>
            <a:ext cx="13131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IS-</a:t>
            </a:r>
            <a:r>
              <a:rPr lang="de-DE" sz="2400" b="1" dirty="0" err="1"/>
              <a:t>curve</a:t>
            </a:r>
            <a:endParaRPr lang="de-DE" dirty="0"/>
          </a:p>
          <a:p>
            <a:endParaRPr lang="de-DE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87BCA35-4215-403C-BA56-8923700DA8E8}"/>
              </a:ext>
            </a:extLst>
          </p:cNvPr>
          <p:cNvSpPr txBox="1"/>
          <p:nvPr/>
        </p:nvSpPr>
        <p:spPr>
          <a:xfrm>
            <a:off x="7206167" y="132801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2711D2D-2BB1-4FFD-A90C-7A7F8A15ADFE}"/>
              </a:ext>
            </a:extLst>
          </p:cNvPr>
          <p:cNvSpPr txBox="1"/>
          <p:nvPr/>
        </p:nvSpPr>
        <p:spPr>
          <a:xfrm>
            <a:off x="4014973" y="132801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7B4856F-4374-4DCF-A2C4-EFDBB56A25C5}"/>
              </a:ext>
            </a:extLst>
          </p:cNvPr>
          <p:cNvSpPr txBox="1"/>
          <p:nvPr/>
        </p:nvSpPr>
        <p:spPr>
          <a:xfrm>
            <a:off x="6445346" y="132801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973DD86-9830-79A7-9F41-1A26E214D6D5}"/>
              </a:ext>
            </a:extLst>
          </p:cNvPr>
          <p:cNvSpPr txBox="1"/>
          <p:nvPr/>
        </p:nvSpPr>
        <p:spPr>
          <a:xfrm>
            <a:off x="7503289" y="3050854"/>
            <a:ext cx="43028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/>
              <a:t>(Indirect qotation: price of a unit domestic currency in terms of the foreign currency, this means, that e is going up, if the domestic currency is appreciating!)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3E647B4-3D0C-0F46-7AD8-6DA3D55514F6}"/>
              </a:ext>
            </a:extLst>
          </p:cNvPr>
          <p:cNvSpPr txBox="1"/>
          <p:nvPr/>
        </p:nvSpPr>
        <p:spPr>
          <a:xfrm>
            <a:off x="51725" y="3022780"/>
            <a:ext cx="331711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/>
              <a:t>In order to obtain the negative dependence of NX on e, the Marshall-Lerner condition has to be hold, which is empirically supported in the long-run. But! In the short-run, due to frictions, the so called J-Curve effect is possible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5EB92D3-0ED9-75CA-438F-C319783A593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49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4" grpId="0"/>
      <p:bldP spid="35" grpId="0"/>
      <p:bldP spid="37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>
                <a:solidFill>
                  <a:sysClr val="windowText" lastClr="000000"/>
                </a:solidFill>
              </a:rPr>
              <a:t>Note: Siegel`s </a:t>
            </a:r>
            <a:r>
              <a:rPr lang="en-US" sz="3991" dirty="0" err="1">
                <a:solidFill>
                  <a:sysClr val="windowText" lastClr="000000"/>
                </a:solidFill>
              </a:rPr>
              <a:t>Paradoxon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BE0C47C-3FB8-4EDC-8CF0-90F34A2432F8}"/>
              </a:ext>
            </a:extLst>
          </p:cNvPr>
          <p:cNvSpPr txBox="1"/>
          <p:nvPr/>
        </p:nvSpPr>
        <p:spPr>
          <a:xfrm>
            <a:off x="702198" y="821727"/>
            <a:ext cx="9344628" cy="5476751"/>
          </a:xfrm>
          <a:prstGeom prst="rect">
            <a:avLst/>
          </a:prstGeom>
          <a:noFill/>
          <a:ln>
            <a:noFill/>
          </a:ln>
        </p:spPr>
        <p:txBody>
          <a:bodyPr vert="horz" wrap="square" lIns="81639" tIns="40820" rIns="81639" bIns="40820" anchorCtr="0" compatLnSpc="0">
            <a:noAutofit/>
          </a:bodyPr>
          <a:lstStyle/>
          <a:p>
            <a:r>
              <a:rPr lang="de-DE" sz="2200"/>
              <a:t>Does it matter, if one uses the direct or indirect quotation for the exchange rate e?</a:t>
            </a:r>
            <a:endParaRPr lang="de-DE" sz="2200" dirty="0"/>
          </a:p>
          <a:p>
            <a:endParaRPr lang="de-DE" sz="2200" dirty="0"/>
          </a:p>
          <a:p>
            <a:r>
              <a:rPr lang="en-US" sz="2200"/>
              <a:t>Assume in indirect quotation for the Euro, we have </a:t>
            </a:r>
            <a:r>
              <a:rPr lang="en-US" sz="2200" dirty="0"/>
              <a:t>1,15 </a:t>
            </a:r>
            <a:r>
              <a:rPr lang="en-US" sz="2200"/>
              <a:t>USD equals </a:t>
            </a:r>
            <a:r>
              <a:rPr lang="en-US" sz="2200" dirty="0"/>
              <a:t>1 </a:t>
            </a:r>
            <a:r>
              <a:rPr lang="en-US" sz="2200"/>
              <a:t>Euro and the Euro depreciates with </a:t>
            </a:r>
            <a:r>
              <a:rPr lang="en-US" sz="2200" dirty="0"/>
              <a:t>p=</a:t>
            </a:r>
            <a:r>
              <a:rPr lang="en-US" sz="2200"/>
              <a:t>0,25 down to </a:t>
            </a:r>
            <a:r>
              <a:rPr lang="en-US" sz="2200" dirty="0"/>
              <a:t>1,05 </a:t>
            </a:r>
            <a:r>
              <a:rPr lang="en-US" sz="2200"/>
              <a:t>USD per 1 Euro and with </a:t>
            </a:r>
            <a:r>
              <a:rPr lang="en-US" sz="2200" dirty="0"/>
              <a:t>1-p=</a:t>
            </a:r>
            <a:r>
              <a:rPr lang="en-US" sz="2200"/>
              <a:t>0,75 the Euro appreciates up to </a:t>
            </a:r>
            <a:r>
              <a:rPr lang="en-US" sz="2200" dirty="0"/>
              <a:t>1,25 </a:t>
            </a:r>
            <a:r>
              <a:rPr lang="en-US" sz="2200"/>
              <a:t>USD per 1 Euro.</a:t>
            </a:r>
            <a:endParaRPr lang="en-US" sz="2200" dirty="0"/>
          </a:p>
          <a:p>
            <a:endParaRPr lang="en-US" sz="2200" dirty="0"/>
          </a:p>
          <a:p>
            <a:r>
              <a:rPr lang="en-US" sz="2200"/>
              <a:t>Calculate the expected exchange rate in direct and indirect quotation.</a:t>
            </a:r>
            <a:endParaRPr lang="en-US" sz="2200" dirty="0"/>
          </a:p>
          <a:p>
            <a:endParaRPr lang="en-US" sz="2200" dirty="0"/>
          </a:p>
          <a:p>
            <a:pPr algn="ctr"/>
            <a:r>
              <a:rPr lang="en-US" sz="2200"/>
              <a:t>Puzzled? Explaination?</a:t>
            </a:r>
            <a:endParaRPr lang="de-DE" sz="2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620200E-5CB6-D11F-B789-F71EC8D7C01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257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>
                <a:solidFill>
                  <a:sysClr val="windowText" lastClr="000000"/>
                </a:solidFill>
              </a:rPr>
              <a:t>Note: Siegel`s </a:t>
            </a:r>
            <a:r>
              <a:rPr lang="en-US" sz="3991" dirty="0" err="1">
                <a:solidFill>
                  <a:sysClr val="windowText" lastClr="000000"/>
                </a:solidFill>
              </a:rPr>
              <a:t>Paradoxon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>
                <a:solidFill>
                  <a:sysClr val="windowText" lastClr="000000"/>
                </a:solidFill>
              </a:rPr>
              <a:t>− Explaination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BE0C47C-3FB8-4EDC-8CF0-90F34A2432F8}"/>
                  </a:ext>
                </a:extLst>
              </p:cNvPr>
              <p:cNvSpPr txBox="1"/>
              <p:nvPr/>
            </p:nvSpPr>
            <p:spPr>
              <a:xfrm>
                <a:off x="979990" y="879600"/>
                <a:ext cx="9144000" cy="54767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81639" tIns="40820" rIns="81639" bIns="40820" anchorCtr="0" compatLnSpc="0">
                <a:noAutofit/>
              </a:bodyPr>
              <a:lstStyle/>
              <a:p>
                <a:endParaRPr lang="de-DE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𝐶𝑂𝑉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2200" dirty="0">
                  <a:ea typeface="Cambria Math" panose="02040503050406030204" pitchFamily="18" charset="0"/>
                </a:endParaRPr>
              </a:p>
              <a:p>
                <a:endParaRPr lang="de-DE" sz="2200" dirty="0">
                  <a:ea typeface="Cambria Math" panose="02040503050406030204" pitchFamily="18" charset="0"/>
                </a:endParaRPr>
              </a:p>
              <a:p>
                <a:r>
                  <a:rPr lang="de-DE" sz="2200" dirty="0"/>
                  <a:t>		→	1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𝐶𝑂𝑉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den>
                        </m:f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𝑊𝐾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den>
                        </m:f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endParaRPr lang="de-DE" sz="2200" dirty="0"/>
              </a:p>
              <a:p>
                <a:endParaRPr lang="de-DE" sz="2200" dirty="0"/>
              </a:p>
              <a:p>
                <a:r>
                  <a:rPr lang="de-DE" sz="2200"/>
                  <a:t>Since the random variable e (indirect quotation) is definitely negatively correlated to the random variable 1/e we habe (COV(e,1/e)&lt;</a:t>
                </a:r>
                <a:r>
                  <a:rPr lang="de-DE" sz="2200" dirty="0"/>
                  <a:t>0</a:t>
                </a:r>
                <a:r>
                  <a:rPr lang="de-DE" sz="2200"/>
                  <a:t>), therefore the expected exchange rate calculated via the two different quotation have to differ!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/>
              </a:p>
              <a:p>
                <a:endParaRPr lang="de-DE" sz="2200"/>
              </a:p>
              <a:p>
                <a:endParaRPr lang="de-DE" sz="2200"/>
              </a:p>
              <a:p>
                <a:r>
                  <a: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Siegel, J. J. (1972). Risk, interest rates and the forward exchange. The Quarterly Journal of Economics, 86 (2), 303–309.</a:t>
                </a:r>
                <a:endParaRPr lang="de-DE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BE0C47C-3FB8-4EDC-8CF0-90F34A243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990" y="879600"/>
                <a:ext cx="9144000" cy="5476751"/>
              </a:xfrm>
              <a:prstGeom prst="rect">
                <a:avLst/>
              </a:prstGeom>
              <a:blipFill>
                <a:blip r:embed="rId3"/>
                <a:stretch>
                  <a:fillRect l="-933" r="-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613AFAED-59ED-C8EC-81FE-EADB7618C2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666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>
                <a:solidFill>
                  <a:sysClr val="windowText" lastClr="000000"/>
                </a:solidFill>
              </a:rPr>
              <a:t>Note: Marshall-Lerner Condition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BE0C47C-3FB8-4EDC-8CF0-90F34A2432F8}"/>
              </a:ext>
            </a:extLst>
          </p:cNvPr>
          <p:cNvSpPr txBox="1"/>
          <p:nvPr/>
        </p:nvSpPr>
        <p:spPr>
          <a:xfrm>
            <a:off x="702198" y="821727"/>
            <a:ext cx="9344628" cy="5476751"/>
          </a:xfrm>
          <a:prstGeom prst="rect">
            <a:avLst/>
          </a:prstGeom>
          <a:noFill/>
          <a:ln>
            <a:noFill/>
          </a:ln>
        </p:spPr>
        <p:txBody>
          <a:bodyPr vert="horz" wrap="square" lIns="81639" tIns="40820" rIns="81639" bIns="40820" anchorCtr="0" compatLnSpc="0">
            <a:noAutofit/>
          </a:bodyPr>
          <a:lstStyle/>
          <a:p>
            <a:r>
              <a:rPr lang="de-DE" sz="2200"/>
              <a:t>Why, in general, it is not clear, that NX(e)=EX(e) – (1/e)IM(e) is negatively dependent on e?</a:t>
            </a:r>
          </a:p>
          <a:p>
            <a:endParaRPr lang="de-DE" sz="2200"/>
          </a:p>
          <a:p>
            <a:r>
              <a:rPr lang="de-DE" sz="2200"/>
              <a:t>Show, that (starting from NX=0) NX(e) is falling in e, if the sum of the absolute values of the exchangerate elasticities of EX and IM are larger than 1!</a:t>
            </a:r>
            <a:endParaRPr lang="de-DE" sz="2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620200E-5CB6-D11F-B789-F71EC8D7C01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171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24</a:t>
            </a:fld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A9A2C17-89C9-434B-A5D1-D227AD4AB6D1}"/>
              </a:ext>
            </a:extLst>
          </p:cNvPr>
          <p:cNvSpPr txBox="1"/>
          <p:nvPr/>
        </p:nvSpPr>
        <p:spPr>
          <a:xfrm>
            <a:off x="1524001" y="769929"/>
            <a:ext cx="91837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Money Market </a:t>
            </a:r>
            <a:r>
              <a:rPr lang="de-DE" sz="2400" b="1" u="sng" dirty="0" err="1"/>
              <a:t>equilibrium</a:t>
            </a:r>
            <a:r>
              <a:rPr lang="de-DE" sz="2400" b="1" u="sng" dirty="0"/>
              <a:t>:</a:t>
            </a:r>
          </a:p>
          <a:p>
            <a:pPr algn="ctr"/>
            <a:endParaRPr lang="de-DE" sz="2400" dirty="0"/>
          </a:p>
          <a:p>
            <a:r>
              <a:rPr lang="de-DE" sz="2400" dirty="0"/>
              <a:t>                                              </a:t>
            </a:r>
          </a:p>
          <a:p>
            <a:r>
              <a:rPr lang="de-DE" sz="2800" dirty="0"/>
              <a:t>                                             m=</a:t>
            </a:r>
            <a:r>
              <a:rPr lang="de-DE" sz="2800" dirty="0" err="1"/>
              <a:t>m</a:t>
            </a:r>
            <a:r>
              <a:rPr lang="de-DE" sz="2800" baseline="30000" dirty="0" err="1"/>
              <a:t>s</a:t>
            </a:r>
            <a:r>
              <a:rPr lang="de-DE" sz="2800" dirty="0"/>
              <a:t> = m</a:t>
            </a:r>
            <a:r>
              <a:rPr lang="de-DE" sz="2800" baseline="30000" dirty="0"/>
              <a:t>d</a:t>
            </a:r>
            <a:r>
              <a:rPr lang="de-DE" sz="2800" dirty="0"/>
              <a:t> = L( Y, i )</a:t>
            </a:r>
          </a:p>
          <a:p>
            <a:endParaRPr lang="de-DE" sz="2400" dirty="0"/>
          </a:p>
          <a:p>
            <a:r>
              <a:rPr lang="de-DE" dirty="0" err="1"/>
              <a:t>m</a:t>
            </a:r>
            <a:r>
              <a:rPr lang="de-DE" baseline="30000" dirty="0" err="1"/>
              <a:t>s</a:t>
            </a:r>
            <a:r>
              <a:rPr lang="de-DE" dirty="0"/>
              <a:t> : Money </a:t>
            </a:r>
            <a:r>
              <a:rPr lang="de-DE" dirty="0" err="1"/>
              <a:t>supply</a:t>
            </a:r>
            <a:r>
              <a:rPr lang="de-DE" dirty="0"/>
              <a:t>	 m</a:t>
            </a:r>
            <a:r>
              <a:rPr lang="de-DE" baseline="30000" dirty="0"/>
              <a:t>d</a:t>
            </a:r>
            <a:r>
              <a:rPr lang="de-DE" dirty="0"/>
              <a:t> : Money </a:t>
            </a:r>
            <a:r>
              <a:rPr lang="de-DE" dirty="0" err="1"/>
              <a:t>demand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271D34F-8EA0-4748-A0F7-BC924F854148}"/>
              </a:ext>
            </a:extLst>
          </p:cNvPr>
          <p:cNvSpPr txBox="1"/>
          <p:nvPr/>
        </p:nvSpPr>
        <p:spPr>
          <a:xfrm>
            <a:off x="8212613" y="16001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6C15F0B-FFA0-41F7-991C-B3578849942E}"/>
              </a:ext>
            </a:extLst>
          </p:cNvPr>
          <p:cNvSpPr txBox="1"/>
          <p:nvPr/>
        </p:nvSpPr>
        <p:spPr>
          <a:xfrm flipH="1">
            <a:off x="7996589" y="1600190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20E4EAE3-92F1-40F2-80AB-051F58674765}"/>
              </a:ext>
            </a:extLst>
          </p:cNvPr>
          <p:cNvCxnSpPr/>
          <p:nvPr/>
        </p:nvCxnSpPr>
        <p:spPr>
          <a:xfrm flipV="1">
            <a:off x="3896372" y="4241414"/>
            <a:ext cx="0" cy="21103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1BD17384-7A03-4E8D-BD35-11406944CF9F}"/>
              </a:ext>
            </a:extLst>
          </p:cNvPr>
          <p:cNvCxnSpPr/>
          <p:nvPr/>
        </p:nvCxnSpPr>
        <p:spPr>
          <a:xfrm>
            <a:off x="3896372" y="6351711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2E62F28E-210D-4623-863E-1608D29E0026}"/>
              </a:ext>
            </a:extLst>
          </p:cNvPr>
          <p:cNvSpPr txBox="1"/>
          <p:nvPr/>
        </p:nvSpPr>
        <p:spPr>
          <a:xfrm>
            <a:off x="3527488" y="436510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FF87B20-B96F-45AC-AD76-34F6AFE34C06}"/>
              </a:ext>
            </a:extLst>
          </p:cNvPr>
          <p:cNvSpPr txBox="1"/>
          <p:nvPr/>
        </p:nvSpPr>
        <p:spPr>
          <a:xfrm>
            <a:off x="7343912" y="637203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BC9FCD6-A078-49B0-A657-BF0FD2F57F21}"/>
              </a:ext>
            </a:extLst>
          </p:cNvPr>
          <p:cNvSpPr txBox="1"/>
          <p:nvPr/>
        </p:nvSpPr>
        <p:spPr>
          <a:xfrm>
            <a:off x="5961995" y="3758623"/>
            <a:ext cx="151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/>
              <a:t>LM-curve</a:t>
            </a:r>
            <a:endParaRPr lang="de-DE" dirty="0"/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9B800E10-66F9-4110-8223-E9F5DD2D45BA}"/>
              </a:ext>
            </a:extLst>
          </p:cNvPr>
          <p:cNvCxnSpPr>
            <a:cxnSpLocks/>
          </p:cNvCxnSpPr>
          <p:nvPr/>
        </p:nvCxnSpPr>
        <p:spPr>
          <a:xfrm flipV="1">
            <a:off x="4511824" y="4241415"/>
            <a:ext cx="2088232" cy="17746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8F0A5B6B-BD20-43C6-BB18-0B11F2E4715A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/>
              <a:t>Money market LM-curve</a:t>
            </a:r>
            <a:endParaRPr lang="de-DE" sz="2800" b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15563B2-C71B-F99B-04F9-97D64B46F57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10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20E4EAE3-92F1-40F2-80AB-051F58674765}"/>
              </a:ext>
            </a:extLst>
          </p:cNvPr>
          <p:cNvCxnSpPr/>
          <p:nvPr/>
        </p:nvCxnSpPr>
        <p:spPr>
          <a:xfrm flipV="1">
            <a:off x="3896372" y="4241414"/>
            <a:ext cx="0" cy="21103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1BD17384-7A03-4E8D-BD35-11406944CF9F}"/>
              </a:ext>
            </a:extLst>
          </p:cNvPr>
          <p:cNvCxnSpPr/>
          <p:nvPr/>
        </p:nvCxnSpPr>
        <p:spPr>
          <a:xfrm>
            <a:off x="3896372" y="6351711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2E62F28E-210D-4623-863E-1608D29E0026}"/>
              </a:ext>
            </a:extLst>
          </p:cNvPr>
          <p:cNvSpPr txBox="1"/>
          <p:nvPr/>
        </p:nvSpPr>
        <p:spPr>
          <a:xfrm>
            <a:off x="3527488" y="436510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FF87B20-B96F-45AC-AD76-34F6AFE34C06}"/>
              </a:ext>
            </a:extLst>
          </p:cNvPr>
          <p:cNvSpPr txBox="1"/>
          <p:nvPr/>
        </p:nvSpPr>
        <p:spPr>
          <a:xfrm>
            <a:off x="7343912" y="637203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BC9FCD6-A078-49B0-A657-BF0FD2F57F21}"/>
              </a:ext>
            </a:extLst>
          </p:cNvPr>
          <p:cNvSpPr txBox="1"/>
          <p:nvPr/>
        </p:nvSpPr>
        <p:spPr>
          <a:xfrm>
            <a:off x="5961995" y="3975191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/>
              <a:t>ZZ-curve</a:t>
            </a:r>
            <a:endParaRPr lang="de-DE" dirty="0"/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9B800E10-66F9-4110-8223-E9F5DD2D45BA}"/>
              </a:ext>
            </a:extLst>
          </p:cNvPr>
          <p:cNvCxnSpPr>
            <a:cxnSpLocks/>
          </p:cNvCxnSpPr>
          <p:nvPr/>
        </p:nvCxnSpPr>
        <p:spPr>
          <a:xfrm flipV="1">
            <a:off x="4271193" y="4463715"/>
            <a:ext cx="2598839" cy="92668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8F0A5B6B-BD20-43C6-BB18-0B11F2E4715A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/>
              <a:t>Balance of Payments ZZ-curve</a:t>
            </a:r>
            <a:endParaRPr lang="de-DE" sz="2800" b="1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7EC7022-71C8-0792-2026-9C583A48C430}"/>
              </a:ext>
            </a:extLst>
          </p:cNvPr>
          <p:cNvSpPr txBox="1"/>
          <p:nvPr/>
        </p:nvSpPr>
        <p:spPr>
          <a:xfrm>
            <a:off x="1524001" y="804034"/>
            <a:ext cx="91837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Balance </a:t>
            </a:r>
            <a:r>
              <a:rPr lang="de-DE" sz="2400" b="1" u="sng" dirty="0" err="1"/>
              <a:t>of</a:t>
            </a:r>
            <a:r>
              <a:rPr lang="de-DE" sz="2400" b="1" u="sng" dirty="0"/>
              <a:t> </a:t>
            </a:r>
            <a:r>
              <a:rPr lang="de-DE" sz="2400" b="1" u="sng"/>
              <a:t>Payments:</a:t>
            </a:r>
          </a:p>
          <a:p>
            <a:endParaRPr lang="de-DE" sz="2400" b="1" u="sng"/>
          </a:p>
          <a:p>
            <a:r>
              <a:rPr lang="de-DE" sz="2400"/>
              <a:t>Balance </a:t>
            </a:r>
            <a:r>
              <a:rPr lang="de-DE" sz="2400" dirty="0" err="1"/>
              <a:t>of</a:t>
            </a:r>
            <a:r>
              <a:rPr lang="de-DE" sz="2400" dirty="0"/>
              <a:t> Payments = </a:t>
            </a:r>
            <a:r>
              <a:rPr lang="de-DE" sz="2400" dirty="0" err="1"/>
              <a:t>Current</a:t>
            </a:r>
            <a:r>
              <a:rPr lang="de-DE" sz="2400" dirty="0"/>
              <a:t> Account + Capital Account = 0</a:t>
            </a:r>
          </a:p>
          <a:p>
            <a:endParaRPr lang="de-DE" sz="2400" dirty="0"/>
          </a:p>
          <a:p>
            <a:r>
              <a:rPr lang="de-DE" sz="2400"/>
              <a:t>                                           </a:t>
            </a:r>
            <a:r>
              <a:rPr lang="de-DE" sz="2400" dirty="0"/>
              <a:t>NX(e, Y*, Y) + CA(i-i* , E(e)) = 0</a:t>
            </a:r>
            <a:r>
              <a:rPr lang="de-DE" dirty="0"/>
              <a:t> 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6C55814-CD2B-71BF-3CD0-CE545DB3EF06}"/>
              </a:ext>
            </a:extLst>
          </p:cNvPr>
          <p:cNvSpPr txBox="1"/>
          <p:nvPr/>
        </p:nvSpPr>
        <p:spPr>
          <a:xfrm>
            <a:off x="5703137" y="206084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553341F-58A4-4C9F-51BF-23BF21CE9FC6}"/>
              </a:ext>
            </a:extLst>
          </p:cNvPr>
          <p:cNvSpPr txBox="1"/>
          <p:nvPr/>
        </p:nvSpPr>
        <p:spPr>
          <a:xfrm>
            <a:off x="6103899" y="208016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F29566-3A8E-09E8-4186-44F8E20E0438}"/>
              </a:ext>
            </a:extLst>
          </p:cNvPr>
          <p:cNvSpPr txBox="1"/>
          <p:nvPr/>
        </p:nvSpPr>
        <p:spPr>
          <a:xfrm>
            <a:off x="5383819" y="208945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BF08B2B-AB48-7F91-5B90-3464F6F5B0CD}"/>
              </a:ext>
            </a:extLst>
          </p:cNvPr>
          <p:cNvSpPr txBox="1"/>
          <p:nvPr/>
        </p:nvSpPr>
        <p:spPr>
          <a:xfrm>
            <a:off x="7374318" y="205155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36385DC-F955-6CE5-71C1-D10C8049F9C6}"/>
              </a:ext>
            </a:extLst>
          </p:cNvPr>
          <p:cNvSpPr txBox="1"/>
          <p:nvPr/>
        </p:nvSpPr>
        <p:spPr>
          <a:xfrm>
            <a:off x="8115884" y="206084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</a:rPr>
              <a:t>+</a:t>
            </a:r>
            <a:endParaRPr lang="de-DE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F65A802-0D9C-26B3-4CA4-6291809E8A48}"/>
              </a:ext>
            </a:extLst>
          </p:cNvPr>
          <p:cNvSpPr txBox="1"/>
          <p:nvPr/>
        </p:nvSpPr>
        <p:spPr>
          <a:xfrm>
            <a:off x="207545" y="2887579"/>
            <a:ext cx="32455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/>
              <a:t>An increase of Y increases Imports and thus lowers NX</a:t>
            </a:r>
          </a:p>
          <a:p>
            <a:r>
              <a:rPr lang="de-DE"/>
              <a:t>-&gt; Capital imports have also to increase, but this is the case, if i increases, since the investment from abroad is more attractive!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0483018-F9A3-A648-479D-E0F74A70B4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2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-27384"/>
            <a:ext cx="7464960" cy="640552"/>
          </a:xfrm>
          <a:prstGeom prst="rect">
            <a:avLst/>
          </a:prstGeom>
        </p:spPr>
        <p:txBody>
          <a:bodyPr lIns="82945" tIns="41473" rIns="82945" bIns="41473"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sz="2400" b="1" dirty="0" err="1"/>
              <a:t>Uncovered</a:t>
            </a:r>
            <a:r>
              <a:rPr lang="de-DE" sz="2400" b="1" dirty="0"/>
              <a:t> </a:t>
            </a:r>
            <a:r>
              <a:rPr lang="de-DE" sz="2400" b="1" dirty="0" err="1"/>
              <a:t>interest</a:t>
            </a:r>
            <a:r>
              <a:rPr lang="de-DE" sz="2400" b="1" dirty="0"/>
              <a:t> rate </a:t>
            </a:r>
            <a:r>
              <a:rPr lang="de-DE" sz="2400" b="1" dirty="0" err="1"/>
              <a:t>parity</a:t>
            </a:r>
            <a:r>
              <a:rPr lang="de-DE" sz="2400" b="1" dirty="0"/>
              <a:t> (UIP)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1938720" y="332656"/>
                <a:ext cx="7464960" cy="4105872"/>
              </a:xfrm>
              <a:prstGeom prst="rect">
                <a:avLst/>
              </a:prstGeom>
            </p:spPr>
            <p:txBody>
              <a:bodyPr lIns="82945" tIns="41473" rIns="82945" bIns="41473">
                <a:normAutofit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>
                  <a:lnSpc>
                    <a:spcPct val="110000"/>
                  </a:lnSpc>
                  <a:spcAft>
                    <a:spcPts val="544"/>
                  </a:spcAft>
                </a:pPr>
                <a:endParaRPr lang="en-US" sz="18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€</m:t>
                        </m:r>
                      </m:sub>
                    </m:sSub>
                    <m:r>
                      <a:rPr lang="de-DE" i="1" kern="0">
                        <a:solidFill>
                          <a:sysClr val="windowText" lastClr="00000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$</m:t>
                        </m:r>
                      </m:sub>
                    </m:sSub>
                  </m:oMath>
                </a14:m>
                <a:r>
                  <a:rPr lang="en-US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interest rates in €- and $-investments</a:t>
                </a:r>
              </a:p>
              <a:p>
                <a:pPr marL="362885" lvl="1"/>
                <a:endParaRPr lang="en-US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b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nominal $/€ exchange rate at time </a:t>
                </a:r>
                <a:r>
                  <a:rPr lang="en-US" i="1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</a:p>
              <a:p>
                <a:pPr marL="362885" lvl="1"/>
                <a:endParaRPr lang="en-US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14:m>
                  <m:oMath xmlns:m="http://schemas.openxmlformats.org/officeDocument/2006/math">
                    <m:r>
                      <a:rPr lang="de-DE" i="1" kern="0">
                        <a:solidFill>
                          <a:sysClr val="windowText" lastClr="000000"/>
                        </a:solidFill>
                        <a:latin typeface="Cambria Math"/>
                        <a:cs typeface="Arial" panose="020B0604020202020204" pitchFamily="34" charset="0"/>
                      </a:rPr>
                      <m:t>𝐸</m:t>
                    </m:r>
                    <m:sSub>
                      <m:sSubPr>
                        <m:ctrlPr>
                          <a:rPr lang="en-US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b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de-DE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+1</m:t>
                        </m:r>
                      </m:sub>
                    </m:sSub>
                    <m:r>
                      <a:rPr lang="de-DE" i="1" kern="0">
                        <a:solidFill>
                          <a:sysClr val="windowText" lastClr="000000"/>
                        </a:solidFill>
                        <a:latin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expected $/€ exchange rate in </a:t>
                </a:r>
                <a:r>
                  <a:rPr lang="en-US" i="1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t+1</a:t>
                </a:r>
              </a:p>
              <a:p>
                <a:pPr marL="362885" lvl="1"/>
                <a:endParaRPr lang="en-US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:endParaRPr lang="en-US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:endParaRPr lang="en-US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:endParaRPr lang="en-US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2885" lvl="1"/>
                <a:endParaRPr lang="en-US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720" y="332656"/>
                <a:ext cx="7464960" cy="4105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76323" y="4320412"/>
                <a:ext cx="1005816" cy="360755"/>
              </a:xfrm>
              <a:prstGeom prst="rect">
                <a:avLst/>
              </a:prstGeom>
              <a:noFill/>
            </p:spPr>
            <p:txBody>
              <a:bodyPr wrap="none" lIns="82945" tIns="41473" rIns="82945" bIns="41473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/>
                        </a:rPr>
                        <m:t>1+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de-DE" i="1">
                              <a:latin typeface="Cambria Math"/>
                            </a:rPr>
                            <m:t>€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323" y="4320412"/>
                <a:ext cx="1005816" cy="360755"/>
              </a:xfrm>
              <a:prstGeom prst="rect">
                <a:avLst/>
              </a:prstGeom>
              <a:blipFill>
                <a:blip r:embed="rId4"/>
                <a:stretch>
                  <a:fillRect b="-169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838384" y="2744567"/>
            <a:ext cx="488111" cy="360755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1 €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97789" y="4222165"/>
                <a:ext cx="1399449" cy="660517"/>
              </a:xfrm>
              <a:prstGeom prst="rect">
                <a:avLst/>
              </a:prstGeom>
              <a:noFill/>
            </p:spPr>
            <p:txBody>
              <a:bodyPr wrap="none" lIns="82945" tIns="41473" rIns="82945" bIns="41473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de-DE" i="1">
                              <a:latin typeface="Cambria Math"/>
                              <a:cs typeface="Arial" panose="020B0604020202020204" pitchFamily="34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$</m:t>
                              </m:r>
                            </m:sub>
                          </m:sSub>
                          <m:r>
                            <a:rPr lang="de-DE" i="1"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𝐸</m:t>
                              </m:r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𝑡</m:t>
                              </m:r>
                              <m:r>
                                <a:rPr lang="de-DE" i="1">
                                  <a:latin typeface="Cambria Math"/>
                                  <a:cs typeface="Arial" panose="020B0604020202020204" pitchFamily="34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de-DE" i="1">
                              <a:latin typeface="Cambria Math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789" y="4222165"/>
                <a:ext cx="1399449" cy="6605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11"/>
          <p:cNvSpPr txBox="1"/>
          <p:nvPr/>
        </p:nvSpPr>
        <p:spPr>
          <a:xfrm>
            <a:off x="2552865" y="3300423"/>
            <a:ext cx="2091114" cy="360755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Investment in Euro</a:t>
            </a:r>
          </a:p>
        </p:txBody>
      </p:sp>
      <p:sp>
        <p:nvSpPr>
          <p:cNvPr id="11" name="TextBox 15"/>
          <p:cNvSpPr txBox="1"/>
          <p:nvPr/>
        </p:nvSpPr>
        <p:spPr>
          <a:xfrm>
            <a:off x="6455010" y="3462766"/>
            <a:ext cx="2604074" cy="360755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Investment in US-Dollar</a:t>
            </a:r>
          </a:p>
        </p:txBody>
      </p:sp>
      <p:cxnSp>
        <p:nvCxnSpPr>
          <p:cNvPr id="12" name="Straight Arrow Connector 18"/>
          <p:cNvCxnSpPr/>
          <p:nvPr/>
        </p:nvCxnSpPr>
        <p:spPr>
          <a:xfrm flipH="1">
            <a:off x="3907629" y="3182790"/>
            <a:ext cx="1518601" cy="94164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9"/>
          <p:cNvCxnSpPr/>
          <p:nvPr/>
        </p:nvCxnSpPr>
        <p:spPr>
          <a:xfrm>
            <a:off x="5422215" y="3186612"/>
            <a:ext cx="1306350" cy="8492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EC6915-E472-4418-B526-3B4C1B382997}"/>
                  </a:ext>
                </a:extLst>
              </p:cNvPr>
              <p:cNvSpPr txBox="1"/>
              <p:nvPr/>
            </p:nvSpPr>
            <p:spPr>
              <a:xfrm>
                <a:off x="-139470" y="4816981"/>
                <a:ext cx="8823041" cy="1788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dirty="0" err="1"/>
                  <a:t>If</a:t>
                </a:r>
                <a:r>
                  <a:rPr lang="de-DE" dirty="0"/>
                  <a:t> Euro and US </a:t>
                </a:r>
                <a:r>
                  <a:rPr lang="de-DE" dirty="0" err="1"/>
                  <a:t>investments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perfect</a:t>
                </a:r>
                <a:r>
                  <a:rPr lang="de-DE" dirty="0"/>
                  <a:t> </a:t>
                </a:r>
                <a:r>
                  <a:rPr lang="de-DE" dirty="0" err="1"/>
                  <a:t>substitutes</a:t>
                </a:r>
                <a:r>
                  <a:rPr lang="de-DE" dirty="0"/>
                  <a:t> </a:t>
                </a:r>
                <a:r>
                  <a:rPr lang="de-DE" dirty="0" err="1"/>
                  <a:t>with</a:t>
                </a:r>
                <a:r>
                  <a:rPr lang="de-DE" dirty="0"/>
                  <a:t> </a:t>
                </a:r>
                <a:r>
                  <a:rPr lang="de-DE" dirty="0" err="1"/>
                  <a:t>no</a:t>
                </a:r>
                <a:r>
                  <a:rPr lang="de-DE" dirty="0"/>
                  <a:t> </a:t>
                </a:r>
                <a:r>
                  <a:rPr lang="de-DE" dirty="0" err="1"/>
                  <a:t>frictions</a:t>
                </a:r>
                <a:r>
                  <a:rPr lang="de-DE" dirty="0"/>
                  <a:t> in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capital</a:t>
                </a:r>
                <a:r>
                  <a:rPr lang="de-DE" dirty="0"/>
                  <a:t> </a:t>
                </a:r>
                <a:r>
                  <a:rPr lang="de-DE" dirty="0" err="1"/>
                  <a:t>markets</a:t>
                </a:r>
                <a:endParaRPr lang="de-DE" dirty="0"/>
              </a:p>
              <a:p>
                <a:pPr algn="ctr"/>
                <a:endParaRPr lang="de-DE" sz="20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de-DE" sz="2000" i="1">
                                <a:latin typeface="Cambria Math"/>
                              </a:rPr>
                              <m:t>€</m:t>
                            </m:r>
                          </m:sub>
                        </m:sSub>
                      </m:e>
                    </m:d>
                    <m:r>
                      <a:rPr lang="de-DE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de-DE" sz="2000" i="1">
                            <a:latin typeface="Cambria Math"/>
                            <a:cs typeface="Arial" panose="020B0604020202020204" pitchFamily="34" charset="0"/>
                          </a:rPr>
                          <m:t>1+</m:t>
                        </m:r>
                        <m:sSub>
                          <m:sSubPr>
                            <m:ctrlPr>
                              <a:rPr lang="de-DE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$</m:t>
                            </m:r>
                          </m:sub>
                        </m:sSub>
                        <m:r>
                          <a:rPr lang="de-DE" sz="20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𝐸</m:t>
                            </m:r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de-DE" sz="2000" i="1">
                                <a:latin typeface="Cambria Math"/>
                                <a:cs typeface="Arial" panose="020B0604020202020204" pitchFamily="34" charset="0"/>
                              </a:rPr>
                              <m:t>+1</m:t>
                            </m:r>
                          </m:sub>
                        </m:sSub>
                        <m:r>
                          <a:rPr lang="de-DE" sz="2000" i="1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e-DE" sz="2000" dirty="0"/>
                  <a:t>		(UIP)</a:t>
                </a:r>
              </a:p>
              <a:p>
                <a:pPr algn="ctr"/>
                <a:endParaRPr lang="de-DE" sz="2000" dirty="0"/>
              </a:p>
              <a:p>
                <a:pPr algn="ctr"/>
                <a:r>
                  <a:rPr lang="de-DE" sz="2000" dirty="0" err="1"/>
                  <a:t>should</a:t>
                </a:r>
                <a:r>
                  <a:rPr lang="de-DE" sz="2000" dirty="0"/>
                  <a:t> hold</a:t>
                </a: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EC6915-E472-4418-B526-3B4C1B382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9470" y="4816981"/>
                <a:ext cx="8823041" cy="1788118"/>
              </a:xfrm>
              <a:prstGeom prst="rect">
                <a:avLst/>
              </a:prstGeom>
              <a:blipFill>
                <a:blip r:embed="rId6"/>
                <a:stretch>
                  <a:fillRect t="-1701" b="-510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60091B8A-F164-6B4D-F439-8BE2D6884AF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416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147"/>
            <a:ext cx="7464960" cy="640552"/>
          </a:xfrm>
          <a:prstGeom prst="rect">
            <a:avLst/>
          </a:prstGeom>
        </p:spPr>
        <p:txBody>
          <a:bodyPr lIns="82945" tIns="41473" rIns="82945" bIns="41473"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b="1" dirty="0">
                <a:solidFill>
                  <a:sysClr val="windowText" lastClr="000000"/>
                </a:solidFill>
              </a:rPr>
              <a:t>UIP holds with perfect capital mobility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1211179" y="1162915"/>
                <a:ext cx="9144000" cy="4904677"/>
              </a:xfrm>
              <a:prstGeom prst="rect">
                <a:avLst/>
              </a:prstGeom>
            </p:spPr>
            <p:txBody>
              <a:bodyPr lIns="82945" tIns="41473" rIns="82945" bIns="41473">
                <a:normAutofit fontScale="92500" lnSpcReduction="10000"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>
                  <a:spcAft>
                    <a:spcPts val="544"/>
                  </a:spcAft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	</a:t>
                </a:r>
                <a:r>
                  <a:rPr lang="en-US" sz="220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with an arbitrage free market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</a:rPr>
                              <m:t>€</m:t>
                            </m:r>
                          </m:sub>
                        </m:sSub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2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de-DE" sz="22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de-DE" sz="2200" i="1">
                            <a:latin typeface="Cambria Math"/>
                            <a:cs typeface="Arial" panose="020B0604020202020204" pitchFamily="34" charset="0"/>
                          </a:rPr>
                          <m:t>1+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$</m:t>
                            </m:r>
                          </m:sub>
                        </m:sSub>
                        <m:r>
                          <a:rPr lang="de-DE" sz="22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𝐸</m:t>
                            </m:r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+1</m:t>
                            </m:r>
                          </m:sub>
                        </m:sSub>
                        <m:r>
                          <a:rPr lang="de-DE" sz="2200" i="1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200" dirty="0"/>
              </a:p>
              <a:p>
                <a:pPr marL="0" lvl="1">
                  <a:spcAft>
                    <a:spcPts val="544"/>
                  </a:spcAft>
                </a:pPr>
                <a:r>
                  <a:rPr lang="en-US" sz="2200" i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	</a:t>
                </a: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would imply:</a:t>
                </a:r>
              </a:p>
              <a:p>
                <a:pPr marL="914400" lvl="3">
                  <a:spcAft>
                    <a:spcPts val="544"/>
                  </a:spcAft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Euro-Investments have a larger expected revenue than US-investments</a:t>
                </a:r>
              </a:p>
              <a:p>
                <a:pPr marL="914400" lvl="3">
                  <a:spcAft>
                    <a:spcPts val="544"/>
                  </a:spcAft>
                </a:pPr>
                <a:endParaRPr lang="en-US" sz="2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 marL="0" lvl="1">
                  <a:spcAft>
                    <a:spcPts val="544"/>
                  </a:spcAft>
                  <a:buFont typeface="Wingdings" charset="2"/>
                  <a:buChar char="à"/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	Investors have an incentive to convert their US-Investments into</a:t>
                </a:r>
              </a:p>
              <a:p>
                <a:pPr marL="914400" lvl="3">
                  <a:spcAft>
                    <a:spcPts val="544"/>
                  </a:spcAft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Euro-Investments, which is possible due to perfect capital mobility</a:t>
                </a:r>
              </a:p>
              <a:p>
                <a:pPr marL="0" lvl="1">
                  <a:spcAft>
                    <a:spcPts val="544"/>
                  </a:spcAft>
                  <a:buFont typeface="Wingdings" charset="2"/>
                  <a:buChar char="à"/>
                </a:pPr>
                <a:endParaRPr lang="en-US" sz="2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 marL="0" lvl="1">
                  <a:spcAft>
                    <a:spcPts val="544"/>
                  </a:spcAft>
                  <a:buFont typeface="Wingdings" charset="2"/>
                  <a:buChar char="à"/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	US-Dollar would depreciate with respect to the Euro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sz="2200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b>
                        <m:r>
                          <a:rPr lang="de-DE" sz="2200" i="1" kern="0">
                            <a:solidFill>
                              <a:sysClr val="windowText" lastClr="000000"/>
                            </a:solidFill>
                            <a:latin typeface="Cambria Math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</m:sSub>
                    <m:r>
                      <a:rPr lang="en-US" sz="2200" i="1" kern="0">
                        <a:solidFill>
                          <a:sysClr val="windowText" lastClr="00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↑</m:t>
                    </m:r>
                    <m:r>
                      <a:rPr lang="de-DE" sz="2200" i="1" kern="0">
                        <a:solidFill>
                          <a:sysClr val="windowText" lastClr="00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) </m:t>
                    </m:r>
                  </m:oMath>
                </a14:m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until </a:t>
                </a:r>
              </a:p>
              <a:p>
                <a:pPr marL="457200" lvl="2">
                  <a:spcAft>
                    <a:spcPts val="544"/>
                  </a:spcAft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	</a:t>
                </a:r>
              </a:p>
              <a:p>
                <a:pPr marL="457200" lvl="2">
                  <a:spcAft>
                    <a:spcPts val="544"/>
                  </a:spcAft>
                </a:pPr>
                <a:endParaRPr lang="en-US" sz="2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 marL="457200" lvl="2" algn="ctr">
                  <a:spcAft>
                    <a:spcPts val="544"/>
                  </a:spcAft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	</a:t>
                </a:r>
                <a:r>
                  <a:rPr lang="de-DE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</a:rPr>
                              <m:t>€</m:t>
                            </m:r>
                          </m:sub>
                        </m:sSub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2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de-DE" sz="22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de-DE" sz="2200" i="1">
                            <a:latin typeface="Cambria Math"/>
                            <a:cs typeface="Arial" panose="020B0604020202020204" pitchFamily="34" charset="0"/>
                          </a:rPr>
                          <m:t>1+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$</m:t>
                            </m:r>
                          </m:sub>
                        </m:sSub>
                        <m:r>
                          <a:rPr lang="de-DE" sz="2200" i="1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𝐸</m:t>
                            </m:r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de-DE" sz="2200" i="1">
                                <a:latin typeface="Cambria Math"/>
                                <a:cs typeface="Arial" panose="020B0604020202020204" pitchFamily="34" charset="0"/>
                              </a:rPr>
                              <m:t>+1</m:t>
                            </m:r>
                          </m:sub>
                        </m:sSub>
                        <m:r>
                          <a:rPr lang="de-DE" sz="2200" i="1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	</a:t>
                </a:r>
              </a:p>
              <a:p>
                <a:pPr marL="457200" lvl="2">
                  <a:spcAft>
                    <a:spcPts val="544"/>
                  </a:spcAft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	</a:t>
                </a:r>
              </a:p>
              <a:p>
                <a:pPr marL="457200" lvl="2" algn="ctr">
                  <a:spcAft>
                    <a:spcPts val="544"/>
                  </a:spcAft>
                </a:pPr>
                <a:r>
                  <a:rPr lang="en-US" sz="2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UIP holds</a:t>
                </a: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179" y="1162915"/>
                <a:ext cx="9144000" cy="4904677"/>
              </a:xfrm>
              <a:prstGeom prst="rect">
                <a:avLst/>
              </a:prstGeom>
              <a:blipFill>
                <a:blip r:embed="rId3"/>
                <a:stretch>
                  <a:fillRect l="-733" r="-8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98B872A2-4C50-E98A-4488-CE95FC40023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404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FFE087E4-83CF-4B34-A553-E0D83D54A1EC}"/>
              </a:ext>
            </a:extLst>
          </p:cNvPr>
          <p:cNvSpPr txBox="1"/>
          <p:nvPr/>
        </p:nvSpPr>
        <p:spPr>
          <a:xfrm>
            <a:off x="260685" y="719813"/>
            <a:ext cx="91837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Balance </a:t>
            </a:r>
            <a:r>
              <a:rPr lang="de-DE" sz="2400" b="1" u="sng" dirty="0" err="1"/>
              <a:t>of</a:t>
            </a:r>
            <a:r>
              <a:rPr lang="de-DE" sz="2400" b="1" u="sng" dirty="0"/>
              <a:t> </a:t>
            </a:r>
            <a:r>
              <a:rPr lang="de-DE" sz="2400" b="1" u="sng"/>
              <a:t>Payments:</a:t>
            </a:r>
          </a:p>
          <a:p>
            <a:endParaRPr lang="de-DE" sz="2400" b="1" u="sng"/>
          </a:p>
          <a:p>
            <a:r>
              <a:rPr lang="de-DE" sz="2400"/>
              <a:t>Balance </a:t>
            </a:r>
            <a:r>
              <a:rPr lang="de-DE" sz="2400" dirty="0" err="1"/>
              <a:t>of</a:t>
            </a:r>
            <a:r>
              <a:rPr lang="de-DE" sz="2400" dirty="0"/>
              <a:t> Payments = </a:t>
            </a:r>
            <a:r>
              <a:rPr lang="de-DE" sz="2400" dirty="0" err="1"/>
              <a:t>Current</a:t>
            </a:r>
            <a:r>
              <a:rPr lang="de-DE" sz="2400" dirty="0"/>
              <a:t> Account + Capital Account = 0</a:t>
            </a:r>
          </a:p>
          <a:p>
            <a:endParaRPr lang="de-DE" sz="2400" dirty="0"/>
          </a:p>
          <a:p>
            <a:r>
              <a:rPr lang="de-DE" sz="2400"/>
              <a:t>                                           </a:t>
            </a:r>
            <a:r>
              <a:rPr lang="de-DE" sz="2400" dirty="0"/>
              <a:t>NX(e, Y*, Y) + CA(i-i* , E(e)) = 0</a:t>
            </a:r>
            <a:r>
              <a:rPr lang="de-DE" dirty="0"/>
              <a:t> 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1FB7F8C-C351-4A61-A9BF-C0494843C97D}"/>
              </a:ext>
            </a:extLst>
          </p:cNvPr>
          <p:cNvSpPr txBox="1"/>
          <p:nvPr/>
        </p:nvSpPr>
        <p:spPr>
          <a:xfrm>
            <a:off x="4439821" y="1976627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BC2BC77-865E-42A6-89CA-71AA3286FED7}"/>
              </a:ext>
            </a:extLst>
          </p:cNvPr>
          <p:cNvSpPr txBox="1"/>
          <p:nvPr/>
        </p:nvSpPr>
        <p:spPr>
          <a:xfrm>
            <a:off x="4840583" y="199594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FC22FF0-7098-4668-ADDB-0CC6A9B0C2C6}"/>
              </a:ext>
            </a:extLst>
          </p:cNvPr>
          <p:cNvSpPr txBox="1"/>
          <p:nvPr/>
        </p:nvSpPr>
        <p:spPr>
          <a:xfrm>
            <a:off x="4120503" y="200523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−</a:t>
            </a:r>
            <a:endParaRPr lang="de-DE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1CCC918-439C-410C-B4E3-5F7D289A7A0F}"/>
              </a:ext>
            </a:extLst>
          </p:cNvPr>
          <p:cNvSpPr txBox="1"/>
          <p:nvPr/>
        </p:nvSpPr>
        <p:spPr>
          <a:xfrm>
            <a:off x="6111002" y="1967335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+</a:t>
            </a:r>
          </a:p>
        </p:txBody>
      </p:sp>
      <p:cxnSp>
        <p:nvCxnSpPr>
          <p:cNvPr id="17" name="Straight Arrow Connector 6">
            <a:extLst>
              <a:ext uri="{FF2B5EF4-FFF2-40B4-BE49-F238E27FC236}">
                <a16:creationId xmlns:a16="http://schemas.microsoft.com/office/drawing/2014/main" id="{6317685C-D99F-4490-9744-615DC6EED518}"/>
              </a:ext>
            </a:extLst>
          </p:cNvPr>
          <p:cNvCxnSpPr/>
          <p:nvPr/>
        </p:nvCxnSpPr>
        <p:spPr>
          <a:xfrm flipV="1">
            <a:off x="737072" y="3416788"/>
            <a:ext cx="0" cy="21103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7">
            <a:extLst>
              <a:ext uri="{FF2B5EF4-FFF2-40B4-BE49-F238E27FC236}">
                <a16:creationId xmlns:a16="http://schemas.microsoft.com/office/drawing/2014/main" id="{8C903CB5-5F98-4EB2-9BEA-4D2C01D14EC1}"/>
              </a:ext>
            </a:extLst>
          </p:cNvPr>
          <p:cNvCxnSpPr/>
          <p:nvPr/>
        </p:nvCxnSpPr>
        <p:spPr>
          <a:xfrm>
            <a:off x="737072" y="5527085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F69C96E3-2675-4E5E-BD72-90E36CEDF806}"/>
              </a:ext>
            </a:extLst>
          </p:cNvPr>
          <p:cNvSpPr txBox="1"/>
          <p:nvPr/>
        </p:nvSpPr>
        <p:spPr>
          <a:xfrm>
            <a:off x="368188" y="3540479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A8ACC3B-EDCE-4418-90AD-AC3C6D9B65E1}"/>
              </a:ext>
            </a:extLst>
          </p:cNvPr>
          <p:cNvSpPr txBox="1"/>
          <p:nvPr/>
        </p:nvSpPr>
        <p:spPr>
          <a:xfrm>
            <a:off x="4184612" y="554741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cxnSp>
        <p:nvCxnSpPr>
          <p:cNvPr id="22" name="Gerade Verbindung 20">
            <a:extLst>
              <a:ext uri="{FF2B5EF4-FFF2-40B4-BE49-F238E27FC236}">
                <a16:creationId xmlns:a16="http://schemas.microsoft.com/office/drawing/2014/main" id="{D50F757E-9C78-442E-B935-95244947EDBB}"/>
              </a:ext>
            </a:extLst>
          </p:cNvPr>
          <p:cNvCxnSpPr>
            <a:cxnSpLocks/>
          </p:cNvCxnSpPr>
          <p:nvPr/>
        </p:nvCxnSpPr>
        <p:spPr>
          <a:xfrm flipV="1">
            <a:off x="1518083" y="3669911"/>
            <a:ext cx="1837143" cy="118703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A4F6082D-3952-4075-9C27-9ED23D3D670D}"/>
              </a:ext>
            </a:extLst>
          </p:cNvPr>
          <p:cNvSpPr txBox="1"/>
          <p:nvPr/>
        </p:nvSpPr>
        <p:spPr>
          <a:xfrm>
            <a:off x="2970216" y="439835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/>
              <a:t>ZZ-curve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DD82E9A-2B13-4DC4-A2AD-B6504657FDB7}"/>
              </a:ext>
            </a:extLst>
          </p:cNvPr>
          <p:cNvSpPr txBox="1"/>
          <p:nvPr/>
        </p:nvSpPr>
        <p:spPr>
          <a:xfrm>
            <a:off x="4664892" y="3200764"/>
            <a:ext cx="4739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Perfect</a:t>
            </a:r>
            <a:r>
              <a:rPr lang="de-DE" sz="2400" dirty="0"/>
              <a:t>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mobility</a:t>
            </a:r>
            <a:r>
              <a:rPr lang="de-DE" sz="2400" dirty="0"/>
              <a:t> →</a:t>
            </a:r>
          </a:p>
          <a:p>
            <a:r>
              <a:rPr lang="de-DE" sz="2400" dirty="0" err="1"/>
              <a:t>Uncovered</a:t>
            </a:r>
            <a:r>
              <a:rPr lang="de-DE" sz="2400" dirty="0"/>
              <a:t> </a:t>
            </a:r>
            <a:r>
              <a:rPr lang="de-DE" sz="2400" dirty="0" err="1"/>
              <a:t>interest</a:t>
            </a:r>
            <a:r>
              <a:rPr lang="de-DE" sz="2400" dirty="0"/>
              <a:t> rate </a:t>
            </a:r>
            <a:r>
              <a:rPr lang="de-DE" sz="2400" dirty="0" err="1"/>
              <a:t>parity</a:t>
            </a:r>
            <a:r>
              <a:rPr lang="de-DE" sz="2400" dirty="0"/>
              <a:t> </a:t>
            </a:r>
            <a:r>
              <a:rPr lang="de-DE" sz="2400" dirty="0" err="1"/>
              <a:t>holds</a:t>
            </a:r>
            <a:r>
              <a:rPr lang="de-DE" sz="2400" dirty="0"/>
              <a:t>:</a:t>
            </a:r>
          </a:p>
          <a:p>
            <a:endParaRPr lang="de-DE" sz="24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79A5835-6957-452C-9FC5-D1F746002AF7}"/>
              </a:ext>
            </a:extLst>
          </p:cNvPr>
          <p:cNvSpPr txBox="1"/>
          <p:nvPr/>
        </p:nvSpPr>
        <p:spPr>
          <a:xfrm>
            <a:off x="6852568" y="197662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Unicode MS"/>
              </a:rPr>
              <a:t>+</a:t>
            </a:r>
            <a:endParaRPr lang="de-DE" b="1" dirty="0"/>
          </a:p>
        </p:txBody>
      </p:sp>
      <p:cxnSp>
        <p:nvCxnSpPr>
          <p:cNvPr id="27" name="Gerade Verbindung 20">
            <a:extLst>
              <a:ext uri="{FF2B5EF4-FFF2-40B4-BE49-F238E27FC236}">
                <a16:creationId xmlns:a16="http://schemas.microsoft.com/office/drawing/2014/main" id="{CB1B3FA3-E7C1-4518-8668-10A8946A813C}"/>
              </a:ext>
            </a:extLst>
          </p:cNvPr>
          <p:cNvCxnSpPr>
            <a:cxnSpLocks/>
          </p:cNvCxnSpPr>
          <p:nvPr/>
        </p:nvCxnSpPr>
        <p:spPr>
          <a:xfrm>
            <a:off x="1160276" y="4280883"/>
            <a:ext cx="259228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fik 39" descr="Zurück">
            <a:extLst>
              <a:ext uri="{FF2B5EF4-FFF2-40B4-BE49-F238E27FC236}">
                <a16:creationId xmlns:a16="http://schemas.microsoft.com/office/drawing/2014/main" id="{0DE4D0DF-2627-4386-AED9-E4E3EA173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749202" flipH="1">
            <a:off x="3205823" y="3613484"/>
            <a:ext cx="413495" cy="713705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28624F6A-6E0E-4013-90B2-D559C057C91E}"/>
              </a:ext>
            </a:extLst>
          </p:cNvPr>
          <p:cNvSpPr txBox="1"/>
          <p:nvPr/>
        </p:nvSpPr>
        <p:spPr>
          <a:xfrm>
            <a:off x="4610373" y="4070083"/>
            <a:ext cx="473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dirty="0"/>
          </a:p>
          <a:p>
            <a:pPr algn="ctr"/>
            <a:r>
              <a:rPr lang="de-DE" sz="2400" dirty="0"/>
              <a:t>1+i =(1+i*)e/E(e)</a:t>
            </a:r>
          </a:p>
          <a:p>
            <a:endParaRPr lang="de-DE" sz="2400" dirty="0"/>
          </a:p>
          <a:p>
            <a:pPr algn="ctr"/>
            <a:r>
              <a:rPr lang="de-DE" sz="2400" dirty="0"/>
              <a:t> </a:t>
            </a:r>
            <a:r>
              <a:rPr lang="de-DE" sz="2400" b="1" dirty="0"/>
              <a:t>→ </a:t>
            </a:r>
            <a:r>
              <a:rPr lang="de-DE" sz="2400" b="1"/>
              <a:t>horizontal ZZ-curve</a:t>
            </a:r>
            <a:endParaRPr lang="de-DE" sz="2400" b="1" dirty="0"/>
          </a:p>
          <a:p>
            <a:endParaRPr lang="de-DE" sz="24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5AE844D-3963-49A8-92EF-0CCACA778D6D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/>
              <a:t>Foreign</a:t>
            </a:r>
            <a:r>
              <a:rPr lang="de-DE" sz="2800" b="1" dirty="0"/>
              <a:t> Exchange Market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C8FEB8A-8A09-4E7F-CD13-1CD985B33283}"/>
              </a:ext>
            </a:extLst>
          </p:cNvPr>
          <p:cNvSpPr txBox="1"/>
          <p:nvPr/>
        </p:nvSpPr>
        <p:spPr>
          <a:xfrm>
            <a:off x="2740652" y="3208087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/>
              <a:t>ZZ-curve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DE8D1F0-F620-2D8D-F425-7BE7DA1F0F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26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3" grpId="0"/>
      <p:bldP spid="25" grpId="0"/>
      <p:bldP spid="26" grpId="0"/>
      <p:bldP spid="21" grpId="0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6">
            <a:extLst>
              <a:ext uri="{FF2B5EF4-FFF2-40B4-BE49-F238E27FC236}">
                <a16:creationId xmlns:a16="http://schemas.microsoft.com/office/drawing/2014/main" id="{4F1E71C5-CE2D-4B45-84FB-CEC9EB5CC46B}"/>
              </a:ext>
            </a:extLst>
          </p:cNvPr>
          <p:cNvCxnSpPr>
            <a:cxnSpLocks/>
          </p:cNvCxnSpPr>
          <p:nvPr/>
        </p:nvCxnSpPr>
        <p:spPr>
          <a:xfrm flipV="1">
            <a:off x="2360428" y="1196753"/>
            <a:ext cx="0" cy="38588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7">
            <a:extLst>
              <a:ext uri="{FF2B5EF4-FFF2-40B4-BE49-F238E27FC236}">
                <a16:creationId xmlns:a16="http://schemas.microsoft.com/office/drawing/2014/main" id="{EE98CAD5-07A8-4A9A-B8EC-8A4E0DBF6AF5}"/>
              </a:ext>
            </a:extLst>
          </p:cNvPr>
          <p:cNvCxnSpPr>
            <a:cxnSpLocks/>
          </p:cNvCxnSpPr>
          <p:nvPr/>
        </p:nvCxnSpPr>
        <p:spPr>
          <a:xfrm>
            <a:off x="2360428" y="5055567"/>
            <a:ext cx="46716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601D5DB8-B682-4D58-83EE-FC5AF274826A}"/>
              </a:ext>
            </a:extLst>
          </p:cNvPr>
          <p:cNvSpPr txBox="1"/>
          <p:nvPr/>
        </p:nvSpPr>
        <p:spPr>
          <a:xfrm>
            <a:off x="2066048" y="130012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02ED9C-0B81-467A-9DC9-8F4AF50064C6}"/>
              </a:ext>
            </a:extLst>
          </p:cNvPr>
          <p:cNvSpPr txBox="1"/>
          <p:nvPr/>
        </p:nvSpPr>
        <p:spPr>
          <a:xfrm flipH="1">
            <a:off x="6600056" y="5157189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cxnSp>
        <p:nvCxnSpPr>
          <p:cNvPr id="16" name="Gerade Verbindung 20">
            <a:extLst>
              <a:ext uri="{FF2B5EF4-FFF2-40B4-BE49-F238E27FC236}">
                <a16:creationId xmlns:a16="http://schemas.microsoft.com/office/drawing/2014/main" id="{44D294D3-E947-469F-A26F-57063DC629CC}"/>
              </a:ext>
            </a:extLst>
          </p:cNvPr>
          <p:cNvCxnSpPr>
            <a:cxnSpLocks/>
          </p:cNvCxnSpPr>
          <p:nvPr/>
        </p:nvCxnSpPr>
        <p:spPr>
          <a:xfrm>
            <a:off x="2711624" y="3212976"/>
            <a:ext cx="388843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20">
            <a:extLst>
              <a:ext uri="{FF2B5EF4-FFF2-40B4-BE49-F238E27FC236}">
                <a16:creationId xmlns:a16="http://schemas.microsoft.com/office/drawing/2014/main" id="{1A3A7077-E4E9-4E8C-9DBC-FA7BF1B09855}"/>
              </a:ext>
            </a:extLst>
          </p:cNvPr>
          <p:cNvCxnSpPr>
            <a:cxnSpLocks/>
          </p:cNvCxnSpPr>
          <p:nvPr/>
        </p:nvCxnSpPr>
        <p:spPr>
          <a:xfrm flipV="1">
            <a:off x="2711624" y="1484785"/>
            <a:ext cx="3600400" cy="309403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20">
            <a:extLst>
              <a:ext uri="{FF2B5EF4-FFF2-40B4-BE49-F238E27FC236}">
                <a16:creationId xmlns:a16="http://schemas.microsoft.com/office/drawing/2014/main" id="{90F24AE6-1C97-40F6-B0F7-45BDDF82586C}"/>
              </a:ext>
            </a:extLst>
          </p:cNvPr>
          <p:cNvCxnSpPr>
            <a:cxnSpLocks/>
          </p:cNvCxnSpPr>
          <p:nvPr/>
        </p:nvCxnSpPr>
        <p:spPr>
          <a:xfrm>
            <a:off x="2711624" y="1973340"/>
            <a:ext cx="3367722" cy="270709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6DCE574B-9F5E-441F-9272-0D39DDBAEF13}"/>
              </a:ext>
            </a:extLst>
          </p:cNvPr>
          <p:cNvSpPr txBox="1"/>
          <p:nvPr/>
        </p:nvSpPr>
        <p:spPr>
          <a:xfrm>
            <a:off x="5393803" y="1208555"/>
            <a:ext cx="685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LM</a:t>
            </a:r>
            <a:endParaRPr lang="de-DE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2DBB1F9-B431-4F61-87A0-7E92C8CE3C30}"/>
              </a:ext>
            </a:extLst>
          </p:cNvPr>
          <p:cNvSpPr txBox="1"/>
          <p:nvPr/>
        </p:nvSpPr>
        <p:spPr>
          <a:xfrm>
            <a:off x="3014629" y="1724735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IS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B80FE54-13C4-4201-9BE6-E01731F0E3EC}"/>
              </a:ext>
            </a:extLst>
          </p:cNvPr>
          <p:cNvSpPr txBox="1"/>
          <p:nvPr/>
        </p:nvSpPr>
        <p:spPr>
          <a:xfrm>
            <a:off x="6039923" y="2727492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ZZ</a:t>
            </a:r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F293199-CCCB-48F8-9AF0-AD335267F7C9}"/>
              </a:ext>
            </a:extLst>
          </p:cNvPr>
          <p:cNvSpPr txBox="1"/>
          <p:nvPr/>
        </p:nvSpPr>
        <p:spPr>
          <a:xfrm>
            <a:off x="6942439" y="1692214"/>
            <a:ext cx="3725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Simultanous</a:t>
            </a:r>
            <a:r>
              <a:rPr lang="de-DE" sz="2400" dirty="0"/>
              <a:t> </a:t>
            </a:r>
            <a:r>
              <a:rPr lang="de-DE" sz="2400" dirty="0" err="1"/>
              <a:t>equilibrium</a:t>
            </a:r>
            <a:r>
              <a:rPr lang="de-DE" sz="2400" dirty="0"/>
              <a:t> on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/>
              <a:t>external and 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/>
              <a:t>internal </a:t>
            </a:r>
            <a:r>
              <a:rPr lang="de-DE" sz="2400" dirty="0" err="1"/>
              <a:t>markets</a:t>
            </a:r>
            <a:endParaRPr lang="de-DE" sz="2400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9CD7946-3F1E-4EE2-AC73-8691F0B59E57}"/>
              </a:ext>
            </a:extLst>
          </p:cNvPr>
          <p:cNvSpPr txBox="1"/>
          <p:nvPr/>
        </p:nvSpPr>
        <p:spPr>
          <a:xfrm>
            <a:off x="2061764" y="2980411"/>
            <a:ext cx="408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</a:t>
            </a:r>
            <a:r>
              <a:rPr lang="de-DE" sz="2400" baseline="-25000" dirty="0"/>
              <a:t>0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7E47731-6891-4B6E-BA9F-A6655B808EA4}"/>
              </a:ext>
            </a:extLst>
          </p:cNvPr>
          <p:cNvSpPr txBox="1"/>
          <p:nvPr/>
        </p:nvSpPr>
        <p:spPr>
          <a:xfrm>
            <a:off x="4160189" y="5140066"/>
            <a:ext cx="51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  <a:r>
              <a:rPr lang="de-DE" sz="2400" baseline="-25000" dirty="0"/>
              <a:t>0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122EEBB-C6E9-40BC-9075-1E4CF3F6B519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General </a:t>
            </a:r>
            <a:r>
              <a:rPr lang="de-DE" sz="2800" b="1" dirty="0" err="1"/>
              <a:t>equlibrium</a:t>
            </a:r>
            <a:endParaRPr lang="de-DE" sz="2800" b="1" dirty="0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0BF23451-1CE8-4C2E-B9C7-BE06209FCC45}"/>
              </a:ext>
            </a:extLst>
          </p:cNvPr>
          <p:cNvCxnSpPr>
            <a:stCxn id="23" idx="3"/>
          </p:cNvCxnSpPr>
          <p:nvPr/>
        </p:nvCxnSpPr>
        <p:spPr>
          <a:xfrm>
            <a:off x="2470710" y="3211243"/>
            <a:ext cx="1825090" cy="25554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BA310AF2-8A3D-4377-914D-EAA3AC3C662A}"/>
              </a:ext>
            </a:extLst>
          </p:cNvPr>
          <p:cNvCxnSpPr>
            <a:cxnSpLocks/>
          </p:cNvCxnSpPr>
          <p:nvPr/>
        </p:nvCxnSpPr>
        <p:spPr>
          <a:xfrm flipV="1">
            <a:off x="4320690" y="3238531"/>
            <a:ext cx="0" cy="1817036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802AD2F2-5426-1596-FC77-9CD8E72FB06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09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Commodity</a:t>
            </a:r>
            <a:r>
              <a:rPr lang="de-DE" sz="2903" b="1" dirty="0"/>
              <a:t> Market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749941" y="1147628"/>
            <a:ext cx="8330426" cy="227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b="1" u="sng" dirty="0"/>
              <a:t>Budget </a:t>
            </a:r>
            <a:r>
              <a:rPr lang="de-DE" sz="2177" b="1" u="sng" dirty="0" err="1"/>
              <a:t>restriction</a:t>
            </a:r>
            <a:r>
              <a:rPr lang="de-DE" sz="2177" b="1" u="sng" dirty="0"/>
              <a:t> </a:t>
            </a:r>
            <a:r>
              <a:rPr lang="de-DE" sz="2177" b="1" u="sng" dirty="0" err="1"/>
              <a:t>of</a:t>
            </a:r>
            <a:r>
              <a:rPr lang="de-DE" sz="2177" b="1" u="sng" dirty="0"/>
              <a:t> </a:t>
            </a:r>
            <a:r>
              <a:rPr lang="de-DE" sz="2177" b="1" u="sng" dirty="0" err="1"/>
              <a:t>the</a:t>
            </a:r>
            <a:r>
              <a:rPr lang="de-DE" sz="2177" b="1" u="sng" dirty="0"/>
              <a:t> </a:t>
            </a:r>
            <a:r>
              <a:rPr lang="de-DE" sz="2177" b="1" u="sng" dirty="0" err="1"/>
              <a:t>economy</a:t>
            </a:r>
            <a:r>
              <a:rPr lang="de-DE" sz="2177" b="1" u="sng" dirty="0"/>
              <a:t>:</a:t>
            </a:r>
          </a:p>
          <a:p>
            <a:pPr algn="ctr"/>
            <a:endParaRPr lang="de-DE" sz="2177" dirty="0"/>
          </a:p>
          <a:p>
            <a:r>
              <a:rPr lang="de-DE" sz="2177" dirty="0"/>
              <a:t>                                              </a:t>
            </a:r>
          </a:p>
          <a:p>
            <a:r>
              <a:rPr lang="de-DE" sz="2177"/>
              <a:t>                                          Y </a:t>
            </a:r>
            <a:r>
              <a:rPr lang="de-DE" sz="2177" dirty="0"/>
              <a:t>= C(Y) + </a:t>
            </a:r>
            <a:r>
              <a:rPr lang="de-DE" sz="2177"/>
              <a:t>I(i= r+</a:t>
            </a:r>
            <a:r>
              <a:rPr lang="el-GR" sz="2177"/>
              <a:t>π</a:t>
            </a:r>
            <a:r>
              <a:rPr lang="de-DE" sz="2177" baseline="30000" dirty="0"/>
              <a:t>e</a:t>
            </a:r>
            <a:r>
              <a:rPr lang="de-DE" sz="2177" dirty="0"/>
              <a:t>) + G</a:t>
            </a:r>
          </a:p>
          <a:p>
            <a:endParaRPr lang="de-DE" sz="2177" dirty="0"/>
          </a:p>
          <a:p>
            <a:r>
              <a:rPr lang="de-DE" sz="1633" dirty="0"/>
              <a:t>Y: Income		C: </a:t>
            </a:r>
            <a:r>
              <a:rPr lang="de-DE" sz="1633" dirty="0" err="1"/>
              <a:t>Consumption</a:t>
            </a:r>
            <a:r>
              <a:rPr lang="de-DE" sz="1633" dirty="0"/>
              <a:t>	I: Investment	     G: </a:t>
            </a:r>
            <a:r>
              <a:rPr lang="de-DE" sz="1633" dirty="0" err="1"/>
              <a:t>Government</a:t>
            </a:r>
            <a:r>
              <a:rPr lang="de-DE" sz="1633" dirty="0"/>
              <a:t> </a:t>
            </a:r>
            <a:r>
              <a:rPr lang="de-DE" sz="1633" dirty="0" err="1"/>
              <a:t>expenditure</a:t>
            </a:r>
            <a:endParaRPr lang="de-DE" sz="1633" dirty="0"/>
          </a:p>
          <a:p>
            <a:r>
              <a:rPr lang="de-DE" sz="1633" dirty="0"/>
              <a:t>i: Nominal </a:t>
            </a:r>
            <a:r>
              <a:rPr lang="de-DE" sz="1633" dirty="0" err="1"/>
              <a:t>interest</a:t>
            </a:r>
            <a:r>
              <a:rPr lang="de-DE" sz="1633" dirty="0"/>
              <a:t> rate		r: Real </a:t>
            </a:r>
            <a:r>
              <a:rPr lang="de-DE" sz="1633" dirty="0" err="1"/>
              <a:t>interest</a:t>
            </a:r>
            <a:r>
              <a:rPr lang="de-DE" sz="1633" dirty="0"/>
              <a:t> rate	     </a:t>
            </a:r>
            <a:r>
              <a:rPr lang="el-GR" sz="1633" dirty="0"/>
              <a:t>π</a:t>
            </a:r>
            <a:r>
              <a:rPr lang="de-DE" sz="1633" baseline="30000" dirty="0"/>
              <a:t>e</a:t>
            </a:r>
            <a:r>
              <a:rPr lang="de-DE" sz="1633" dirty="0"/>
              <a:t>: Inflation </a:t>
            </a:r>
            <a:r>
              <a:rPr lang="de-DE" sz="1633" dirty="0" err="1"/>
              <a:t>expectations</a:t>
            </a:r>
            <a:endParaRPr lang="de-DE" sz="1633" dirty="0"/>
          </a:p>
        </p:txBody>
      </p:sp>
      <p:sp>
        <p:nvSpPr>
          <p:cNvPr id="9" name="Textfeld 8"/>
          <p:cNvSpPr txBox="1"/>
          <p:nvPr/>
        </p:nvSpPr>
        <p:spPr>
          <a:xfrm>
            <a:off x="2605994" y="1665428"/>
            <a:ext cx="3214150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33" dirty="0" err="1"/>
              <a:t>keynesian</a:t>
            </a:r>
            <a:r>
              <a:rPr lang="de-DE" sz="1633" dirty="0"/>
              <a:t> </a:t>
            </a:r>
            <a:r>
              <a:rPr lang="de-DE" sz="1633" dirty="0" err="1"/>
              <a:t>consumption</a:t>
            </a:r>
            <a:r>
              <a:rPr lang="de-DE" sz="1633" dirty="0"/>
              <a:t> </a:t>
            </a:r>
            <a:r>
              <a:rPr lang="de-DE" sz="1633" dirty="0" err="1"/>
              <a:t>hypotheses</a:t>
            </a:r>
            <a:endParaRPr lang="de-DE" sz="1633" dirty="0"/>
          </a:p>
          <a:p>
            <a:pPr algn="r"/>
            <a:r>
              <a:rPr lang="de-DE" sz="1633" dirty="0"/>
              <a:t>“</a:t>
            </a:r>
            <a:r>
              <a:rPr lang="de-DE" sz="1633" b="1" dirty="0"/>
              <a:t>+“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3729" y="1667007"/>
            <a:ext cx="1682577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err="1">
                <a:ea typeface="Arial Unicode MS"/>
                <a:cs typeface="Arial Unicode MS"/>
              </a:rPr>
              <a:t>opportunity</a:t>
            </a:r>
            <a:r>
              <a:rPr lang="de-DE" sz="1633" dirty="0">
                <a:ea typeface="Arial Unicode MS"/>
                <a:cs typeface="Arial Unicode MS"/>
              </a:rPr>
              <a:t> </a:t>
            </a:r>
            <a:r>
              <a:rPr lang="de-DE" sz="1633" dirty="0" err="1">
                <a:ea typeface="Arial Unicode MS"/>
                <a:cs typeface="Arial Unicode MS"/>
              </a:rPr>
              <a:t>costs</a:t>
            </a:r>
            <a:endParaRPr lang="de-DE" sz="1633" dirty="0">
              <a:ea typeface="Arial Unicode MS"/>
              <a:cs typeface="Arial Unicode MS"/>
            </a:endParaRPr>
          </a:p>
          <a:p>
            <a:r>
              <a:rPr lang="de-DE" sz="1633" dirty="0"/>
              <a:t>“</a:t>
            </a:r>
            <a:r>
              <a:rPr lang="de-DE" sz="1633" b="1" dirty="0">
                <a:latin typeface="Arial Unicode MS"/>
                <a:ea typeface="Arial Unicode MS"/>
                <a:cs typeface="Arial Unicode MS"/>
              </a:rPr>
              <a:t>−“</a:t>
            </a:r>
            <a:endParaRPr lang="de-DE" sz="1633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774697" y="3613986"/>
            <a:ext cx="8480474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dirty="0" err="1"/>
              <a:t>dY</a:t>
            </a:r>
            <a:r>
              <a:rPr lang="de-DE" sz="2177" dirty="0"/>
              <a:t>=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∂</a:t>
            </a:r>
            <a:r>
              <a:rPr lang="de-DE" sz="2177" dirty="0">
                <a:ea typeface="Arial Unicode MS"/>
                <a:cs typeface="Arial Unicode MS"/>
              </a:rPr>
              <a:t>C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/∂</a:t>
            </a:r>
            <a:r>
              <a:rPr lang="de-DE" sz="2177" dirty="0" err="1">
                <a:ea typeface="Arial Unicode MS"/>
                <a:cs typeface="Arial Unicode MS"/>
              </a:rPr>
              <a:t>Y</a:t>
            </a:r>
            <a:r>
              <a:rPr lang="de-DE" sz="2177" dirty="0" err="1"/>
              <a:t>∙dY</a:t>
            </a:r>
            <a:r>
              <a:rPr lang="de-DE" sz="2177" dirty="0"/>
              <a:t> + 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∂</a:t>
            </a:r>
            <a:r>
              <a:rPr lang="de-DE" sz="2177" dirty="0">
                <a:ea typeface="Arial Unicode MS"/>
                <a:cs typeface="Arial Unicode MS"/>
              </a:rPr>
              <a:t>I</a:t>
            </a:r>
            <a:r>
              <a:rPr lang="de-DE" sz="2177">
                <a:latin typeface="Arial Unicode MS"/>
                <a:ea typeface="Arial Unicode MS"/>
                <a:cs typeface="Arial Unicode MS"/>
              </a:rPr>
              <a:t>/∂</a:t>
            </a:r>
            <a:r>
              <a:rPr lang="de-DE" sz="2177" dirty="0">
                <a:ea typeface="Arial Unicode MS"/>
                <a:cs typeface="Arial Unicode MS"/>
              </a:rPr>
              <a:t>i</a:t>
            </a:r>
            <a:r>
              <a:rPr lang="de-DE" sz="2177"/>
              <a:t>∙di</a:t>
            </a:r>
            <a:r>
              <a:rPr lang="de-DE" sz="2177" dirty="0"/>
              <a:t>	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de-DE" sz="2177" dirty="0" err="1">
                <a:ea typeface="Arial Unicode MS"/>
                <a:cs typeface="Arial Unicode MS"/>
              </a:rPr>
              <a:t>dr</a:t>
            </a:r>
            <a:r>
              <a:rPr lang="de-DE" sz="2177" dirty="0">
                <a:ea typeface="Arial Unicode MS"/>
                <a:cs typeface="Arial Unicode MS"/>
              </a:rPr>
              <a:t>/</a:t>
            </a:r>
            <a:r>
              <a:rPr lang="de-DE" sz="2177" dirty="0" err="1">
                <a:ea typeface="Arial Unicode MS"/>
                <a:cs typeface="Arial Unicode MS"/>
              </a:rPr>
              <a:t>dY</a:t>
            </a:r>
            <a:r>
              <a:rPr lang="de-DE" sz="2177" dirty="0">
                <a:ea typeface="Arial Unicode MS"/>
                <a:cs typeface="Arial Unicode MS"/>
              </a:rPr>
              <a:t> = (1-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 ∂</a:t>
            </a:r>
            <a:r>
              <a:rPr lang="de-DE" sz="2177" dirty="0">
                <a:ea typeface="Arial Unicode MS"/>
                <a:cs typeface="Arial Unicode MS"/>
              </a:rPr>
              <a:t>C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/∂</a:t>
            </a:r>
            <a:r>
              <a:rPr lang="de-DE" sz="2177" dirty="0">
                <a:ea typeface="Arial Unicode MS"/>
                <a:cs typeface="Arial Unicode MS"/>
              </a:rPr>
              <a:t>Y)/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∂</a:t>
            </a:r>
            <a:r>
              <a:rPr lang="de-DE" sz="2177" dirty="0">
                <a:ea typeface="Arial Unicode MS"/>
                <a:cs typeface="Arial Unicode MS"/>
              </a:rPr>
              <a:t>I</a:t>
            </a:r>
            <a:r>
              <a:rPr lang="de-DE" sz="2177">
                <a:latin typeface="Arial Unicode MS"/>
                <a:ea typeface="Arial Unicode MS"/>
                <a:cs typeface="Arial Unicode MS"/>
              </a:rPr>
              <a:t>/∂</a:t>
            </a:r>
            <a:r>
              <a:rPr lang="de-DE" sz="2177" dirty="0">
                <a:ea typeface="Arial Unicode MS"/>
                <a:cs typeface="Arial Unicode MS"/>
              </a:rPr>
              <a:t>i</a:t>
            </a:r>
            <a:r>
              <a:rPr lang="de-DE" sz="2177">
                <a:ea typeface="Arial Unicode MS"/>
                <a:cs typeface="Arial Unicode MS"/>
              </a:rPr>
              <a:t> </a:t>
            </a:r>
            <a:endParaRPr lang="de-DE" sz="2177" dirty="0"/>
          </a:p>
        </p:txBody>
      </p:sp>
      <p:sp>
        <p:nvSpPr>
          <p:cNvPr id="12" name="Textfeld 11"/>
          <p:cNvSpPr txBox="1"/>
          <p:nvPr/>
        </p:nvSpPr>
        <p:spPr>
          <a:xfrm>
            <a:off x="8348580" y="3597674"/>
            <a:ext cx="669736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dirty="0">
                <a:ea typeface="Arial Unicode MS"/>
                <a:cs typeface="Arial Unicode MS"/>
              </a:rPr>
              <a:t>&lt; 0 </a:t>
            </a:r>
            <a:endParaRPr lang="de-DE" sz="2177" dirty="0"/>
          </a:p>
        </p:txBody>
      </p:sp>
      <p:sp>
        <p:nvSpPr>
          <p:cNvPr id="13" name="Textfeld 12"/>
          <p:cNvSpPr txBox="1"/>
          <p:nvPr/>
        </p:nvSpPr>
        <p:spPr>
          <a:xfrm>
            <a:off x="6744581" y="3406258"/>
            <a:ext cx="49885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“</a:t>
            </a:r>
            <a:r>
              <a:rPr lang="de-DE" sz="1633" b="1" dirty="0">
                <a:latin typeface="Arial Unicode MS"/>
                <a:ea typeface="Arial Unicode MS"/>
                <a:cs typeface="Arial Unicode MS"/>
              </a:rPr>
              <a:t>+“</a:t>
            </a:r>
            <a:endParaRPr lang="de-DE" sz="1633" dirty="0"/>
          </a:p>
        </p:txBody>
      </p:sp>
      <p:sp>
        <p:nvSpPr>
          <p:cNvPr id="14" name="Textfeld 13"/>
          <p:cNvSpPr txBox="1"/>
          <p:nvPr/>
        </p:nvSpPr>
        <p:spPr>
          <a:xfrm>
            <a:off x="7761282" y="3405851"/>
            <a:ext cx="49885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“</a:t>
            </a:r>
            <a:r>
              <a:rPr lang="de-DE" sz="1633" b="1" dirty="0">
                <a:latin typeface="Arial Unicode MS"/>
                <a:ea typeface="Arial Unicode MS"/>
                <a:cs typeface="Arial Unicode MS"/>
              </a:rPr>
              <a:t>−“</a:t>
            </a:r>
            <a:endParaRPr lang="de-DE" sz="1633" dirty="0"/>
          </a:p>
        </p:txBody>
      </p:sp>
      <p:cxnSp>
        <p:nvCxnSpPr>
          <p:cNvPr id="15" name="Straight Arrow Connector 6"/>
          <p:cNvCxnSpPr/>
          <p:nvPr/>
        </p:nvCxnSpPr>
        <p:spPr>
          <a:xfrm flipV="1">
            <a:off x="1820424" y="4224375"/>
            <a:ext cx="0" cy="19142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/>
          <p:cNvCxnSpPr/>
          <p:nvPr/>
        </p:nvCxnSpPr>
        <p:spPr>
          <a:xfrm>
            <a:off x="1820425" y="6138598"/>
            <a:ext cx="35628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485814" y="4336573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947642" y="6157035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9" name="Gerade Verbindung 18"/>
          <p:cNvCxnSpPr/>
          <p:nvPr/>
        </p:nvCxnSpPr>
        <p:spPr>
          <a:xfrm>
            <a:off x="2210276" y="4337415"/>
            <a:ext cx="2167523" cy="156677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314706" y="4336575"/>
            <a:ext cx="1981183" cy="678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IS-</a:t>
            </a:r>
            <a:r>
              <a:rPr lang="de-DE" sz="2177" b="1" dirty="0" err="1"/>
              <a:t>curve</a:t>
            </a:r>
            <a:endParaRPr lang="de-DE" sz="1633" dirty="0"/>
          </a:p>
          <a:p>
            <a:r>
              <a:rPr lang="de-DE" sz="1633" dirty="0"/>
              <a:t>(</a:t>
            </a:r>
            <a:r>
              <a:rPr lang="de-DE" sz="1633" dirty="0" err="1"/>
              <a:t>investment</a:t>
            </a:r>
            <a:r>
              <a:rPr lang="de-DE" sz="1633" dirty="0"/>
              <a:t>=</a:t>
            </a:r>
            <a:r>
              <a:rPr lang="de-DE" sz="1633" dirty="0" err="1"/>
              <a:t>savings</a:t>
            </a:r>
            <a:r>
              <a:rPr lang="de-DE" sz="1633" dirty="0"/>
              <a:t>)</a:t>
            </a:r>
          </a:p>
        </p:txBody>
      </p:sp>
      <p:sp>
        <p:nvSpPr>
          <p:cNvPr id="21" name="Rechteck 20"/>
          <p:cNvSpPr/>
          <p:nvPr/>
        </p:nvSpPr>
        <p:spPr>
          <a:xfrm>
            <a:off x="4926075" y="5158837"/>
            <a:ext cx="2786340" cy="427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177" dirty="0"/>
              <a:t>i.e IS: y</a:t>
            </a:r>
            <a:r>
              <a:rPr lang="es-ES" sz="2177"/>
              <a:t>=A-Bi</a:t>
            </a:r>
            <a:r>
              <a:rPr lang="es-ES" sz="2177" dirty="0"/>
              <a:t>	A,B&gt;0</a:t>
            </a:r>
            <a:endParaRPr lang="de-DE" sz="2177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76D30F5-36F3-5C0D-DF2C-1E5FAB345EE7}"/>
              </a:ext>
            </a:extLst>
          </p:cNvPr>
          <p:cNvSpPr txBox="1"/>
          <p:nvPr/>
        </p:nvSpPr>
        <p:spPr>
          <a:xfrm>
            <a:off x="2359705" y="3385037"/>
            <a:ext cx="78418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“</a:t>
            </a:r>
            <a:r>
              <a:rPr lang="de-DE" sz="1633" b="1">
                <a:ea typeface="Arial Unicode MS"/>
              </a:rPr>
              <a:t>(0,1)</a:t>
            </a:r>
            <a:r>
              <a:rPr lang="de-DE" sz="1633" b="1">
                <a:latin typeface="Arial Unicode MS"/>
                <a:ea typeface="Arial Unicode MS"/>
                <a:cs typeface="Arial Unicode MS"/>
              </a:rPr>
              <a:t>“</a:t>
            </a:r>
            <a:endParaRPr lang="de-DE" sz="1633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E8E881D-527D-BD81-3989-CE02C9AA5E1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64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20" grpId="0"/>
      <p:bldP spid="21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41782479-56F4-4317-8B09-EFFC530C04FB}"/>
              </a:ext>
            </a:extLst>
          </p:cNvPr>
          <p:cNvSpPr txBox="1"/>
          <p:nvPr/>
        </p:nvSpPr>
        <p:spPr>
          <a:xfrm>
            <a:off x="1487489" y="6381329"/>
            <a:ext cx="2055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Source: ECB, Fed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F5C475B-592B-4B8D-BAAB-190E6206F327}"/>
              </a:ext>
            </a:extLst>
          </p:cNvPr>
          <p:cNvSpPr txBox="1"/>
          <p:nvPr/>
        </p:nvSpPr>
        <p:spPr>
          <a:xfrm>
            <a:off x="5375920" y="153581"/>
            <a:ext cx="2537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/>
              <a:t>Key Interest rates</a:t>
            </a:r>
            <a:endParaRPr lang="de-DE" sz="2400" b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22CD42C-039E-05B2-4010-180B7DE7A0A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3BDE17F-6C97-7EF4-01F6-B72300C55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68" y="916865"/>
            <a:ext cx="8026065" cy="482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999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885003" y="3750537"/>
            <a:ext cx="454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u="sng" dirty="0"/>
              <a:t>Flexible </a:t>
            </a:r>
            <a:r>
              <a:rPr lang="de-DE" sz="2400" u="sng" dirty="0" err="1"/>
              <a:t>exchange</a:t>
            </a:r>
            <a:r>
              <a:rPr lang="de-DE" sz="2400" u="sng" dirty="0"/>
              <a:t> </a:t>
            </a:r>
            <a:r>
              <a:rPr lang="de-DE" sz="2400" u="sng" dirty="0" err="1"/>
              <a:t>rates</a:t>
            </a:r>
            <a:r>
              <a:rPr lang="de-DE" sz="2400" dirty="0"/>
              <a:t>: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1644BC8-285B-4AE3-829B-6446A8B9420A}"/>
              </a:ext>
            </a:extLst>
          </p:cNvPr>
          <p:cNvSpPr txBox="1"/>
          <p:nvPr/>
        </p:nvSpPr>
        <p:spPr>
          <a:xfrm>
            <a:off x="5497156" y="358071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→ exogen: G, Y*, i*, </a:t>
            </a:r>
            <a:r>
              <a:rPr lang="de-DE" sz="24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4BB20D2-8668-4E98-A0B6-9D8461A4C653}"/>
              </a:ext>
            </a:extLst>
          </p:cNvPr>
          <p:cNvSpPr txBox="1"/>
          <p:nvPr/>
        </p:nvSpPr>
        <p:spPr>
          <a:xfrm>
            <a:off x="5495500" y="404727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→ endogen: i, Y, </a:t>
            </a:r>
            <a:r>
              <a:rPr lang="de-DE" sz="24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D9EFC06-82C3-46A5-9E93-1A199E0CE027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Exchange rate </a:t>
            </a:r>
            <a:r>
              <a:rPr lang="de-DE" sz="2800" b="1" dirty="0" err="1"/>
              <a:t>scenarios</a:t>
            </a:r>
            <a:endParaRPr lang="de-DE" sz="2800" b="1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07747F40-725B-4097-9BF2-27BE143E79E5}"/>
              </a:ext>
            </a:extLst>
          </p:cNvPr>
          <p:cNvSpPr txBox="1"/>
          <p:nvPr/>
        </p:nvSpPr>
        <p:spPr>
          <a:xfrm>
            <a:off x="885003" y="1798446"/>
            <a:ext cx="454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u="sng" dirty="0"/>
              <a:t>Fixed </a:t>
            </a:r>
            <a:r>
              <a:rPr lang="de-DE" sz="2400" u="sng" dirty="0" err="1"/>
              <a:t>exchange</a:t>
            </a:r>
            <a:r>
              <a:rPr lang="de-DE" sz="2400" u="sng" dirty="0"/>
              <a:t> </a:t>
            </a:r>
            <a:r>
              <a:rPr lang="de-DE" sz="2400" u="sng" dirty="0" err="1"/>
              <a:t>rates</a:t>
            </a:r>
            <a:r>
              <a:rPr lang="de-DE" sz="2400" dirty="0"/>
              <a:t>: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D721599-2340-4C7B-8F58-C1530FD694DE}"/>
              </a:ext>
            </a:extLst>
          </p:cNvPr>
          <p:cNvSpPr txBox="1"/>
          <p:nvPr/>
        </p:nvSpPr>
        <p:spPr>
          <a:xfrm>
            <a:off x="5497156" y="162862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→ exogen: G, Y*, i*, </a:t>
            </a:r>
            <a:r>
              <a:rPr lang="de-DE" sz="24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F3BBD58A-C4B2-43B1-9E39-AC5E2064C8FA}"/>
              </a:ext>
            </a:extLst>
          </p:cNvPr>
          <p:cNvSpPr txBox="1"/>
          <p:nvPr/>
        </p:nvSpPr>
        <p:spPr>
          <a:xfrm>
            <a:off x="5495500" y="209518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→ endogen: i, Y, </a:t>
            </a:r>
            <a:r>
              <a:rPr lang="de-DE" sz="24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B1DEE3B-7677-44BE-B844-9904EF56BE0F}"/>
              </a:ext>
            </a:extLst>
          </p:cNvPr>
          <p:cNvSpPr txBox="1"/>
          <p:nvPr/>
        </p:nvSpPr>
        <p:spPr>
          <a:xfrm>
            <a:off x="3935760" y="861252"/>
            <a:ext cx="3949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Y (Europe), Y* (USA), e [€/$]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D791ED0-A286-E7A8-0E49-B6C34B3BEBE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288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184612" y="4424900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cxnSp>
        <p:nvCxnSpPr>
          <p:cNvPr id="10" name="Straight Arrow Connector 6">
            <a:extLst>
              <a:ext uri="{FF2B5EF4-FFF2-40B4-BE49-F238E27FC236}">
                <a16:creationId xmlns:a16="http://schemas.microsoft.com/office/drawing/2014/main" id="{4F1E71C5-CE2D-4B45-84FB-CEC9EB5CC46B}"/>
              </a:ext>
            </a:extLst>
          </p:cNvPr>
          <p:cNvCxnSpPr>
            <a:cxnSpLocks/>
          </p:cNvCxnSpPr>
          <p:nvPr/>
        </p:nvCxnSpPr>
        <p:spPr>
          <a:xfrm flipV="1">
            <a:off x="1097112" y="915273"/>
            <a:ext cx="0" cy="29868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7">
            <a:extLst>
              <a:ext uri="{FF2B5EF4-FFF2-40B4-BE49-F238E27FC236}">
                <a16:creationId xmlns:a16="http://schemas.microsoft.com/office/drawing/2014/main" id="{EE98CAD5-07A8-4A9A-B8EC-8A4E0DBF6AF5}"/>
              </a:ext>
            </a:extLst>
          </p:cNvPr>
          <p:cNvCxnSpPr>
            <a:cxnSpLocks/>
          </p:cNvCxnSpPr>
          <p:nvPr/>
        </p:nvCxnSpPr>
        <p:spPr>
          <a:xfrm>
            <a:off x="1097112" y="3881939"/>
            <a:ext cx="618384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601D5DB8-B682-4D58-83EE-FC5AF274826A}"/>
              </a:ext>
            </a:extLst>
          </p:cNvPr>
          <p:cNvSpPr txBox="1"/>
          <p:nvPr/>
        </p:nvSpPr>
        <p:spPr>
          <a:xfrm>
            <a:off x="774747" y="1071876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02ED9C-0B81-467A-9DC9-8F4AF50064C6}"/>
              </a:ext>
            </a:extLst>
          </p:cNvPr>
          <p:cNvSpPr txBox="1"/>
          <p:nvPr/>
        </p:nvSpPr>
        <p:spPr>
          <a:xfrm>
            <a:off x="6920916" y="3949274"/>
            <a:ext cx="21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cxnSp>
        <p:nvCxnSpPr>
          <p:cNvPr id="16" name="Gerade Verbindung 20">
            <a:extLst>
              <a:ext uri="{FF2B5EF4-FFF2-40B4-BE49-F238E27FC236}">
                <a16:creationId xmlns:a16="http://schemas.microsoft.com/office/drawing/2014/main" id="{44D294D3-E947-469F-A26F-57063DC629CC}"/>
              </a:ext>
            </a:extLst>
          </p:cNvPr>
          <p:cNvCxnSpPr>
            <a:cxnSpLocks/>
          </p:cNvCxnSpPr>
          <p:nvPr/>
        </p:nvCxnSpPr>
        <p:spPr>
          <a:xfrm>
            <a:off x="1376300" y="2192650"/>
            <a:ext cx="388843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20">
            <a:extLst>
              <a:ext uri="{FF2B5EF4-FFF2-40B4-BE49-F238E27FC236}">
                <a16:creationId xmlns:a16="http://schemas.microsoft.com/office/drawing/2014/main" id="{1A3A7077-E4E9-4E8C-9DBC-FA7BF1B09855}"/>
              </a:ext>
            </a:extLst>
          </p:cNvPr>
          <p:cNvCxnSpPr>
            <a:cxnSpLocks/>
          </p:cNvCxnSpPr>
          <p:nvPr/>
        </p:nvCxnSpPr>
        <p:spPr>
          <a:xfrm flipV="1">
            <a:off x="1376300" y="968515"/>
            <a:ext cx="2952328" cy="2589974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20">
            <a:extLst>
              <a:ext uri="{FF2B5EF4-FFF2-40B4-BE49-F238E27FC236}">
                <a16:creationId xmlns:a16="http://schemas.microsoft.com/office/drawing/2014/main" id="{90F24AE6-1C97-40F6-B0F7-45BDDF82586C}"/>
              </a:ext>
            </a:extLst>
          </p:cNvPr>
          <p:cNvCxnSpPr>
            <a:cxnSpLocks/>
          </p:cNvCxnSpPr>
          <p:nvPr/>
        </p:nvCxnSpPr>
        <p:spPr>
          <a:xfrm>
            <a:off x="1376300" y="953013"/>
            <a:ext cx="3024336" cy="246377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11644BC8-285B-4AE3-829B-6446A8B9420A}"/>
              </a:ext>
            </a:extLst>
          </p:cNvPr>
          <p:cNvSpPr txBox="1"/>
          <p:nvPr/>
        </p:nvSpPr>
        <p:spPr>
          <a:xfrm>
            <a:off x="1373804" y="4428387"/>
            <a:ext cx="79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m↑</a:t>
            </a:r>
          </a:p>
        </p:txBody>
      </p:sp>
      <p:cxnSp>
        <p:nvCxnSpPr>
          <p:cNvPr id="28" name="Gerade Verbindung 20">
            <a:extLst>
              <a:ext uri="{FF2B5EF4-FFF2-40B4-BE49-F238E27FC236}">
                <a16:creationId xmlns:a16="http://schemas.microsoft.com/office/drawing/2014/main" id="{B5E34599-E018-460D-9770-736DBCE87616}"/>
              </a:ext>
            </a:extLst>
          </p:cNvPr>
          <p:cNvCxnSpPr>
            <a:cxnSpLocks/>
          </p:cNvCxnSpPr>
          <p:nvPr/>
        </p:nvCxnSpPr>
        <p:spPr>
          <a:xfrm flipV="1">
            <a:off x="2816460" y="1120915"/>
            <a:ext cx="2952328" cy="2589974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236B1637-D655-47EE-8A50-AF25D50B0AD8}"/>
              </a:ext>
            </a:extLst>
          </p:cNvPr>
          <p:cNvSpPr txBox="1"/>
          <p:nvPr/>
        </p:nvSpPr>
        <p:spPr>
          <a:xfrm>
            <a:off x="4470148" y="4424900"/>
            <a:ext cx="650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i↓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B720AA0-BE0B-4DA4-92DB-34C781B4B982}"/>
              </a:ext>
            </a:extLst>
          </p:cNvPr>
          <p:cNvSpPr txBox="1"/>
          <p:nvPr/>
        </p:nvSpPr>
        <p:spPr>
          <a:xfrm>
            <a:off x="4941676" y="4439714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A2AD016-1A9D-4B1A-9A3C-B3FDD5F8B58D}"/>
              </a:ext>
            </a:extLst>
          </p:cNvPr>
          <p:cNvSpPr txBox="1"/>
          <p:nvPr/>
        </p:nvSpPr>
        <p:spPr>
          <a:xfrm>
            <a:off x="5408748" y="4424900"/>
            <a:ext cx="90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AD↑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7976FBE-8BCA-4E98-AC72-1DF14B6D4A89}"/>
              </a:ext>
            </a:extLst>
          </p:cNvPr>
          <p:cNvSpPr txBox="1"/>
          <p:nvPr/>
        </p:nvSpPr>
        <p:spPr>
          <a:xfrm>
            <a:off x="6130788" y="4439714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F9A3E6D-F747-4D9C-A4DC-DB25C119D0AB}"/>
              </a:ext>
            </a:extLst>
          </p:cNvPr>
          <p:cNvSpPr txBox="1"/>
          <p:nvPr/>
        </p:nvSpPr>
        <p:spPr>
          <a:xfrm>
            <a:off x="6632884" y="4439714"/>
            <a:ext cx="75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y↑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50A9D01-8EA3-47D2-8FB3-B04D70BA4082}"/>
              </a:ext>
            </a:extLst>
          </p:cNvPr>
          <p:cNvSpPr txBox="1"/>
          <p:nvPr/>
        </p:nvSpPr>
        <p:spPr>
          <a:xfrm>
            <a:off x="7785011" y="4424900"/>
            <a:ext cx="102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A→B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DE8297A-C675-4CE5-929F-EE59029C2141}"/>
              </a:ext>
            </a:extLst>
          </p:cNvPr>
          <p:cNvSpPr txBox="1"/>
          <p:nvPr/>
        </p:nvSpPr>
        <p:spPr>
          <a:xfrm>
            <a:off x="7245932" y="4439714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2505F0C1-4ED7-45E5-8498-BD6F23078FD6}"/>
              </a:ext>
            </a:extLst>
          </p:cNvPr>
          <p:cNvSpPr txBox="1"/>
          <p:nvPr/>
        </p:nvSpPr>
        <p:spPr>
          <a:xfrm>
            <a:off x="296180" y="442490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Start A: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AC748A6-862A-4D61-882F-ED0D13A8B659}"/>
              </a:ext>
            </a:extLst>
          </p:cNvPr>
          <p:cNvSpPr txBox="1"/>
          <p:nvPr/>
        </p:nvSpPr>
        <p:spPr>
          <a:xfrm>
            <a:off x="343298" y="5271602"/>
            <a:ext cx="754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In B: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72409FE0-FB9A-482B-A459-97CE2FCBAE4E}"/>
              </a:ext>
            </a:extLst>
          </p:cNvPr>
          <p:cNvSpPr txBox="1"/>
          <p:nvPr/>
        </p:nvSpPr>
        <p:spPr>
          <a:xfrm>
            <a:off x="1207394" y="528899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err="1"/>
              <a:t>capital</a:t>
            </a:r>
            <a:r>
              <a:rPr lang="de-DE" sz="2400"/>
              <a:t> exports </a:t>
            </a:r>
            <a:r>
              <a:rPr lang="de-DE" sz="2400" dirty="0"/>
              <a:t>(i&lt;i*)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568F2F9-C69E-4E26-A00F-93E4DE455304}"/>
              </a:ext>
            </a:extLst>
          </p:cNvPr>
          <p:cNvSpPr txBox="1"/>
          <p:nvPr/>
        </p:nvSpPr>
        <p:spPr>
          <a:xfrm>
            <a:off x="2353997" y="6081695"/>
            <a:ext cx="5224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de-DE" sz="2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monetary</a:t>
            </a:r>
            <a:r>
              <a:rPr lang="de-DE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sz="2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de-DE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sz="2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is</a:t>
            </a:r>
            <a:r>
              <a:rPr lang="de-DE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sz="2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ineffective</a:t>
            </a:r>
            <a:endParaRPr lang="de-DE" sz="2400" b="1" dirty="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44880CFF-3053-4940-85C0-85CE949DE558}"/>
              </a:ext>
            </a:extLst>
          </p:cNvPr>
          <p:cNvSpPr txBox="1"/>
          <p:nvPr/>
        </p:nvSpPr>
        <p:spPr>
          <a:xfrm>
            <a:off x="3836666" y="5288996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755CE488-EE97-43A9-A855-5B6DC1132A91}"/>
              </a:ext>
            </a:extLst>
          </p:cNvPr>
          <p:cNvSpPr txBox="1"/>
          <p:nvPr/>
        </p:nvSpPr>
        <p:spPr>
          <a:xfrm>
            <a:off x="4159722" y="5288996"/>
            <a:ext cx="5224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US-$-</a:t>
            </a:r>
            <a:r>
              <a:rPr lang="de-DE" sz="2400" dirty="0" err="1"/>
              <a:t>demand</a:t>
            </a:r>
            <a:r>
              <a:rPr lang="de-DE" sz="2400" dirty="0"/>
              <a:t> ↑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CB </a:t>
            </a:r>
            <a:r>
              <a:rPr lang="de-DE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sells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US-$</a:t>
            </a:r>
            <a:endParaRPr lang="de-DE" sz="2400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F8F90EC7-DA2E-4B0D-AAA2-AD392FBA0CCE}"/>
              </a:ext>
            </a:extLst>
          </p:cNvPr>
          <p:cNvSpPr txBox="1"/>
          <p:nvPr/>
        </p:nvSpPr>
        <p:spPr>
          <a:xfrm>
            <a:off x="1241880" y="5672416"/>
            <a:ext cx="711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m</a:t>
            </a:r>
            <a:r>
              <a:rPr lang="de-DE" sz="2400" dirty="0"/>
              <a:t> ↓ 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LM back ⇒ </a:t>
            </a:r>
            <a:r>
              <a:rPr lang="de-DE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similar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equlibrium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as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before</a:t>
            </a:r>
            <a:endParaRPr lang="de-DE" sz="2400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38C7307-3A8D-4F3B-8E98-FE3005368F3A}"/>
              </a:ext>
            </a:extLst>
          </p:cNvPr>
          <p:cNvSpPr txBox="1"/>
          <p:nvPr/>
        </p:nvSpPr>
        <p:spPr>
          <a:xfrm>
            <a:off x="2671954" y="1629082"/>
            <a:ext cx="433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17F31534-F5E5-4CE0-87A4-0DF2F548CA0F}"/>
              </a:ext>
            </a:extLst>
          </p:cNvPr>
          <p:cNvSpPr txBox="1"/>
          <p:nvPr/>
        </p:nvSpPr>
        <p:spPr>
          <a:xfrm>
            <a:off x="3596009" y="2344799"/>
            <a:ext cx="425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</a:t>
            </a:r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541E6E94-C3A4-4199-81A1-CA7914892FF6}"/>
              </a:ext>
            </a:extLst>
          </p:cNvPr>
          <p:cNvCxnSpPr>
            <a:cxnSpLocks/>
          </p:cNvCxnSpPr>
          <p:nvPr/>
        </p:nvCxnSpPr>
        <p:spPr>
          <a:xfrm>
            <a:off x="3888150" y="1629081"/>
            <a:ext cx="94203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BBEE042E-60AD-4274-81B5-59363B8B9062}"/>
              </a:ext>
            </a:extLst>
          </p:cNvPr>
          <p:cNvCxnSpPr>
            <a:cxnSpLocks/>
          </p:cNvCxnSpPr>
          <p:nvPr/>
        </p:nvCxnSpPr>
        <p:spPr>
          <a:xfrm>
            <a:off x="3111725" y="2130918"/>
            <a:ext cx="576600" cy="42808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5E19E463-DC2C-4FA2-A76A-E2AB4DAA14E5}"/>
              </a:ext>
            </a:extLst>
          </p:cNvPr>
          <p:cNvCxnSpPr>
            <a:cxnSpLocks/>
          </p:cNvCxnSpPr>
          <p:nvPr/>
        </p:nvCxnSpPr>
        <p:spPr>
          <a:xfrm>
            <a:off x="3061496" y="4064859"/>
            <a:ext cx="33102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3A03F63C-19B8-4AC6-BCFB-71AFE9489384}"/>
              </a:ext>
            </a:extLst>
          </p:cNvPr>
          <p:cNvSpPr txBox="1"/>
          <p:nvPr/>
        </p:nvSpPr>
        <p:spPr>
          <a:xfrm>
            <a:off x="798448" y="1960086"/>
            <a:ext cx="408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</a:t>
            </a:r>
            <a:r>
              <a:rPr lang="de-DE" sz="2400" baseline="-25000" dirty="0"/>
              <a:t>0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12EBC704-567A-46AB-8F27-6316E6BC3A6D}"/>
              </a:ext>
            </a:extLst>
          </p:cNvPr>
          <p:cNvSpPr txBox="1"/>
          <p:nvPr/>
        </p:nvSpPr>
        <p:spPr>
          <a:xfrm>
            <a:off x="2623538" y="3819219"/>
            <a:ext cx="51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  <a:r>
              <a:rPr lang="de-DE" sz="2400" baseline="-25000" dirty="0"/>
              <a:t>0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05462C88-372F-4E1F-84A9-BA339F3FF423}"/>
              </a:ext>
            </a:extLst>
          </p:cNvPr>
          <p:cNvSpPr txBox="1"/>
          <p:nvPr/>
        </p:nvSpPr>
        <p:spPr>
          <a:xfrm>
            <a:off x="3643479" y="3843203"/>
            <a:ext cx="559618" cy="46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Y`</a:t>
            </a:r>
            <a:endParaRPr lang="de-DE" sz="2400" baseline="-25000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84347C1-38C9-43D2-972E-DA0747124060}"/>
              </a:ext>
            </a:extLst>
          </p:cNvPr>
          <p:cNvSpPr txBox="1"/>
          <p:nvPr/>
        </p:nvSpPr>
        <p:spPr>
          <a:xfrm>
            <a:off x="1917340" y="4424900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892BFB7A-530F-49F6-A773-615CDBAEFE22}"/>
              </a:ext>
            </a:extLst>
          </p:cNvPr>
          <p:cNvSpPr txBox="1"/>
          <p:nvPr/>
        </p:nvSpPr>
        <p:spPr>
          <a:xfrm>
            <a:off x="2491445" y="4434019"/>
            <a:ext cx="2076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LM </a:t>
            </a:r>
            <a:r>
              <a:rPr lang="de-DE" sz="2400" dirty="0" err="1"/>
              <a:t>right</a:t>
            </a:r>
            <a:endParaRPr lang="de-DE" sz="2400" dirty="0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73939E5-71F8-49C5-923C-795ECC504EE3}"/>
              </a:ext>
            </a:extLst>
          </p:cNvPr>
          <p:cNvSpPr txBox="1"/>
          <p:nvPr/>
        </p:nvSpPr>
        <p:spPr>
          <a:xfrm>
            <a:off x="1872151" y="948379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</a:t>
            </a:r>
            <a:r>
              <a:rPr lang="de-DE" sz="2400" baseline="-25000" dirty="0"/>
              <a:t>0</a:t>
            </a:r>
            <a:endParaRPr lang="de-DE" sz="2400" dirty="0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CBCBF3CF-45D0-4F90-9BE2-35D5892E000E}"/>
              </a:ext>
            </a:extLst>
          </p:cNvPr>
          <p:cNvSpPr txBox="1"/>
          <p:nvPr/>
        </p:nvSpPr>
        <p:spPr>
          <a:xfrm>
            <a:off x="5239456" y="1968207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/>
              <a:t>ZZ</a:t>
            </a:r>
            <a:endParaRPr lang="de-DE" dirty="0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B0395C17-F02A-4F6C-97D9-F3D888770FC2}"/>
              </a:ext>
            </a:extLst>
          </p:cNvPr>
          <p:cNvSpPr txBox="1"/>
          <p:nvPr/>
        </p:nvSpPr>
        <p:spPr>
          <a:xfrm>
            <a:off x="5552764" y="1328556"/>
            <a:ext cx="90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LM</a:t>
            </a:r>
            <a:r>
              <a:rPr lang="de-DE" sz="2400" baseline="-25000" dirty="0"/>
              <a:t>1</a:t>
            </a:r>
            <a:endParaRPr lang="de-DE" sz="2400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558C8F74-4A9E-463F-9643-CB899AE931C3}"/>
              </a:ext>
            </a:extLst>
          </p:cNvPr>
          <p:cNvSpPr txBox="1"/>
          <p:nvPr/>
        </p:nvSpPr>
        <p:spPr>
          <a:xfrm>
            <a:off x="1376301" y="2523075"/>
            <a:ext cx="733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LM</a:t>
            </a:r>
            <a:r>
              <a:rPr lang="de-DE" sz="2400" baseline="-25000" dirty="0"/>
              <a:t>0</a:t>
            </a:r>
            <a:endParaRPr lang="de-DE" sz="2400" dirty="0"/>
          </a:p>
        </p:txBody>
      </p:sp>
      <p:cxnSp>
        <p:nvCxnSpPr>
          <p:cNvPr id="81" name="Gerade Verbindung mit Pfeil 80">
            <a:extLst>
              <a:ext uri="{FF2B5EF4-FFF2-40B4-BE49-F238E27FC236}">
                <a16:creationId xmlns:a16="http://schemas.microsoft.com/office/drawing/2014/main" id="{1D7AA5FE-760E-490E-AEE0-4DABAAD513AF}"/>
              </a:ext>
            </a:extLst>
          </p:cNvPr>
          <p:cNvCxnSpPr>
            <a:cxnSpLocks/>
          </p:cNvCxnSpPr>
          <p:nvPr/>
        </p:nvCxnSpPr>
        <p:spPr>
          <a:xfrm flipH="1">
            <a:off x="3136520" y="4208875"/>
            <a:ext cx="397436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>
            <a:extLst>
              <a:ext uri="{FF2B5EF4-FFF2-40B4-BE49-F238E27FC236}">
                <a16:creationId xmlns:a16="http://schemas.microsoft.com/office/drawing/2014/main" id="{F99286FF-7202-4D77-80B6-D98BFE3D1EEF}"/>
              </a:ext>
            </a:extLst>
          </p:cNvPr>
          <p:cNvCxnSpPr>
            <a:cxnSpLocks/>
          </p:cNvCxnSpPr>
          <p:nvPr/>
        </p:nvCxnSpPr>
        <p:spPr>
          <a:xfrm flipH="1">
            <a:off x="2168388" y="3128755"/>
            <a:ext cx="104891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>
            <a:extLst>
              <a:ext uri="{FF2B5EF4-FFF2-40B4-BE49-F238E27FC236}">
                <a16:creationId xmlns:a16="http://schemas.microsoft.com/office/drawing/2014/main" id="{C242A40C-233C-4781-80EF-59304AEA6180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Fixed </a:t>
            </a:r>
            <a:r>
              <a:rPr lang="de-DE" sz="2800" b="1" dirty="0" err="1"/>
              <a:t>exchange</a:t>
            </a:r>
            <a:r>
              <a:rPr lang="de-DE" sz="2800" b="1" dirty="0"/>
              <a:t> </a:t>
            </a:r>
            <a:r>
              <a:rPr lang="de-DE" sz="2800" b="1" dirty="0" err="1"/>
              <a:t>rates</a:t>
            </a:r>
            <a:r>
              <a:rPr lang="de-DE" sz="2800" b="1" dirty="0"/>
              <a:t> − </a:t>
            </a:r>
            <a:r>
              <a:rPr lang="de-DE" sz="2800" b="1" dirty="0" err="1"/>
              <a:t>Monetary</a:t>
            </a:r>
            <a:r>
              <a:rPr lang="de-DE" sz="2800" b="1" dirty="0"/>
              <a:t> </a:t>
            </a:r>
            <a:r>
              <a:rPr lang="de-DE" sz="2800" b="1" dirty="0" err="1"/>
              <a:t>policy</a:t>
            </a:r>
            <a:endParaRPr lang="de-DE" sz="2800" b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3684ED0-4AA4-1410-63FC-3287C85D674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03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48" grpId="0"/>
      <p:bldP spid="49" grpId="0"/>
      <p:bldP spid="50" grpId="0"/>
      <p:bldP spid="54" grpId="0"/>
      <p:bldP spid="55" grpId="0"/>
      <p:bldP spid="60" grpId="0"/>
      <p:bldP spid="63" grpId="0"/>
      <p:bldP spid="80" grpId="0"/>
      <p:bldP spid="51" grpId="0"/>
      <p:bldP spid="52" grpId="0"/>
      <p:bldP spid="7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888432" y="4492293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cxnSp>
        <p:nvCxnSpPr>
          <p:cNvPr id="10" name="Straight Arrow Connector 6">
            <a:extLst>
              <a:ext uri="{FF2B5EF4-FFF2-40B4-BE49-F238E27FC236}">
                <a16:creationId xmlns:a16="http://schemas.microsoft.com/office/drawing/2014/main" id="{4F1E71C5-CE2D-4B45-84FB-CEC9EB5CC46B}"/>
              </a:ext>
            </a:extLst>
          </p:cNvPr>
          <p:cNvCxnSpPr>
            <a:cxnSpLocks/>
          </p:cNvCxnSpPr>
          <p:nvPr/>
        </p:nvCxnSpPr>
        <p:spPr>
          <a:xfrm flipV="1">
            <a:off x="800932" y="982666"/>
            <a:ext cx="0" cy="29868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7">
            <a:extLst>
              <a:ext uri="{FF2B5EF4-FFF2-40B4-BE49-F238E27FC236}">
                <a16:creationId xmlns:a16="http://schemas.microsoft.com/office/drawing/2014/main" id="{EE98CAD5-07A8-4A9A-B8EC-8A4E0DBF6AF5}"/>
              </a:ext>
            </a:extLst>
          </p:cNvPr>
          <p:cNvCxnSpPr>
            <a:cxnSpLocks/>
          </p:cNvCxnSpPr>
          <p:nvPr/>
        </p:nvCxnSpPr>
        <p:spPr>
          <a:xfrm>
            <a:off x="800932" y="3949332"/>
            <a:ext cx="618384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601D5DB8-B682-4D58-83EE-FC5AF274826A}"/>
              </a:ext>
            </a:extLst>
          </p:cNvPr>
          <p:cNvSpPr txBox="1"/>
          <p:nvPr/>
        </p:nvSpPr>
        <p:spPr>
          <a:xfrm>
            <a:off x="478567" y="1139269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02ED9C-0B81-467A-9DC9-8F4AF50064C6}"/>
              </a:ext>
            </a:extLst>
          </p:cNvPr>
          <p:cNvSpPr txBox="1"/>
          <p:nvPr/>
        </p:nvSpPr>
        <p:spPr>
          <a:xfrm>
            <a:off x="6624736" y="4016667"/>
            <a:ext cx="21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cxnSp>
        <p:nvCxnSpPr>
          <p:cNvPr id="16" name="Gerade Verbindung 20">
            <a:extLst>
              <a:ext uri="{FF2B5EF4-FFF2-40B4-BE49-F238E27FC236}">
                <a16:creationId xmlns:a16="http://schemas.microsoft.com/office/drawing/2014/main" id="{44D294D3-E947-469F-A26F-57063DC629CC}"/>
              </a:ext>
            </a:extLst>
          </p:cNvPr>
          <p:cNvCxnSpPr>
            <a:cxnSpLocks/>
          </p:cNvCxnSpPr>
          <p:nvPr/>
        </p:nvCxnSpPr>
        <p:spPr>
          <a:xfrm>
            <a:off x="1080120" y="2260043"/>
            <a:ext cx="388843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20">
            <a:extLst>
              <a:ext uri="{FF2B5EF4-FFF2-40B4-BE49-F238E27FC236}">
                <a16:creationId xmlns:a16="http://schemas.microsoft.com/office/drawing/2014/main" id="{1A3A7077-E4E9-4E8C-9DBC-FA7BF1B09855}"/>
              </a:ext>
            </a:extLst>
          </p:cNvPr>
          <p:cNvCxnSpPr>
            <a:cxnSpLocks/>
          </p:cNvCxnSpPr>
          <p:nvPr/>
        </p:nvCxnSpPr>
        <p:spPr>
          <a:xfrm flipV="1">
            <a:off x="1080120" y="1035908"/>
            <a:ext cx="2952328" cy="2589974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20">
            <a:extLst>
              <a:ext uri="{FF2B5EF4-FFF2-40B4-BE49-F238E27FC236}">
                <a16:creationId xmlns:a16="http://schemas.microsoft.com/office/drawing/2014/main" id="{90F24AE6-1C97-40F6-B0F7-45BDDF82586C}"/>
              </a:ext>
            </a:extLst>
          </p:cNvPr>
          <p:cNvCxnSpPr>
            <a:cxnSpLocks/>
          </p:cNvCxnSpPr>
          <p:nvPr/>
        </p:nvCxnSpPr>
        <p:spPr>
          <a:xfrm>
            <a:off x="1080120" y="1020406"/>
            <a:ext cx="3024336" cy="246377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11644BC8-285B-4AE3-829B-6446A8B9420A}"/>
              </a:ext>
            </a:extLst>
          </p:cNvPr>
          <p:cNvSpPr txBox="1"/>
          <p:nvPr/>
        </p:nvSpPr>
        <p:spPr>
          <a:xfrm>
            <a:off x="1077624" y="4495780"/>
            <a:ext cx="79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m↑</a:t>
            </a:r>
          </a:p>
        </p:txBody>
      </p:sp>
      <p:cxnSp>
        <p:nvCxnSpPr>
          <p:cNvPr id="28" name="Gerade Verbindung 20">
            <a:extLst>
              <a:ext uri="{FF2B5EF4-FFF2-40B4-BE49-F238E27FC236}">
                <a16:creationId xmlns:a16="http://schemas.microsoft.com/office/drawing/2014/main" id="{B5E34599-E018-460D-9770-736DBCE87616}"/>
              </a:ext>
            </a:extLst>
          </p:cNvPr>
          <p:cNvCxnSpPr>
            <a:cxnSpLocks/>
          </p:cNvCxnSpPr>
          <p:nvPr/>
        </p:nvCxnSpPr>
        <p:spPr>
          <a:xfrm flipV="1">
            <a:off x="2520280" y="1188308"/>
            <a:ext cx="2952328" cy="2589974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0">
            <a:extLst>
              <a:ext uri="{FF2B5EF4-FFF2-40B4-BE49-F238E27FC236}">
                <a16:creationId xmlns:a16="http://schemas.microsoft.com/office/drawing/2014/main" id="{74E8FDF0-8F49-49D2-91B2-90710B5DB04E}"/>
              </a:ext>
            </a:extLst>
          </p:cNvPr>
          <p:cNvCxnSpPr>
            <a:cxnSpLocks/>
          </p:cNvCxnSpPr>
          <p:nvPr/>
        </p:nvCxnSpPr>
        <p:spPr>
          <a:xfrm>
            <a:off x="2880320" y="1172806"/>
            <a:ext cx="3024336" cy="246377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236B1637-D655-47EE-8A50-AF25D50B0AD8}"/>
              </a:ext>
            </a:extLst>
          </p:cNvPr>
          <p:cNvSpPr txBox="1"/>
          <p:nvPr/>
        </p:nvSpPr>
        <p:spPr>
          <a:xfrm>
            <a:off x="4173968" y="4492293"/>
            <a:ext cx="650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i↓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B720AA0-BE0B-4DA4-92DB-34C781B4B982}"/>
              </a:ext>
            </a:extLst>
          </p:cNvPr>
          <p:cNvSpPr txBox="1"/>
          <p:nvPr/>
        </p:nvSpPr>
        <p:spPr>
          <a:xfrm>
            <a:off x="4645496" y="4507107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A2AD016-1A9D-4B1A-9A3C-B3FDD5F8B58D}"/>
              </a:ext>
            </a:extLst>
          </p:cNvPr>
          <p:cNvSpPr txBox="1"/>
          <p:nvPr/>
        </p:nvSpPr>
        <p:spPr>
          <a:xfrm>
            <a:off x="5112568" y="4492293"/>
            <a:ext cx="90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AD↑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7976FBE-8BCA-4E98-AC72-1DF14B6D4A89}"/>
              </a:ext>
            </a:extLst>
          </p:cNvPr>
          <p:cNvSpPr txBox="1"/>
          <p:nvPr/>
        </p:nvSpPr>
        <p:spPr>
          <a:xfrm>
            <a:off x="5869632" y="4507107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F9A3E6D-F747-4D9C-A4DC-DB25C119D0AB}"/>
              </a:ext>
            </a:extLst>
          </p:cNvPr>
          <p:cNvSpPr txBox="1"/>
          <p:nvPr/>
        </p:nvSpPr>
        <p:spPr>
          <a:xfrm>
            <a:off x="6336704" y="4507107"/>
            <a:ext cx="75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y↑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50A9D01-8EA3-47D2-8FB3-B04D70BA4082}"/>
              </a:ext>
            </a:extLst>
          </p:cNvPr>
          <p:cNvSpPr txBox="1"/>
          <p:nvPr/>
        </p:nvSpPr>
        <p:spPr>
          <a:xfrm>
            <a:off x="7488831" y="4492293"/>
            <a:ext cx="1056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A→B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DE8297A-C675-4CE5-929F-EE59029C2141}"/>
              </a:ext>
            </a:extLst>
          </p:cNvPr>
          <p:cNvSpPr txBox="1"/>
          <p:nvPr/>
        </p:nvSpPr>
        <p:spPr>
          <a:xfrm>
            <a:off x="6949752" y="4507107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2505F0C1-4ED7-45E5-8498-BD6F23078FD6}"/>
              </a:ext>
            </a:extLst>
          </p:cNvPr>
          <p:cNvSpPr txBox="1"/>
          <p:nvPr/>
        </p:nvSpPr>
        <p:spPr>
          <a:xfrm>
            <a:off x="0" y="4492293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Start A: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AC748A6-862A-4D61-882F-ED0D13A8B659}"/>
              </a:ext>
            </a:extLst>
          </p:cNvPr>
          <p:cNvSpPr txBox="1"/>
          <p:nvPr/>
        </p:nvSpPr>
        <p:spPr>
          <a:xfrm>
            <a:off x="47118" y="5338995"/>
            <a:ext cx="754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In B: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72409FE0-FB9A-482B-A459-97CE2FCBAE4E}"/>
              </a:ext>
            </a:extLst>
          </p:cNvPr>
          <p:cNvSpPr txBox="1"/>
          <p:nvPr/>
        </p:nvSpPr>
        <p:spPr>
          <a:xfrm>
            <a:off x="911214" y="535638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Capital </a:t>
            </a:r>
            <a:r>
              <a:rPr lang="de-DE" sz="2400" dirty="0" err="1"/>
              <a:t>exports</a:t>
            </a:r>
            <a:r>
              <a:rPr lang="de-DE" sz="2400" dirty="0"/>
              <a:t> (i&lt;i*)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568F2F9-C69E-4E26-A00F-93E4DE455304}"/>
              </a:ext>
            </a:extLst>
          </p:cNvPr>
          <p:cNvSpPr txBox="1"/>
          <p:nvPr/>
        </p:nvSpPr>
        <p:spPr>
          <a:xfrm>
            <a:off x="7056784" y="5350592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2FC6F0B-65F1-440D-98CF-0925FE80CBF5}"/>
              </a:ext>
            </a:extLst>
          </p:cNvPr>
          <p:cNvSpPr txBox="1"/>
          <p:nvPr/>
        </p:nvSpPr>
        <p:spPr>
          <a:xfrm>
            <a:off x="7451848" y="5350592"/>
            <a:ext cx="9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NX↑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44880CFF-3053-4940-85C0-85CE949DE558}"/>
              </a:ext>
            </a:extLst>
          </p:cNvPr>
          <p:cNvSpPr txBox="1"/>
          <p:nvPr/>
        </p:nvSpPr>
        <p:spPr>
          <a:xfrm>
            <a:off x="3540486" y="5356389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755CE488-EE97-43A9-A855-5B6DC1132A91}"/>
              </a:ext>
            </a:extLst>
          </p:cNvPr>
          <p:cNvSpPr txBox="1"/>
          <p:nvPr/>
        </p:nvSpPr>
        <p:spPr>
          <a:xfrm>
            <a:off x="3863542" y="5356389"/>
            <a:ext cx="3803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US-$-</a:t>
            </a:r>
            <a:r>
              <a:rPr lang="de-DE" sz="2400" dirty="0" err="1"/>
              <a:t>demand</a:t>
            </a:r>
            <a:r>
              <a:rPr lang="de-DE" sz="2400" dirty="0"/>
              <a:t> ↑</a:t>
            </a:r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de-DE" sz="2400" dirty="0"/>
              <a:t>e↓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F181E4A-0481-4CFD-914D-CC62951C9C03}"/>
              </a:ext>
            </a:extLst>
          </p:cNvPr>
          <p:cNvSpPr txBox="1"/>
          <p:nvPr/>
        </p:nvSpPr>
        <p:spPr>
          <a:xfrm>
            <a:off x="1008112" y="5902836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36F8EED-DEF7-4E6F-BEC9-28E34C842392}"/>
              </a:ext>
            </a:extLst>
          </p:cNvPr>
          <p:cNvSpPr txBox="1"/>
          <p:nvPr/>
        </p:nvSpPr>
        <p:spPr>
          <a:xfrm>
            <a:off x="1403176" y="5902836"/>
            <a:ext cx="187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 </a:t>
            </a:r>
            <a:r>
              <a:rPr lang="de-DE" sz="2400" dirty="0" err="1"/>
              <a:t>right</a:t>
            </a:r>
            <a:endParaRPr lang="de-DE" sz="2400" dirty="0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311BC173-FA25-4D9C-B145-4100D7A6AFBC}"/>
              </a:ext>
            </a:extLst>
          </p:cNvPr>
          <p:cNvSpPr txBox="1"/>
          <p:nvPr/>
        </p:nvSpPr>
        <p:spPr>
          <a:xfrm>
            <a:off x="2664296" y="5932453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BA1D680-6A29-463D-A31E-1F084BB2CB30}"/>
              </a:ext>
            </a:extLst>
          </p:cNvPr>
          <p:cNvSpPr txBox="1"/>
          <p:nvPr/>
        </p:nvSpPr>
        <p:spPr>
          <a:xfrm>
            <a:off x="3081278" y="5877858"/>
            <a:ext cx="75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y↑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F8F90EC7-DA2E-4B0D-AAA2-AD392FBA0CCE}"/>
              </a:ext>
            </a:extLst>
          </p:cNvPr>
          <p:cNvSpPr txBox="1"/>
          <p:nvPr/>
        </p:nvSpPr>
        <p:spPr>
          <a:xfrm>
            <a:off x="4138944" y="5932453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247BDAD-239D-4313-AFD7-800DFC17CC41}"/>
              </a:ext>
            </a:extLst>
          </p:cNvPr>
          <p:cNvSpPr txBox="1"/>
          <p:nvPr/>
        </p:nvSpPr>
        <p:spPr>
          <a:xfrm>
            <a:off x="4534008" y="5932452"/>
            <a:ext cx="3818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/>
              <a:t>Monetary</a:t>
            </a:r>
            <a:r>
              <a:rPr lang="de-DE" sz="2400" b="1" dirty="0"/>
              <a:t> </a:t>
            </a:r>
            <a:r>
              <a:rPr lang="de-DE" sz="2400" b="1" dirty="0" err="1"/>
              <a:t>policy</a:t>
            </a:r>
            <a:r>
              <a:rPr lang="de-DE" sz="2400" b="1" dirty="0"/>
              <a:t> </a:t>
            </a:r>
            <a:r>
              <a:rPr lang="de-DE" sz="2400" b="1" dirty="0" err="1"/>
              <a:t>is</a:t>
            </a:r>
            <a:r>
              <a:rPr lang="de-DE" sz="2400" b="1" dirty="0"/>
              <a:t> </a:t>
            </a:r>
            <a:r>
              <a:rPr lang="de-DE" sz="2400" b="1" dirty="0" err="1"/>
              <a:t>effective</a:t>
            </a:r>
            <a:endParaRPr lang="de-DE" sz="2400" b="1" dirty="0"/>
          </a:p>
          <a:p>
            <a:r>
              <a:rPr lang="de-DE" b="1" dirty="0"/>
              <a:t>Even </a:t>
            </a:r>
            <a:r>
              <a:rPr lang="de-DE" b="1" dirty="0" err="1"/>
              <a:t>more</a:t>
            </a:r>
            <a:r>
              <a:rPr lang="de-DE" b="1" dirty="0"/>
              <a:t> </a:t>
            </a:r>
            <a:r>
              <a:rPr lang="de-DE" b="1" dirty="0" err="1"/>
              <a:t>than</a:t>
            </a:r>
            <a:r>
              <a:rPr lang="de-DE" b="1" dirty="0"/>
              <a:t> in a </a:t>
            </a:r>
            <a:r>
              <a:rPr lang="de-DE" b="1" dirty="0" err="1"/>
              <a:t>closed</a:t>
            </a:r>
            <a:r>
              <a:rPr lang="de-DE" b="1" dirty="0"/>
              <a:t> </a:t>
            </a:r>
            <a:r>
              <a:rPr lang="de-DE" b="1" dirty="0" err="1"/>
              <a:t>economy</a:t>
            </a:r>
            <a:r>
              <a:rPr lang="de-DE" b="1" dirty="0"/>
              <a:t>,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38C7307-3A8D-4F3B-8E98-FE3005368F3A}"/>
              </a:ext>
            </a:extLst>
          </p:cNvPr>
          <p:cNvSpPr txBox="1"/>
          <p:nvPr/>
        </p:nvSpPr>
        <p:spPr>
          <a:xfrm>
            <a:off x="2375774" y="1696475"/>
            <a:ext cx="433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17F31534-F5E5-4CE0-87A4-0DF2F548CA0F}"/>
              </a:ext>
            </a:extLst>
          </p:cNvPr>
          <p:cNvSpPr txBox="1"/>
          <p:nvPr/>
        </p:nvSpPr>
        <p:spPr>
          <a:xfrm>
            <a:off x="3299829" y="2412192"/>
            <a:ext cx="425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6B63772E-3C3C-4618-838A-B0AD92823E66}"/>
              </a:ext>
            </a:extLst>
          </p:cNvPr>
          <p:cNvSpPr txBox="1"/>
          <p:nvPr/>
        </p:nvSpPr>
        <p:spPr>
          <a:xfrm>
            <a:off x="4069432" y="1752772"/>
            <a:ext cx="425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</a:t>
            </a:r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541E6E94-C3A4-4199-81A1-CA7914892FF6}"/>
              </a:ext>
            </a:extLst>
          </p:cNvPr>
          <p:cNvCxnSpPr>
            <a:cxnSpLocks/>
          </p:cNvCxnSpPr>
          <p:nvPr/>
        </p:nvCxnSpPr>
        <p:spPr>
          <a:xfrm>
            <a:off x="1853109" y="3214839"/>
            <a:ext cx="94203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FD0789F0-A948-408A-889D-492E0C0A956E}"/>
              </a:ext>
            </a:extLst>
          </p:cNvPr>
          <p:cNvCxnSpPr>
            <a:cxnSpLocks/>
          </p:cNvCxnSpPr>
          <p:nvPr/>
        </p:nvCxnSpPr>
        <p:spPr>
          <a:xfrm>
            <a:off x="4062989" y="3196148"/>
            <a:ext cx="94203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BBEE042E-60AD-4274-81B5-59363B8B9062}"/>
              </a:ext>
            </a:extLst>
          </p:cNvPr>
          <p:cNvCxnSpPr>
            <a:cxnSpLocks/>
          </p:cNvCxnSpPr>
          <p:nvPr/>
        </p:nvCxnSpPr>
        <p:spPr>
          <a:xfrm>
            <a:off x="2815545" y="2198311"/>
            <a:ext cx="576600" cy="42808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7A8F7A17-7F8C-40FA-851F-3BB0BC818A81}"/>
              </a:ext>
            </a:extLst>
          </p:cNvPr>
          <p:cNvCxnSpPr>
            <a:cxnSpLocks/>
          </p:cNvCxnSpPr>
          <p:nvPr/>
        </p:nvCxnSpPr>
        <p:spPr>
          <a:xfrm flipV="1">
            <a:off x="3600465" y="2188426"/>
            <a:ext cx="473694" cy="4172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5E19E463-DC2C-4FA2-A76A-E2AB4DAA14E5}"/>
              </a:ext>
            </a:extLst>
          </p:cNvPr>
          <p:cNvCxnSpPr>
            <a:cxnSpLocks/>
          </p:cNvCxnSpPr>
          <p:nvPr/>
        </p:nvCxnSpPr>
        <p:spPr>
          <a:xfrm>
            <a:off x="2765316" y="4132252"/>
            <a:ext cx="33102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3A03F63C-19B8-4AC6-BCFB-71AFE9489384}"/>
              </a:ext>
            </a:extLst>
          </p:cNvPr>
          <p:cNvSpPr txBox="1"/>
          <p:nvPr/>
        </p:nvSpPr>
        <p:spPr>
          <a:xfrm>
            <a:off x="502268" y="2027479"/>
            <a:ext cx="408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</a:t>
            </a:r>
            <a:r>
              <a:rPr lang="de-DE" sz="2400" baseline="-25000" dirty="0"/>
              <a:t>0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12EBC704-567A-46AB-8F27-6316E6BC3A6D}"/>
              </a:ext>
            </a:extLst>
          </p:cNvPr>
          <p:cNvSpPr txBox="1"/>
          <p:nvPr/>
        </p:nvSpPr>
        <p:spPr>
          <a:xfrm>
            <a:off x="2327358" y="3886612"/>
            <a:ext cx="51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  <a:r>
              <a:rPr lang="de-DE" sz="2400" baseline="-25000" dirty="0"/>
              <a:t>0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05462C88-372F-4E1F-84A9-BA339F3FF423}"/>
              </a:ext>
            </a:extLst>
          </p:cNvPr>
          <p:cNvSpPr txBox="1"/>
          <p:nvPr/>
        </p:nvSpPr>
        <p:spPr>
          <a:xfrm>
            <a:off x="3347299" y="3910596"/>
            <a:ext cx="559618" cy="46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Y`</a:t>
            </a:r>
            <a:endParaRPr lang="de-DE" sz="2400" baseline="-25000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84347C1-38C9-43D2-972E-DA0747124060}"/>
              </a:ext>
            </a:extLst>
          </p:cNvPr>
          <p:cNvSpPr txBox="1"/>
          <p:nvPr/>
        </p:nvSpPr>
        <p:spPr>
          <a:xfrm>
            <a:off x="1621160" y="4492293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892BFB7A-530F-49F6-A773-615CDBAEFE22}"/>
              </a:ext>
            </a:extLst>
          </p:cNvPr>
          <p:cNvSpPr txBox="1"/>
          <p:nvPr/>
        </p:nvSpPr>
        <p:spPr>
          <a:xfrm>
            <a:off x="2322795" y="4498679"/>
            <a:ext cx="1403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LM </a:t>
            </a:r>
            <a:r>
              <a:rPr lang="de-DE" sz="2400" dirty="0" err="1"/>
              <a:t>right</a:t>
            </a:r>
            <a:endParaRPr lang="de-DE" sz="2400" dirty="0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73939E5-71F8-49C5-923C-795ECC504EE3}"/>
              </a:ext>
            </a:extLst>
          </p:cNvPr>
          <p:cNvSpPr txBox="1"/>
          <p:nvPr/>
        </p:nvSpPr>
        <p:spPr>
          <a:xfrm>
            <a:off x="1575971" y="1015772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</a:t>
            </a:r>
            <a:r>
              <a:rPr lang="de-DE" sz="2400" baseline="-25000" dirty="0"/>
              <a:t>0</a:t>
            </a:r>
            <a:endParaRPr lang="de-DE" sz="2400" dirty="0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CBCBF3CF-45D0-4F90-9BE2-35D5892E000E}"/>
              </a:ext>
            </a:extLst>
          </p:cNvPr>
          <p:cNvSpPr txBox="1"/>
          <p:nvPr/>
        </p:nvSpPr>
        <p:spPr>
          <a:xfrm>
            <a:off x="4943276" y="2035600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FE</a:t>
            </a:r>
            <a:endParaRPr lang="de-DE" dirty="0"/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86147E74-6D52-4D55-B368-2E3CDCC8EB0A}"/>
              </a:ext>
            </a:extLst>
          </p:cNvPr>
          <p:cNvSpPr txBox="1"/>
          <p:nvPr/>
        </p:nvSpPr>
        <p:spPr>
          <a:xfrm>
            <a:off x="5760640" y="3022516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</a:t>
            </a:r>
            <a:r>
              <a:rPr lang="de-DE" sz="2400" baseline="-25000" dirty="0"/>
              <a:t>1</a:t>
            </a:r>
            <a:endParaRPr lang="de-DE" sz="2400" dirty="0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B0395C17-F02A-4F6C-97D9-F3D888770FC2}"/>
              </a:ext>
            </a:extLst>
          </p:cNvPr>
          <p:cNvSpPr txBox="1"/>
          <p:nvPr/>
        </p:nvSpPr>
        <p:spPr>
          <a:xfrm>
            <a:off x="5256584" y="1395949"/>
            <a:ext cx="834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LM</a:t>
            </a:r>
            <a:r>
              <a:rPr lang="de-DE" sz="2400" baseline="-25000" dirty="0"/>
              <a:t>1</a:t>
            </a:r>
            <a:endParaRPr lang="de-DE" sz="2400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558C8F74-4A9E-463F-9643-CB899AE931C3}"/>
              </a:ext>
            </a:extLst>
          </p:cNvPr>
          <p:cNvSpPr txBox="1"/>
          <p:nvPr/>
        </p:nvSpPr>
        <p:spPr>
          <a:xfrm>
            <a:off x="1080121" y="2590468"/>
            <a:ext cx="733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LM</a:t>
            </a:r>
            <a:r>
              <a:rPr lang="de-DE" sz="2400" baseline="-25000" dirty="0"/>
              <a:t>0</a:t>
            </a:r>
            <a:endParaRPr lang="de-DE" sz="2400" dirty="0"/>
          </a:p>
        </p:txBody>
      </p: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7EC1368A-09FB-4194-8078-4230D44BEC00}"/>
              </a:ext>
            </a:extLst>
          </p:cNvPr>
          <p:cNvCxnSpPr>
            <a:cxnSpLocks/>
          </p:cNvCxnSpPr>
          <p:nvPr/>
        </p:nvCxnSpPr>
        <p:spPr>
          <a:xfrm>
            <a:off x="3792892" y="4139831"/>
            <a:ext cx="31156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feld 76">
            <a:extLst>
              <a:ext uri="{FF2B5EF4-FFF2-40B4-BE49-F238E27FC236}">
                <a16:creationId xmlns:a16="http://schemas.microsoft.com/office/drawing/2014/main" id="{211232A0-5988-4F23-90BF-4F4485BAA176}"/>
              </a:ext>
            </a:extLst>
          </p:cNvPr>
          <p:cNvSpPr txBox="1"/>
          <p:nvPr/>
        </p:nvSpPr>
        <p:spPr>
          <a:xfrm>
            <a:off x="4149515" y="3907222"/>
            <a:ext cx="51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  <a:r>
              <a:rPr lang="de-DE" sz="2400" baseline="-25000" dirty="0"/>
              <a:t>1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E17B699B-5E2A-404D-B7D0-E410D6FBC9D8}"/>
              </a:ext>
            </a:extLst>
          </p:cNvPr>
          <p:cNvSpPr txBox="1"/>
          <p:nvPr/>
        </p:nvSpPr>
        <p:spPr>
          <a:xfrm>
            <a:off x="1566962" y="31982"/>
            <a:ext cx="6761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Flexible </a:t>
            </a:r>
            <a:r>
              <a:rPr lang="de-DE" sz="2800" b="1" dirty="0" err="1"/>
              <a:t>exchange</a:t>
            </a:r>
            <a:r>
              <a:rPr lang="de-DE" sz="2800" b="1" dirty="0"/>
              <a:t> </a:t>
            </a:r>
            <a:r>
              <a:rPr lang="de-DE" sz="2800" b="1" dirty="0" err="1"/>
              <a:t>rates</a:t>
            </a:r>
            <a:r>
              <a:rPr lang="de-DE" sz="2800" b="1" dirty="0"/>
              <a:t> – </a:t>
            </a:r>
            <a:r>
              <a:rPr lang="de-DE" sz="2800" b="1" dirty="0" err="1"/>
              <a:t>Monetary</a:t>
            </a:r>
            <a:r>
              <a:rPr lang="de-DE" sz="2800" b="1" dirty="0"/>
              <a:t> </a:t>
            </a:r>
            <a:r>
              <a:rPr lang="de-DE" sz="2800" b="1" dirty="0" err="1"/>
              <a:t>policy</a:t>
            </a:r>
            <a:endParaRPr lang="de-DE" sz="2800" b="1" dirty="0"/>
          </a:p>
        </p:txBody>
      </p:sp>
      <p:pic>
        <p:nvPicPr>
          <p:cNvPr id="83" name="Grafik 82">
            <a:extLst>
              <a:ext uri="{FF2B5EF4-FFF2-40B4-BE49-F238E27FC236}">
                <a16:creationId xmlns:a16="http://schemas.microsoft.com/office/drawing/2014/main" id="{6D5575B6-C1BF-42B2-8A52-F3996CA57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061" y="0"/>
            <a:ext cx="1154010" cy="1336222"/>
          </a:xfrm>
          <a:prstGeom prst="rect">
            <a:avLst/>
          </a:prstGeom>
        </p:spPr>
      </p:pic>
      <p:sp>
        <p:nvSpPr>
          <p:cNvPr id="84" name="Ellipse 83">
            <a:extLst>
              <a:ext uri="{FF2B5EF4-FFF2-40B4-BE49-F238E27FC236}">
                <a16:creationId xmlns:a16="http://schemas.microsoft.com/office/drawing/2014/main" id="{3CEFCB87-E834-4F59-BDD3-5C2839C55B22}"/>
              </a:ext>
            </a:extLst>
          </p:cNvPr>
          <p:cNvSpPr/>
          <p:nvPr/>
        </p:nvSpPr>
        <p:spPr>
          <a:xfrm>
            <a:off x="4464497" y="456900"/>
            <a:ext cx="3718631" cy="67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40-80 </a:t>
            </a:r>
            <a:r>
              <a:rPr lang="de-DE" dirty="0" err="1"/>
              <a:t>Bil</a:t>
            </a:r>
            <a:r>
              <a:rPr lang="de-DE" dirty="0"/>
              <a:t>. Euro p. </a:t>
            </a:r>
            <a:r>
              <a:rPr lang="de-DE" dirty="0" err="1"/>
              <a:t>month</a:t>
            </a:r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86B7C8A-94C6-1109-06FB-959644FAF5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29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48" grpId="0"/>
      <p:bldP spid="49" grpId="0"/>
      <p:bldP spid="50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80" grpId="0"/>
      <p:bldP spid="51" grpId="0"/>
      <p:bldP spid="52" grpId="0"/>
      <p:bldP spid="72" grpId="0"/>
      <p:bldP spid="77" grpId="0"/>
      <p:bldP spid="8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feld 55">
            <a:extLst>
              <a:ext uri="{FF2B5EF4-FFF2-40B4-BE49-F238E27FC236}">
                <a16:creationId xmlns:a16="http://schemas.microsoft.com/office/drawing/2014/main" id="{C242A40C-233C-4781-80EF-59304AEA6180}"/>
              </a:ext>
            </a:extLst>
          </p:cNvPr>
          <p:cNvSpPr txBox="1"/>
          <p:nvPr/>
        </p:nvSpPr>
        <p:spPr>
          <a:xfrm>
            <a:off x="2279576" y="33655"/>
            <a:ext cx="675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Summary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F48F1A62-3CDA-4E04-8131-382BD3BCBC49}"/>
              </a:ext>
            </a:extLst>
          </p:cNvPr>
          <p:cNvGraphicFramePr>
            <a:graphicFrameLocks noGrp="1"/>
          </p:cNvGraphicFramePr>
          <p:nvPr/>
        </p:nvGraphicFramePr>
        <p:xfrm>
          <a:off x="2783632" y="1787833"/>
          <a:ext cx="6096000" cy="20437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878926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182192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21569320"/>
                    </a:ext>
                  </a:extLst>
                </a:gridCol>
              </a:tblGrid>
              <a:tr h="1220813">
                <a:tc>
                  <a:txBody>
                    <a:bodyPr/>
                    <a:lstStyle/>
                    <a:p>
                      <a:pPr algn="ctr"/>
                      <a:endParaRPr lang="de-DE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Fixed Exchange </a:t>
                      </a:r>
                      <a:r>
                        <a:rPr lang="de-DE" sz="2400" dirty="0" err="1"/>
                        <a:t>rates</a:t>
                      </a:r>
                      <a:endParaRPr lang="de-DE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Flexible Exchange </a:t>
                      </a:r>
                      <a:r>
                        <a:rPr lang="de-DE" sz="2400" dirty="0" err="1"/>
                        <a:t>rates</a:t>
                      </a:r>
                      <a:endParaRPr lang="de-DE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878883"/>
                  </a:ext>
                </a:extLst>
              </a:tr>
              <a:tr h="678229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err="1"/>
                        <a:t>Monetary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policy</a:t>
                      </a:r>
                      <a:endParaRPr lang="de-DE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ineffective</a:t>
                      </a:r>
                      <a:endParaRPr lang="de-DE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err="1"/>
                        <a:t>effective</a:t>
                      </a:r>
                      <a:endParaRPr lang="de-DE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157456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B56AB571-0EA7-C388-B978-3EDF3B263C6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603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1928120" y="4077073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cxnSp>
        <p:nvCxnSpPr>
          <p:cNvPr id="10" name="Straight Arrow Connector 6">
            <a:extLst>
              <a:ext uri="{FF2B5EF4-FFF2-40B4-BE49-F238E27FC236}">
                <a16:creationId xmlns:a16="http://schemas.microsoft.com/office/drawing/2014/main" id="{4F1E71C5-CE2D-4B45-84FB-CEC9EB5CC46B}"/>
              </a:ext>
            </a:extLst>
          </p:cNvPr>
          <p:cNvCxnSpPr>
            <a:cxnSpLocks/>
          </p:cNvCxnSpPr>
          <p:nvPr/>
        </p:nvCxnSpPr>
        <p:spPr>
          <a:xfrm flipV="1">
            <a:off x="1000860" y="764704"/>
            <a:ext cx="0" cy="29868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7">
            <a:extLst>
              <a:ext uri="{FF2B5EF4-FFF2-40B4-BE49-F238E27FC236}">
                <a16:creationId xmlns:a16="http://schemas.microsoft.com/office/drawing/2014/main" id="{EE98CAD5-07A8-4A9A-B8EC-8A4E0DBF6AF5}"/>
              </a:ext>
            </a:extLst>
          </p:cNvPr>
          <p:cNvCxnSpPr>
            <a:cxnSpLocks/>
          </p:cNvCxnSpPr>
          <p:nvPr/>
        </p:nvCxnSpPr>
        <p:spPr>
          <a:xfrm flipV="1">
            <a:off x="1000860" y="3698266"/>
            <a:ext cx="5031716" cy="331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601D5DB8-B682-4D58-83EE-FC5AF274826A}"/>
              </a:ext>
            </a:extLst>
          </p:cNvPr>
          <p:cNvSpPr txBox="1"/>
          <p:nvPr/>
        </p:nvSpPr>
        <p:spPr>
          <a:xfrm>
            <a:off x="678495" y="921307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i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02ED9C-0B81-467A-9DC9-8F4AF50064C6}"/>
              </a:ext>
            </a:extLst>
          </p:cNvPr>
          <p:cNvSpPr txBox="1"/>
          <p:nvPr/>
        </p:nvSpPr>
        <p:spPr>
          <a:xfrm>
            <a:off x="5601072" y="3692471"/>
            <a:ext cx="1442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</a:p>
        </p:txBody>
      </p:sp>
      <p:cxnSp>
        <p:nvCxnSpPr>
          <p:cNvPr id="16" name="Gerade Verbindung 20">
            <a:extLst>
              <a:ext uri="{FF2B5EF4-FFF2-40B4-BE49-F238E27FC236}">
                <a16:creationId xmlns:a16="http://schemas.microsoft.com/office/drawing/2014/main" id="{44D294D3-E947-469F-A26F-57063DC629CC}"/>
              </a:ext>
            </a:extLst>
          </p:cNvPr>
          <p:cNvCxnSpPr>
            <a:cxnSpLocks/>
          </p:cNvCxnSpPr>
          <p:nvPr/>
        </p:nvCxnSpPr>
        <p:spPr>
          <a:xfrm>
            <a:off x="1280048" y="2042081"/>
            <a:ext cx="388843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20">
            <a:extLst>
              <a:ext uri="{FF2B5EF4-FFF2-40B4-BE49-F238E27FC236}">
                <a16:creationId xmlns:a16="http://schemas.microsoft.com/office/drawing/2014/main" id="{1A3A7077-E4E9-4E8C-9DBC-FA7BF1B09855}"/>
              </a:ext>
            </a:extLst>
          </p:cNvPr>
          <p:cNvCxnSpPr>
            <a:cxnSpLocks/>
          </p:cNvCxnSpPr>
          <p:nvPr/>
        </p:nvCxnSpPr>
        <p:spPr>
          <a:xfrm flipV="1">
            <a:off x="1928120" y="817946"/>
            <a:ext cx="2952328" cy="2589974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20">
            <a:extLst>
              <a:ext uri="{FF2B5EF4-FFF2-40B4-BE49-F238E27FC236}">
                <a16:creationId xmlns:a16="http://schemas.microsoft.com/office/drawing/2014/main" id="{90F24AE6-1C97-40F6-B0F7-45BDDF82586C}"/>
              </a:ext>
            </a:extLst>
          </p:cNvPr>
          <p:cNvCxnSpPr>
            <a:cxnSpLocks/>
          </p:cNvCxnSpPr>
          <p:nvPr/>
        </p:nvCxnSpPr>
        <p:spPr>
          <a:xfrm>
            <a:off x="1928120" y="802444"/>
            <a:ext cx="3024336" cy="246377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11644BC8-285B-4AE3-829B-6446A8B9420A}"/>
              </a:ext>
            </a:extLst>
          </p:cNvPr>
          <p:cNvSpPr txBox="1"/>
          <p:nvPr/>
        </p:nvSpPr>
        <p:spPr>
          <a:xfrm>
            <a:off x="1277552" y="4110653"/>
            <a:ext cx="869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NX↓ </a:t>
            </a:r>
          </a:p>
        </p:txBody>
      </p:sp>
      <p:cxnSp>
        <p:nvCxnSpPr>
          <p:cNvPr id="29" name="Gerade Verbindung 20">
            <a:extLst>
              <a:ext uri="{FF2B5EF4-FFF2-40B4-BE49-F238E27FC236}">
                <a16:creationId xmlns:a16="http://schemas.microsoft.com/office/drawing/2014/main" id="{74E8FDF0-8F49-49D2-91B2-90710B5DB04E}"/>
              </a:ext>
            </a:extLst>
          </p:cNvPr>
          <p:cNvCxnSpPr>
            <a:cxnSpLocks/>
          </p:cNvCxnSpPr>
          <p:nvPr/>
        </p:nvCxnSpPr>
        <p:spPr>
          <a:xfrm>
            <a:off x="1352056" y="1033970"/>
            <a:ext cx="3024336" cy="246377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550A9D01-8EA3-47D2-8FB3-B04D70BA4082}"/>
              </a:ext>
            </a:extLst>
          </p:cNvPr>
          <p:cNvSpPr txBox="1"/>
          <p:nvPr/>
        </p:nvSpPr>
        <p:spPr>
          <a:xfrm>
            <a:off x="4304384" y="4077073"/>
            <a:ext cx="1315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A→B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DE8297A-C675-4CE5-929F-EE59029C2141}"/>
              </a:ext>
            </a:extLst>
          </p:cNvPr>
          <p:cNvSpPr txBox="1"/>
          <p:nvPr/>
        </p:nvSpPr>
        <p:spPr>
          <a:xfrm>
            <a:off x="3872336" y="4091887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2505F0C1-4ED7-45E5-8498-BD6F23078FD6}"/>
              </a:ext>
            </a:extLst>
          </p:cNvPr>
          <p:cNvSpPr txBox="1"/>
          <p:nvPr/>
        </p:nvSpPr>
        <p:spPr>
          <a:xfrm>
            <a:off x="199928" y="409188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Start A: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AC748A6-862A-4D61-882F-ED0D13A8B659}"/>
              </a:ext>
            </a:extLst>
          </p:cNvPr>
          <p:cNvSpPr txBox="1"/>
          <p:nvPr/>
        </p:nvSpPr>
        <p:spPr>
          <a:xfrm>
            <a:off x="748231" y="4941169"/>
            <a:ext cx="7049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Monetary</a:t>
            </a:r>
            <a:r>
              <a:rPr lang="de-DE" sz="2400" dirty="0"/>
              <a:t> Policy </a:t>
            </a:r>
            <a:r>
              <a:rPr lang="de-DE" sz="2400" dirty="0" err="1"/>
              <a:t>would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before</a:t>
            </a:r>
            <a:endParaRPr lang="de-DE" sz="2400" dirty="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568F2F9-C69E-4E26-A00F-93E4DE455304}"/>
              </a:ext>
            </a:extLst>
          </p:cNvPr>
          <p:cNvSpPr txBox="1"/>
          <p:nvPr/>
        </p:nvSpPr>
        <p:spPr>
          <a:xfrm>
            <a:off x="737020" y="4547998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2FC6F0B-65F1-440D-98CF-0925FE80CBF5}"/>
              </a:ext>
            </a:extLst>
          </p:cNvPr>
          <p:cNvSpPr txBox="1"/>
          <p:nvPr/>
        </p:nvSpPr>
        <p:spPr>
          <a:xfrm>
            <a:off x="1062572" y="4547998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Imports </a:t>
            </a:r>
            <a:r>
              <a:rPr lang="de-DE" sz="2400" dirty="0" err="1"/>
              <a:t>become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expensive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F181E4A-0481-4CFD-914D-CC62951C9C03}"/>
              </a:ext>
            </a:extLst>
          </p:cNvPr>
          <p:cNvSpPr txBox="1"/>
          <p:nvPr/>
        </p:nvSpPr>
        <p:spPr>
          <a:xfrm>
            <a:off x="6235117" y="4575575"/>
            <a:ext cx="395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36F8EED-DEF7-4E6F-BEC9-28E34C842392}"/>
              </a:ext>
            </a:extLst>
          </p:cNvPr>
          <p:cNvSpPr txBox="1"/>
          <p:nvPr/>
        </p:nvSpPr>
        <p:spPr>
          <a:xfrm>
            <a:off x="6594087" y="4552774"/>
            <a:ext cx="187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right</a:t>
            </a:r>
            <a:endParaRPr lang="de-DE" sz="2400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38C7307-3A8D-4F3B-8E98-FE3005368F3A}"/>
              </a:ext>
            </a:extLst>
          </p:cNvPr>
          <p:cNvSpPr txBox="1"/>
          <p:nvPr/>
        </p:nvSpPr>
        <p:spPr>
          <a:xfrm>
            <a:off x="3223774" y="1478513"/>
            <a:ext cx="433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17F31534-F5E5-4CE0-87A4-0DF2F548CA0F}"/>
              </a:ext>
            </a:extLst>
          </p:cNvPr>
          <p:cNvSpPr txBox="1"/>
          <p:nvPr/>
        </p:nvSpPr>
        <p:spPr>
          <a:xfrm>
            <a:off x="2601832" y="2213349"/>
            <a:ext cx="425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</a:t>
            </a:r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541E6E94-C3A4-4199-81A1-CA7914892FF6}"/>
              </a:ext>
            </a:extLst>
          </p:cNvPr>
          <p:cNvCxnSpPr>
            <a:cxnSpLocks/>
          </p:cNvCxnSpPr>
          <p:nvPr/>
        </p:nvCxnSpPr>
        <p:spPr>
          <a:xfrm flipH="1">
            <a:off x="1979232" y="1355570"/>
            <a:ext cx="47384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FD0789F0-A948-408A-889D-492E0C0A956E}"/>
              </a:ext>
            </a:extLst>
          </p:cNvPr>
          <p:cNvCxnSpPr>
            <a:cxnSpLocks/>
          </p:cNvCxnSpPr>
          <p:nvPr/>
        </p:nvCxnSpPr>
        <p:spPr>
          <a:xfrm>
            <a:off x="3656802" y="2732846"/>
            <a:ext cx="43155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BBEE042E-60AD-4274-81B5-59363B8B9062}"/>
              </a:ext>
            </a:extLst>
          </p:cNvPr>
          <p:cNvCxnSpPr>
            <a:cxnSpLocks/>
          </p:cNvCxnSpPr>
          <p:nvPr/>
        </p:nvCxnSpPr>
        <p:spPr>
          <a:xfrm flipH="1">
            <a:off x="3003101" y="2076675"/>
            <a:ext cx="273571" cy="23109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50">
            <a:extLst>
              <a:ext uri="{FF2B5EF4-FFF2-40B4-BE49-F238E27FC236}">
                <a16:creationId xmlns:a16="http://schemas.microsoft.com/office/drawing/2014/main" id="{25015C89-5246-4A47-B8A1-566E9213B1A3}"/>
              </a:ext>
            </a:extLst>
          </p:cNvPr>
          <p:cNvSpPr txBox="1"/>
          <p:nvPr/>
        </p:nvSpPr>
        <p:spPr>
          <a:xfrm>
            <a:off x="6079694" y="1890999"/>
            <a:ext cx="3193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Consider</a:t>
            </a:r>
            <a:r>
              <a:rPr lang="de-DE" sz="2400" dirty="0"/>
              <a:t> a </a:t>
            </a:r>
            <a:r>
              <a:rPr lang="de-DE" sz="2400" dirty="0" err="1"/>
              <a:t>tariff</a:t>
            </a:r>
            <a:r>
              <a:rPr lang="de-DE" sz="2400" dirty="0"/>
              <a:t> in USA: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82749C7-EE45-4445-95B9-6C3F2A31D163}"/>
              </a:ext>
            </a:extLst>
          </p:cNvPr>
          <p:cNvSpPr txBox="1"/>
          <p:nvPr/>
        </p:nvSpPr>
        <p:spPr>
          <a:xfrm>
            <a:off x="6104585" y="2598004"/>
            <a:ext cx="3193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→  Exports </a:t>
            </a:r>
            <a:r>
              <a:rPr lang="de-DE" sz="2400" dirty="0" err="1"/>
              <a:t>become</a:t>
            </a:r>
            <a:endParaRPr lang="de-DE" sz="2400" dirty="0"/>
          </a:p>
          <a:p>
            <a:r>
              <a:rPr lang="de-DE" sz="2400" dirty="0"/>
              <a:t>      </a:t>
            </a:r>
            <a:r>
              <a:rPr lang="de-DE" sz="2400" dirty="0" err="1"/>
              <a:t>more</a:t>
            </a:r>
            <a:r>
              <a:rPr lang="de-DE" sz="2400" dirty="0"/>
              <a:t> expensive 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49A8CDA1-9E31-453C-9165-38AF4053AE0C}"/>
              </a:ext>
            </a:extLst>
          </p:cNvPr>
          <p:cNvSpPr txBox="1"/>
          <p:nvPr/>
        </p:nvSpPr>
        <p:spPr>
          <a:xfrm>
            <a:off x="2288324" y="4091887"/>
            <a:ext cx="1800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left</a:t>
            </a:r>
            <a:endParaRPr lang="de-DE" sz="2400" dirty="0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B12C3AD7-3ABE-48EA-A146-5930B3868ED2}"/>
              </a:ext>
            </a:extLst>
          </p:cNvPr>
          <p:cNvSpPr txBox="1"/>
          <p:nvPr/>
        </p:nvSpPr>
        <p:spPr>
          <a:xfrm>
            <a:off x="5096472" y="4091887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5ADA98AC-C5E9-46B8-8952-631FBF2B25D9}"/>
              </a:ext>
            </a:extLst>
          </p:cNvPr>
          <p:cNvSpPr txBox="1"/>
          <p:nvPr/>
        </p:nvSpPr>
        <p:spPr>
          <a:xfrm>
            <a:off x="5419528" y="4091887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Demand </a:t>
            </a:r>
            <a:r>
              <a:rPr lang="de-DE" sz="2400" dirty="0" err="1"/>
              <a:t>for</a:t>
            </a:r>
            <a:r>
              <a:rPr lang="de-DE" sz="2400" dirty="0"/>
              <a:t> Dollar e↓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06A7D45A-9299-4A7E-880D-5B3E55BFE96A}"/>
              </a:ext>
            </a:extLst>
          </p:cNvPr>
          <p:cNvSpPr txBox="1"/>
          <p:nvPr/>
        </p:nvSpPr>
        <p:spPr>
          <a:xfrm>
            <a:off x="5239036" y="4547998"/>
            <a:ext cx="395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A5496ED0-F4E2-487A-92C3-1E26CA2AF04F}"/>
              </a:ext>
            </a:extLst>
          </p:cNvPr>
          <p:cNvSpPr txBox="1"/>
          <p:nvPr/>
        </p:nvSpPr>
        <p:spPr>
          <a:xfrm>
            <a:off x="5527069" y="4575575"/>
            <a:ext cx="907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NX ↑ 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48647BB6-D317-4EC8-944D-C20295F04C6E}"/>
              </a:ext>
            </a:extLst>
          </p:cNvPr>
          <p:cNvSpPr txBox="1"/>
          <p:nvPr/>
        </p:nvSpPr>
        <p:spPr>
          <a:xfrm>
            <a:off x="380928" y="4950757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07B6C645-5235-483E-B0D6-28DDADFD46CE}"/>
              </a:ext>
            </a:extLst>
          </p:cNvPr>
          <p:cNvSpPr txBox="1"/>
          <p:nvPr/>
        </p:nvSpPr>
        <p:spPr>
          <a:xfrm>
            <a:off x="783726" y="5382805"/>
            <a:ext cx="7685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But</a:t>
            </a:r>
            <a:r>
              <a:rPr lang="de-DE" sz="2400" dirty="0"/>
              <a:t>: </a:t>
            </a:r>
            <a:r>
              <a:rPr lang="de-DE" sz="2400" dirty="0" err="1"/>
              <a:t>Since</a:t>
            </a:r>
            <a:r>
              <a:rPr lang="de-DE" sz="2400" dirty="0"/>
              <a:t> Euro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already</a:t>
            </a:r>
            <a:r>
              <a:rPr lang="de-DE" sz="2400" dirty="0"/>
              <a:t> </a:t>
            </a:r>
            <a:r>
              <a:rPr lang="de-DE" sz="2400" dirty="0" err="1"/>
              <a:t>devaluated</a:t>
            </a:r>
            <a:r>
              <a:rPr lang="de-DE" sz="2400" dirty="0"/>
              <a:t> </a:t>
            </a:r>
            <a:r>
              <a:rPr lang="de-DE" sz="2400" b="1" dirty="0"/>
              <a:t>MP </a:t>
            </a:r>
            <a:r>
              <a:rPr lang="de-DE" sz="2400" b="1" dirty="0" err="1"/>
              <a:t>is</a:t>
            </a:r>
            <a:r>
              <a:rPr lang="de-DE" sz="2400" b="1" dirty="0"/>
              <a:t> </a:t>
            </a:r>
            <a:r>
              <a:rPr lang="de-DE" sz="2400" b="1" dirty="0" err="1"/>
              <a:t>less</a:t>
            </a:r>
            <a:r>
              <a:rPr lang="de-DE" sz="2400" b="1" dirty="0"/>
              <a:t> </a:t>
            </a:r>
            <a:r>
              <a:rPr lang="de-DE" sz="2400" b="1" dirty="0" err="1"/>
              <a:t>effective</a:t>
            </a:r>
            <a:endParaRPr lang="de-DE" sz="2400" b="1" dirty="0"/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ABDD3E56-6DA1-48C2-8968-3AA004C9C3BC}"/>
              </a:ext>
            </a:extLst>
          </p:cNvPr>
          <p:cNvSpPr txBox="1"/>
          <p:nvPr/>
        </p:nvSpPr>
        <p:spPr>
          <a:xfrm>
            <a:off x="199928" y="6063680"/>
            <a:ext cx="539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de-DE" sz="2400" dirty="0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AE241556-A991-4DC5-BFC4-D850FA225C4C}"/>
              </a:ext>
            </a:extLst>
          </p:cNvPr>
          <p:cNvSpPr txBox="1"/>
          <p:nvPr/>
        </p:nvSpPr>
        <p:spPr>
          <a:xfrm>
            <a:off x="614820" y="6004509"/>
            <a:ext cx="3987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exports</a:t>
            </a:r>
            <a:r>
              <a:rPr lang="de-DE" sz="2400" dirty="0"/>
              <a:t> ↓, </a:t>
            </a:r>
            <a:r>
              <a:rPr lang="de-DE" sz="2400" dirty="0" err="1"/>
              <a:t>imports</a:t>
            </a:r>
            <a:r>
              <a:rPr lang="de-DE" sz="2400" dirty="0"/>
              <a:t> ↓, MP ↓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BA3BED31-6718-4448-87C7-B59A189FA3F7}"/>
              </a:ext>
            </a:extLst>
          </p:cNvPr>
          <p:cNvSpPr txBox="1"/>
          <p:nvPr/>
        </p:nvSpPr>
        <p:spPr>
          <a:xfrm>
            <a:off x="4888783" y="5657671"/>
            <a:ext cx="37965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And: Trump </a:t>
            </a:r>
            <a:r>
              <a:rPr lang="de-DE" sz="2400" b="1" dirty="0" err="1"/>
              <a:t>has</a:t>
            </a:r>
            <a:r>
              <a:rPr lang="de-DE" sz="2400" b="1" dirty="0"/>
              <a:t> not </a:t>
            </a:r>
            <a:r>
              <a:rPr lang="de-DE" sz="2400" b="1" dirty="0" err="1"/>
              <a:t>reduced</a:t>
            </a:r>
            <a:r>
              <a:rPr lang="de-DE" sz="2400" b="1" dirty="0"/>
              <a:t> </a:t>
            </a:r>
            <a:r>
              <a:rPr lang="de-DE" sz="2400" b="1" dirty="0" err="1"/>
              <a:t>his</a:t>
            </a:r>
            <a:r>
              <a:rPr lang="de-DE" sz="2400" b="1" dirty="0"/>
              <a:t> </a:t>
            </a:r>
            <a:r>
              <a:rPr lang="de-DE" sz="2400" b="1" dirty="0" err="1"/>
              <a:t>current</a:t>
            </a:r>
            <a:r>
              <a:rPr lang="de-DE" sz="2400" b="1" dirty="0"/>
              <a:t> </a:t>
            </a:r>
            <a:r>
              <a:rPr lang="de-DE" sz="2400" b="1" dirty="0" err="1"/>
              <a:t>account</a:t>
            </a:r>
            <a:r>
              <a:rPr lang="de-DE" sz="2400" b="1" dirty="0"/>
              <a:t> </a:t>
            </a:r>
            <a:r>
              <a:rPr lang="de-DE" sz="2400" b="1" dirty="0" err="1"/>
              <a:t>deficit</a:t>
            </a:r>
            <a:r>
              <a:rPr lang="de-DE" sz="2400" b="1" dirty="0"/>
              <a:t>!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71C7181-F5D3-4D4A-8604-B6B6B3240BF2}"/>
              </a:ext>
            </a:extLst>
          </p:cNvPr>
          <p:cNvSpPr txBox="1"/>
          <p:nvPr/>
        </p:nvSpPr>
        <p:spPr>
          <a:xfrm>
            <a:off x="2397508" y="792857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</a:t>
            </a:r>
            <a:r>
              <a:rPr lang="de-DE" sz="2400" baseline="-25000" dirty="0"/>
              <a:t>0</a:t>
            </a:r>
            <a:endParaRPr lang="de-DE" sz="2400" dirty="0"/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7EC18A68-2119-4180-BAAB-DF28FE3B5155}"/>
              </a:ext>
            </a:extLst>
          </p:cNvPr>
          <p:cNvSpPr txBox="1"/>
          <p:nvPr/>
        </p:nvSpPr>
        <p:spPr>
          <a:xfrm>
            <a:off x="3420650" y="3069262"/>
            <a:ext cx="62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IS</a:t>
            </a:r>
            <a:r>
              <a:rPr lang="de-DE" sz="2400" baseline="-25000" dirty="0"/>
              <a:t>1</a:t>
            </a:r>
            <a:endParaRPr lang="de-DE" sz="2400" dirty="0"/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420E3978-92BA-45D9-87E5-01884AE7766D}"/>
              </a:ext>
            </a:extLst>
          </p:cNvPr>
          <p:cNvSpPr txBox="1"/>
          <p:nvPr/>
        </p:nvSpPr>
        <p:spPr>
          <a:xfrm>
            <a:off x="631977" y="1772817"/>
            <a:ext cx="408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</a:t>
            </a:r>
            <a:r>
              <a:rPr lang="de-DE" sz="2400" baseline="-25000" dirty="0"/>
              <a:t>0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630A03E3-E9AB-41A9-93F9-6B480CF744AB}"/>
              </a:ext>
            </a:extLst>
          </p:cNvPr>
          <p:cNvSpPr txBox="1"/>
          <p:nvPr/>
        </p:nvSpPr>
        <p:spPr>
          <a:xfrm>
            <a:off x="3282390" y="3687416"/>
            <a:ext cx="517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Y</a:t>
            </a:r>
            <a:r>
              <a:rPr lang="de-DE" sz="2400" baseline="-25000" dirty="0"/>
              <a:t>0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7248D0B-479D-4092-8007-9803F1BDAB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135" y="470544"/>
            <a:ext cx="1258533" cy="1230265"/>
          </a:xfrm>
          <a:prstGeom prst="rect">
            <a:avLst/>
          </a:prstGeom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59436BE4-8AAF-4FE1-A092-8BB8B5F49577}"/>
              </a:ext>
            </a:extLst>
          </p:cNvPr>
          <p:cNvSpPr/>
          <p:nvPr/>
        </p:nvSpPr>
        <p:spPr>
          <a:xfrm>
            <a:off x="7198073" y="608924"/>
            <a:ext cx="1736472" cy="901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25% </a:t>
            </a:r>
            <a:r>
              <a:rPr lang="de-DE" dirty="0" err="1"/>
              <a:t>Tariff</a:t>
            </a:r>
            <a:endParaRPr lang="de-DE" dirty="0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ED278002-55A1-452F-B63B-F69582E55426}"/>
              </a:ext>
            </a:extLst>
          </p:cNvPr>
          <p:cNvSpPr txBox="1"/>
          <p:nvPr/>
        </p:nvSpPr>
        <p:spPr>
          <a:xfrm>
            <a:off x="1566962" y="31982"/>
            <a:ext cx="7769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Flexible </a:t>
            </a:r>
            <a:r>
              <a:rPr lang="de-DE" sz="2800" b="1" dirty="0" err="1"/>
              <a:t>exchange</a:t>
            </a:r>
            <a:r>
              <a:rPr lang="de-DE" sz="2800" b="1" dirty="0"/>
              <a:t> </a:t>
            </a:r>
            <a:r>
              <a:rPr lang="de-DE" sz="2800" b="1" dirty="0" err="1"/>
              <a:t>rates</a:t>
            </a:r>
            <a:r>
              <a:rPr lang="de-DE" sz="2800" b="1" dirty="0"/>
              <a:t> – </a:t>
            </a:r>
            <a:r>
              <a:rPr lang="de-DE" sz="2800" b="1" dirty="0" err="1"/>
              <a:t>monetary</a:t>
            </a:r>
            <a:r>
              <a:rPr lang="de-DE" sz="2800" b="1" dirty="0"/>
              <a:t> </a:t>
            </a:r>
            <a:r>
              <a:rPr lang="de-DE" sz="2800" b="1" dirty="0" err="1"/>
              <a:t>policy</a:t>
            </a:r>
            <a:r>
              <a:rPr lang="de-DE" sz="2800" b="1" dirty="0"/>
              <a:t> – </a:t>
            </a:r>
            <a:r>
              <a:rPr lang="de-DE" sz="2800" b="1" dirty="0" err="1"/>
              <a:t>tariff</a:t>
            </a:r>
            <a:endParaRPr lang="de-DE" sz="2800" b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C54AE0D-1875-5EF0-05EF-7D10A89CFCD3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3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6" grpId="0"/>
      <p:bldP spid="37" grpId="0"/>
      <p:bldP spid="48" grpId="0"/>
      <p:bldP spid="50" grpId="0"/>
      <p:bldP spid="53" grpId="0"/>
      <p:bldP spid="56" grpId="0"/>
      <p:bldP spid="57" grpId="0"/>
      <p:bldP spid="63" grpId="0"/>
      <p:bldP spid="51" grpId="0"/>
      <p:bldP spid="52" grpId="0"/>
      <p:bldP spid="69" grpId="0"/>
      <p:bldP spid="70" grpId="0"/>
      <p:bldP spid="71" grpId="0"/>
      <p:bldP spid="72" grpId="0"/>
      <p:bldP spid="74" grpId="0"/>
      <p:bldP spid="76" grpId="0"/>
      <p:bldP spid="77" grpId="0"/>
      <p:bldP spid="81" grpId="0"/>
      <p:bldP spid="82" grpId="0"/>
      <p:bldP spid="83" grpId="0"/>
      <p:bldP spid="84" grpId="0"/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0213" y="769928"/>
            <a:ext cx="91837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IS and IS*</a:t>
            </a:r>
          </a:p>
          <a:p>
            <a:pPr algn="ctr"/>
            <a:r>
              <a:rPr lang="de-DE" sz="2400" dirty="0"/>
              <a:t>LM and LM*</a:t>
            </a:r>
          </a:p>
          <a:p>
            <a:pPr algn="ctr"/>
            <a:r>
              <a:rPr lang="de-DE" sz="2400" dirty="0" err="1"/>
              <a:t>again</a:t>
            </a:r>
            <a:r>
              <a:rPr lang="de-DE" sz="2400" dirty="0"/>
              <a:t> </a:t>
            </a:r>
            <a:r>
              <a:rPr lang="de-DE" sz="2400" dirty="0" err="1"/>
              <a:t>connection</a:t>
            </a:r>
            <a:r>
              <a:rPr lang="de-DE" sz="2400" dirty="0"/>
              <a:t> via </a:t>
            </a:r>
            <a:r>
              <a:rPr lang="de-DE" sz="2400" dirty="0" err="1"/>
              <a:t>exchange</a:t>
            </a:r>
            <a:r>
              <a:rPr lang="de-DE" sz="2400" dirty="0"/>
              <a:t> rate and </a:t>
            </a:r>
            <a:r>
              <a:rPr lang="de-DE" sz="2400" dirty="0" err="1"/>
              <a:t>interest</a:t>
            </a:r>
            <a:r>
              <a:rPr lang="de-DE" sz="2400" dirty="0"/>
              <a:t> rate </a:t>
            </a:r>
            <a:r>
              <a:rPr lang="de-DE" sz="2400" dirty="0" err="1"/>
              <a:t>parity</a:t>
            </a:r>
            <a:endParaRPr lang="de-DE" sz="2400" dirty="0"/>
          </a:p>
          <a:p>
            <a:pPr algn="ctr"/>
            <a:r>
              <a:rPr lang="de-DE" sz="2400" dirty="0"/>
              <a:t>→ </a:t>
            </a:r>
            <a:r>
              <a:rPr lang="de-DE" sz="2400" dirty="0" err="1"/>
              <a:t>solution</a:t>
            </a:r>
            <a:r>
              <a:rPr lang="de-DE" sz="2400" dirty="0"/>
              <a:t>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0213" y="2708887"/>
            <a:ext cx="2051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→ </a:t>
            </a:r>
            <a:r>
              <a:rPr lang="de-DE" sz="2400" dirty="0" err="1"/>
              <a:t>considering</a:t>
            </a:r>
            <a:endParaRPr lang="de-DE" sz="2400" dirty="0"/>
          </a:p>
        </p:txBody>
      </p:sp>
      <p:sp>
        <p:nvSpPr>
          <p:cNvPr id="14" name="Textfeld 13"/>
          <p:cNvSpPr txBox="1"/>
          <p:nvPr/>
        </p:nvSpPr>
        <p:spPr>
          <a:xfrm>
            <a:off x="-73464" y="4232606"/>
            <a:ext cx="918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→ Money Policy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b="1" dirty="0" err="1"/>
              <a:t>beggar</a:t>
            </a:r>
            <a:r>
              <a:rPr lang="de-DE" sz="2400" b="1" dirty="0"/>
              <a:t>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neighbour</a:t>
            </a:r>
            <a:endParaRPr lang="de-DE" sz="2400" b="1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7C75B48-BFF3-4184-A3FB-7E4DCE04C7D9}"/>
              </a:ext>
            </a:extLst>
          </p:cNvPr>
          <p:cNvSpPr txBox="1"/>
          <p:nvPr/>
        </p:nvSpPr>
        <p:spPr>
          <a:xfrm>
            <a:off x="2745603" y="2517282"/>
            <a:ext cx="3779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aggregates</a:t>
            </a:r>
            <a:r>
              <a:rPr lang="de-DE" sz="2400" dirty="0"/>
              <a:t> </a:t>
            </a:r>
            <a:r>
              <a:rPr lang="de-DE" sz="2400" b="1" dirty="0"/>
              <a:t>Y+Y* </a:t>
            </a:r>
            <a:r>
              <a:rPr lang="de-DE" sz="2400" dirty="0"/>
              <a:t>and </a:t>
            </a:r>
            <a:r>
              <a:rPr lang="de-DE" sz="2400" b="1" dirty="0" err="1"/>
              <a:t>m+m</a:t>
            </a:r>
            <a:r>
              <a:rPr lang="de-DE" sz="2400" b="1" dirty="0"/>
              <a:t>*</a:t>
            </a:r>
          </a:p>
          <a:p>
            <a:r>
              <a:rPr lang="de-DE" sz="2400" dirty="0" err="1"/>
              <a:t>differences</a:t>
            </a:r>
            <a:r>
              <a:rPr lang="de-DE" sz="2400" dirty="0"/>
              <a:t> </a:t>
            </a:r>
            <a:r>
              <a:rPr lang="de-DE" sz="2400" b="1" dirty="0"/>
              <a:t>Y-Y*</a:t>
            </a:r>
            <a:r>
              <a:rPr lang="de-DE" sz="2400" dirty="0"/>
              <a:t> and </a:t>
            </a:r>
            <a:r>
              <a:rPr lang="de-DE" sz="2400" b="1" dirty="0"/>
              <a:t>m-m*</a:t>
            </a:r>
          </a:p>
        </p:txBody>
      </p:sp>
      <p:sp>
        <p:nvSpPr>
          <p:cNvPr id="3" name="Geschweifte Klammer links 2">
            <a:extLst>
              <a:ext uri="{FF2B5EF4-FFF2-40B4-BE49-F238E27FC236}">
                <a16:creationId xmlns:a16="http://schemas.microsoft.com/office/drawing/2014/main" id="{57DCEFB1-1870-4250-A212-1BA43D494B22}"/>
              </a:ext>
            </a:extLst>
          </p:cNvPr>
          <p:cNvSpPr/>
          <p:nvPr/>
        </p:nvSpPr>
        <p:spPr>
          <a:xfrm>
            <a:off x="2108941" y="2493715"/>
            <a:ext cx="504056" cy="914400"/>
          </a:xfrm>
          <a:prstGeom prst="leftBrace">
            <a:avLst>
              <a:gd name="adj1" fmla="val 8333"/>
              <a:gd name="adj2" fmla="val 53279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14423C5-E89B-461D-8436-D7E179E302EA}"/>
              </a:ext>
            </a:extLst>
          </p:cNvPr>
          <p:cNvSpPr txBox="1"/>
          <p:nvPr/>
        </p:nvSpPr>
        <p:spPr>
          <a:xfrm>
            <a:off x="6599015" y="2680027"/>
            <a:ext cx="2895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(</a:t>
            </a:r>
            <a:r>
              <a:rPr lang="de-DE" sz="2400" dirty="0" err="1"/>
              <a:t>Aoki</a:t>
            </a:r>
            <a:r>
              <a:rPr lang="de-DE" sz="2400" dirty="0"/>
              <a:t>-trick (1981))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00B2106-8190-406A-8F46-E26BD84C3337}"/>
              </a:ext>
            </a:extLst>
          </p:cNvPr>
          <p:cNvSpPr txBox="1"/>
          <p:nvPr/>
        </p:nvSpPr>
        <p:spPr>
          <a:xfrm>
            <a:off x="43700" y="4797153"/>
            <a:ext cx="9183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→ Incentive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coordination</a:t>
            </a:r>
            <a:r>
              <a:rPr lang="de-DE" sz="2400" dirty="0"/>
              <a:t> (2008 </a:t>
            </a:r>
            <a:r>
              <a:rPr lang="de-DE" sz="2400" dirty="0" err="1"/>
              <a:t>October</a:t>
            </a:r>
            <a:r>
              <a:rPr lang="de-DE" sz="2400" dirty="0"/>
              <a:t>/November)</a:t>
            </a:r>
          </a:p>
          <a:p>
            <a:pPr algn="ctr"/>
            <a:r>
              <a:rPr lang="de-DE" sz="2400" b="1" dirty="0" err="1"/>
              <a:t>exploiting</a:t>
            </a:r>
            <a:r>
              <a:rPr lang="de-DE" sz="2400" b="1" dirty="0"/>
              <a:t> positive </a:t>
            </a:r>
            <a:r>
              <a:rPr lang="de-DE" sz="2400" b="1" dirty="0" err="1"/>
              <a:t>spillovers</a:t>
            </a:r>
            <a:r>
              <a:rPr lang="de-DE" sz="2400" b="1" dirty="0"/>
              <a:t> </a:t>
            </a:r>
            <a:r>
              <a:rPr lang="de-DE" sz="2400" b="1" dirty="0" err="1"/>
              <a:t>from</a:t>
            </a:r>
            <a:r>
              <a:rPr lang="de-DE" sz="2400" b="1" dirty="0"/>
              <a:t> </a:t>
            </a:r>
            <a:r>
              <a:rPr lang="de-DE" sz="2400" b="1" dirty="0" err="1"/>
              <a:t>free</a:t>
            </a:r>
            <a:r>
              <a:rPr lang="de-DE" sz="2400" b="1" dirty="0"/>
              <a:t> </a:t>
            </a:r>
            <a:r>
              <a:rPr lang="de-DE" sz="2400" b="1" dirty="0" err="1"/>
              <a:t>trade</a:t>
            </a:r>
            <a:endParaRPr lang="de-DE" sz="2400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E0B9EC6-B928-4FA3-BE12-05CA35AD937F}"/>
              </a:ext>
            </a:extLst>
          </p:cNvPr>
          <p:cNvSpPr txBox="1"/>
          <p:nvPr/>
        </p:nvSpPr>
        <p:spPr>
          <a:xfrm>
            <a:off x="0" y="5657671"/>
            <a:ext cx="9728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→ Incentive </a:t>
            </a:r>
            <a:r>
              <a:rPr lang="de-DE" sz="2400" err="1"/>
              <a:t>for</a:t>
            </a:r>
            <a:r>
              <a:rPr lang="de-DE" sz="2400"/>
              <a:t> sanctioning</a:t>
            </a:r>
            <a:endParaRPr lang="de-DE" sz="2400" dirty="0"/>
          </a:p>
          <a:p>
            <a:pPr algn="ctr"/>
            <a:r>
              <a:rPr lang="de-DE" sz="2400"/>
              <a:t>(</a:t>
            </a:r>
            <a:r>
              <a:rPr lang="de-DE" sz="2400" dirty="0"/>
              <a:t>2016 June (Brexit) / </a:t>
            </a:r>
            <a:r>
              <a:rPr lang="de-DE" sz="2400"/>
              <a:t>November 2018 (Trump)) </a:t>
            </a:r>
          </a:p>
          <a:p>
            <a:pPr algn="ctr"/>
            <a:r>
              <a:rPr lang="de-DE" sz="2400" b="1"/>
              <a:t>protecting </a:t>
            </a:r>
            <a:r>
              <a:rPr lang="de-DE" sz="2400" b="1" dirty="0"/>
              <a:t>own </a:t>
            </a:r>
            <a:r>
              <a:rPr lang="de-DE" sz="2400" b="1" dirty="0" err="1"/>
              <a:t>markets</a:t>
            </a:r>
            <a:endParaRPr lang="de-DE" sz="2400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93789ED-9B14-4BB9-B928-90F1418883EC}"/>
              </a:ext>
            </a:extLst>
          </p:cNvPr>
          <p:cNvSpPr txBox="1"/>
          <p:nvPr/>
        </p:nvSpPr>
        <p:spPr>
          <a:xfrm>
            <a:off x="196100" y="3653409"/>
            <a:ext cx="918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/>
              <a:t>Main </a:t>
            </a:r>
            <a:r>
              <a:rPr lang="de-DE" sz="2400" b="1" u="sng" dirty="0" err="1"/>
              <a:t>results</a:t>
            </a:r>
            <a:r>
              <a:rPr lang="de-DE" sz="2400" b="1" u="sng" dirty="0"/>
              <a:t>: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C1560A8-9F3E-4C46-BE7E-9B7DD6A1186D}"/>
              </a:ext>
            </a:extLst>
          </p:cNvPr>
          <p:cNvSpPr txBox="1"/>
          <p:nvPr/>
        </p:nvSpPr>
        <p:spPr>
          <a:xfrm>
            <a:off x="3804757" y="-10254"/>
            <a:ext cx="4057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Two</a:t>
            </a:r>
            <a:r>
              <a:rPr lang="de-DE" sz="2800" b="1" dirty="0"/>
              <a:t> large </a:t>
            </a:r>
            <a:r>
              <a:rPr lang="de-DE" sz="2800" b="1" dirty="0" err="1"/>
              <a:t>currency</a:t>
            </a:r>
            <a:r>
              <a:rPr lang="de-DE" sz="2800" b="1" dirty="0"/>
              <a:t> </a:t>
            </a:r>
            <a:r>
              <a:rPr lang="de-DE" sz="2800" b="1" dirty="0" err="1"/>
              <a:t>areas</a:t>
            </a:r>
            <a:endParaRPr lang="de-DE" sz="2800" b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EE4F409-68D4-22B6-FF1D-02525A96FB6F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75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0" grpId="0"/>
      <p:bldP spid="3" grpId="0" animBg="1"/>
      <p:bldP spid="12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1524001" y="769928"/>
                <a:ext cx="9183716" cy="2185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b="1" u="sng" dirty="0"/>
                  <a:t>Money Demand:</a:t>
                </a:r>
              </a:p>
              <a:p>
                <a:pPr algn="ctr"/>
                <a:endParaRPr lang="de-DE" sz="2400" dirty="0"/>
              </a:p>
              <a:p>
                <a:pPr algn="ctr"/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de-DE" sz="2400" dirty="0"/>
                  <a:t>( Y , i=r+</a:t>
                </a:r>
                <a:r>
                  <a:rPr lang="el-GR" sz="2400" dirty="0"/>
                  <a:t>π</a:t>
                </a:r>
                <a:r>
                  <a:rPr lang="de-DE" sz="2400" baseline="30000" dirty="0"/>
                  <a:t>e </a:t>
                </a:r>
                <a:r>
                  <a:rPr lang="de-DE" sz="2400" dirty="0"/>
                  <a:t>)</a:t>
                </a:r>
              </a:p>
              <a:p>
                <a:endParaRPr lang="de-DE" sz="2400" dirty="0"/>
              </a:p>
              <a:p>
                <a:r>
                  <a:rPr lang="de-DE" sz="2000" dirty="0"/>
                  <a:t>Y: Aggregate Income</a:t>
                </a:r>
              </a:p>
              <a:p>
                <a:r>
                  <a:rPr lang="de-DE" sz="2000" dirty="0"/>
                  <a:t>i: nominal </a:t>
                </a:r>
                <a:r>
                  <a:rPr lang="de-DE" sz="2000" dirty="0" err="1"/>
                  <a:t>interest</a:t>
                </a:r>
                <a:r>
                  <a:rPr lang="de-DE" sz="2000" dirty="0"/>
                  <a:t> rate		r: real </a:t>
                </a:r>
                <a:r>
                  <a:rPr lang="de-DE" sz="2000" dirty="0" err="1"/>
                  <a:t>interest</a:t>
                </a:r>
                <a:r>
                  <a:rPr lang="de-DE" sz="2000" dirty="0"/>
                  <a:t> rate	</a:t>
                </a:r>
                <a:r>
                  <a:rPr lang="el-GR" sz="2000" dirty="0"/>
                  <a:t> π</a:t>
                </a:r>
                <a:r>
                  <a:rPr lang="de-DE" sz="2000" baseline="30000" dirty="0"/>
                  <a:t>e</a:t>
                </a:r>
                <a:r>
                  <a:rPr lang="de-DE" sz="2000" dirty="0"/>
                  <a:t>: </a:t>
                </a:r>
                <a:r>
                  <a:rPr lang="de-DE" sz="2000" dirty="0" err="1"/>
                  <a:t>Expected</a:t>
                </a:r>
                <a:r>
                  <a:rPr lang="de-DE" sz="2000" dirty="0"/>
                  <a:t> Inflation</a:t>
                </a: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69928"/>
                <a:ext cx="9183716" cy="2185214"/>
              </a:xfrm>
              <a:prstGeom prst="rect">
                <a:avLst/>
              </a:prstGeom>
              <a:blipFill>
                <a:blip r:embed="rId2"/>
                <a:stretch>
                  <a:fillRect l="-995" t="-2228" b="-39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4477165" y="1042903"/>
            <a:ext cx="1968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Transaction </a:t>
            </a:r>
            <a:r>
              <a:rPr lang="de-DE" dirty="0" err="1"/>
              <a:t>motive</a:t>
            </a:r>
            <a:endParaRPr lang="de-DE" dirty="0"/>
          </a:p>
          <a:p>
            <a:pPr algn="r"/>
            <a:r>
              <a:rPr lang="de-DE" b="1" dirty="0"/>
              <a:t>„+“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40318" y="1054478"/>
            <a:ext cx="3776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ea typeface="Arial Unicode MS"/>
                <a:cs typeface="Arial Unicode MS"/>
              </a:rPr>
              <a:t>Opportunity</a:t>
            </a:r>
            <a:r>
              <a:rPr lang="de-DE" dirty="0">
                <a:ea typeface="Arial Unicode MS"/>
                <a:cs typeface="Arial Unicode MS"/>
              </a:rPr>
              <a:t> </a:t>
            </a:r>
            <a:r>
              <a:rPr lang="de-DE" dirty="0" err="1">
                <a:ea typeface="Arial Unicode MS"/>
                <a:cs typeface="Arial Unicode MS"/>
              </a:rPr>
              <a:t>cost</a:t>
            </a:r>
            <a:r>
              <a:rPr lang="de-DE" dirty="0">
                <a:ea typeface="Arial Unicode MS"/>
                <a:cs typeface="Arial Unicode MS"/>
              </a:rPr>
              <a:t>, </a:t>
            </a:r>
            <a:r>
              <a:rPr lang="de-DE" dirty="0" err="1">
                <a:ea typeface="Arial Unicode MS"/>
                <a:cs typeface="Arial Unicode MS"/>
              </a:rPr>
              <a:t>Speculations</a:t>
            </a:r>
            <a:r>
              <a:rPr lang="de-DE" dirty="0">
                <a:ea typeface="Arial Unicode MS"/>
                <a:cs typeface="Arial Unicode MS"/>
              </a:rPr>
              <a:t> </a:t>
            </a:r>
            <a:r>
              <a:rPr lang="de-DE" dirty="0" err="1">
                <a:ea typeface="Arial Unicode MS"/>
                <a:cs typeface="Arial Unicode MS"/>
              </a:rPr>
              <a:t>motive</a:t>
            </a:r>
            <a:endParaRPr lang="de-DE" dirty="0">
              <a:ea typeface="Arial Unicode MS"/>
              <a:cs typeface="Arial Unicode MS"/>
            </a:endParaRPr>
          </a:p>
          <a:p>
            <a:r>
              <a:rPr lang="de-DE" b="1" dirty="0">
                <a:latin typeface="Arial Unicode MS"/>
                <a:ea typeface="Arial Unicode MS"/>
                <a:cs typeface="Arial Unicode MS"/>
              </a:rPr>
              <a:t>„−“</a:t>
            </a:r>
            <a:endParaRPr lang="de-DE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1487488" y="3140968"/>
            <a:ext cx="91837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u="sng" dirty="0"/>
              <a:t>Money Supply:</a:t>
            </a:r>
          </a:p>
          <a:p>
            <a:endParaRPr lang="de-DE" sz="2400" dirty="0"/>
          </a:p>
          <a:p>
            <a:pPr algn="ctr"/>
            <a:r>
              <a:rPr lang="de-DE" sz="2400" dirty="0"/>
              <a:t>m=M/P</a:t>
            </a:r>
          </a:p>
          <a:p>
            <a:endParaRPr lang="de-DE" sz="2400" dirty="0"/>
          </a:p>
          <a:p>
            <a:r>
              <a:rPr lang="de-DE" sz="2400" dirty="0"/>
              <a:t>M: Nominal </a:t>
            </a:r>
            <a:r>
              <a:rPr lang="de-DE" sz="2400" dirty="0" err="1"/>
              <a:t>money</a:t>
            </a:r>
            <a:r>
              <a:rPr lang="de-DE" sz="2400" dirty="0"/>
              <a:t> </a:t>
            </a:r>
            <a:r>
              <a:rPr lang="de-DE" sz="2400" dirty="0" err="1"/>
              <a:t>supply</a:t>
            </a:r>
            <a:r>
              <a:rPr lang="de-DE" sz="2400" dirty="0"/>
              <a:t>	P: Price </a:t>
            </a:r>
            <a:r>
              <a:rPr lang="de-DE" sz="2400" dirty="0" err="1"/>
              <a:t>level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487488" y="5157193"/>
                <a:ext cx="918371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u="sng" dirty="0"/>
                  <a:t>Money </a:t>
                </a:r>
                <a:r>
                  <a:rPr lang="de-DE" sz="2400" u="sng" dirty="0" err="1"/>
                  <a:t>market</a:t>
                </a:r>
                <a:r>
                  <a:rPr lang="de-DE" sz="2400" u="sng" dirty="0"/>
                  <a:t> </a:t>
                </a:r>
                <a:r>
                  <a:rPr lang="de-DE" sz="2400" u="sng" dirty="0" err="1"/>
                  <a:t>equilibrium</a:t>
                </a:r>
                <a:r>
                  <a:rPr lang="de-DE" sz="2400" u="sng" dirty="0"/>
                  <a:t>:</a:t>
                </a:r>
              </a:p>
              <a:p>
                <a:endParaRPr lang="de-DE" sz="2400" dirty="0"/>
              </a:p>
              <a:p>
                <a:pPr algn="ctr"/>
                <a:r>
                  <a:rPr lang="de-DE" sz="2400" dirty="0"/>
                  <a:t>m=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>
                    <a:latin typeface="Arial Unicode MS"/>
                    <a:ea typeface="Arial Unicode MS"/>
                    <a:cs typeface="Arial Unicode MS"/>
                  </a:rPr>
                  <a:t>⇒	M/P=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de-DE" sz="2400" dirty="0"/>
                  <a:t>(Y, i=r+</a:t>
                </a:r>
                <a:r>
                  <a:rPr lang="el-GR" sz="2400" dirty="0"/>
                  <a:t>π</a:t>
                </a:r>
                <a:r>
                  <a:rPr lang="de-DE" sz="2400" baseline="30000" dirty="0"/>
                  <a:t>e </a:t>
                </a:r>
                <a:r>
                  <a:rPr lang="de-DE" sz="2400" dirty="0"/>
                  <a:t>)</a:t>
                </a: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5157193"/>
                <a:ext cx="9183716" cy="1200329"/>
              </a:xfrm>
              <a:prstGeom prst="rect">
                <a:avLst/>
              </a:prstGeom>
              <a:blipFill>
                <a:blip r:embed="rId3"/>
                <a:stretch>
                  <a:fillRect l="-995" t="-4061" b="-1066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Shape 2">
            <a:extLst>
              <a:ext uri="{FF2B5EF4-FFF2-40B4-BE49-F238E27FC236}">
                <a16:creationId xmlns:a16="http://schemas.microsoft.com/office/drawing/2014/main" id="{06A5F8C6-641C-4512-AE4E-5C1AEC99322D}"/>
              </a:ext>
            </a:extLst>
          </p:cNvPr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Money Market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0DA46A2-A254-9085-8F07-6FBC36A6323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17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55816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Die LM-</a:t>
            </a:r>
            <a:r>
              <a:rPr lang="de-DE" sz="2903" b="1" dirty="0" err="1"/>
              <a:t>Curve</a:t>
            </a:r>
            <a:endParaRPr lang="de-DE" sz="2903" b="1" dirty="0"/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95782" y="4018356"/>
            <a:ext cx="408720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3902737" y="4075243"/>
            <a:ext cx="229421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Quantity of real money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2727022" y="904818"/>
            <a:ext cx="0" cy="306771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1"/>
          <p:cNvCxnSpPr/>
          <p:nvPr/>
        </p:nvCxnSpPr>
        <p:spPr>
          <a:xfrm flipH="1" flipV="1">
            <a:off x="1295782" y="2581371"/>
            <a:ext cx="5585879" cy="123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420673" y="1797561"/>
            <a:ext cx="3244664" cy="19405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0"/>
          <p:cNvCxnSpPr/>
          <p:nvPr/>
        </p:nvCxnSpPr>
        <p:spPr>
          <a:xfrm>
            <a:off x="2008530" y="1666926"/>
            <a:ext cx="3047868" cy="18535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910294" y="2413862"/>
                <a:ext cx="40017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294" y="2413862"/>
                <a:ext cx="400174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41"/>
          <p:cNvCxnSpPr/>
          <p:nvPr/>
        </p:nvCxnSpPr>
        <p:spPr>
          <a:xfrm flipH="1">
            <a:off x="1290038" y="1552938"/>
            <a:ext cx="6779065" cy="368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4"/>
              <p:cNvSpPr txBox="1"/>
              <p:nvPr/>
            </p:nvSpPr>
            <p:spPr>
              <a:xfrm>
                <a:off x="898133" y="1973286"/>
                <a:ext cx="39530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33" y="1973286"/>
                <a:ext cx="395300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2465754" y="283460"/>
                <a:ext cx="587857" cy="5615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num>
                        <m:den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754" y="283460"/>
                <a:ext cx="587857" cy="5615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96056" y="935530"/>
            <a:ext cx="3213" cy="31135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30"/>
          <p:cNvCxnSpPr/>
          <p:nvPr/>
        </p:nvCxnSpPr>
        <p:spPr>
          <a:xfrm>
            <a:off x="2335118" y="1340338"/>
            <a:ext cx="3047868" cy="18535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>
            <a:off x="5824743" y="4006555"/>
            <a:ext cx="408720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824743" y="893019"/>
            <a:ext cx="3213" cy="31135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44"/>
          <p:cNvSpPr txBox="1"/>
          <p:nvPr/>
        </p:nvSpPr>
        <p:spPr>
          <a:xfrm>
            <a:off x="898133" y="1001952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i="1" dirty="0" err="1"/>
              <a:t>i</a:t>
            </a:r>
            <a:endParaRPr lang="en-US" sz="1633" i="1" dirty="0"/>
          </a:p>
        </p:txBody>
      </p:sp>
      <p:cxnSp>
        <p:nvCxnSpPr>
          <p:cNvPr id="28" name="Straight Connector 11"/>
          <p:cNvCxnSpPr/>
          <p:nvPr/>
        </p:nvCxnSpPr>
        <p:spPr>
          <a:xfrm flipH="1">
            <a:off x="1290039" y="2112350"/>
            <a:ext cx="619120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44"/>
              <p:cNvSpPr txBox="1"/>
              <p:nvPr/>
            </p:nvSpPr>
            <p:spPr>
              <a:xfrm>
                <a:off x="898133" y="1385429"/>
                <a:ext cx="40017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9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33" y="1385429"/>
                <a:ext cx="400174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/>
              <p:cNvSpPr txBox="1"/>
              <p:nvPr/>
            </p:nvSpPr>
            <p:spPr>
              <a:xfrm>
                <a:off x="3249562" y="3418700"/>
                <a:ext cx="1045080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562" y="3418700"/>
                <a:ext cx="1045080" cy="343620"/>
              </a:xfrm>
              <a:prstGeom prst="rect">
                <a:avLst/>
              </a:prstGeom>
              <a:blipFill>
                <a:blip r:embed="rId7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3"/>
              <p:cNvSpPr txBox="1"/>
              <p:nvPr/>
            </p:nvSpPr>
            <p:spPr>
              <a:xfrm>
                <a:off x="4795128" y="2670810"/>
                <a:ext cx="1045080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128" y="2670810"/>
                <a:ext cx="1045080" cy="343620"/>
              </a:xfrm>
              <a:prstGeom prst="rect">
                <a:avLst/>
              </a:prstGeom>
              <a:blipFill>
                <a:blip r:embed="rId8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3"/>
              <p:cNvSpPr txBox="1"/>
              <p:nvPr/>
            </p:nvSpPr>
            <p:spPr>
              <a:xfrm>
                <a:off x="4686547" y="3475589"/>
                <a:ext cx="1045080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de-DE" sz="1633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547" y="3475589"/>
                <a:ext cx="1045080" cy="343620"/>
              </a:xfrm>
              <a:prstGeom prst="rect">
                <a:avLst/>
              </a:prstGeom>
              <a:blipFill>
                <a:blip r:embed="rId9"/>
                <a:stretch>
                  <a:fillRect b="-140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/>
          <p:cNvSpPr txBox="1"/>
          <p:nvPr/>
        </p:nvSpPr>
        <p:spPr>
          <a:xfrm>
            <a:off x="6711389" y="4049068"/>
            <a:ext cx="405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7310973" y="4075790"/>
            <a:ext cx="405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1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7897999" y="4075790"/>
            <a:ext cx="405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2</a:t>
            </a:r>
          </a:p>
        </p:txBody>
      </p:sp>
      <p:cxnSp>
        <p:nvCxnSpPr>
          <p:cNvPr id="37" name="Straight Connector 11"/>
          <p:cNvCxnSpPr/>
          <p:nvPr/>
        </p:nvCxnSpPr>
        <p:spPr>
          <a:xfrm flipV="1">
            <a:off x="6881660" y="2593696"/>
            <a:ext cx="0" cy="137883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V="1">
            <a:off x="6580754" y="1169460"/>
            <a:ext cx="1991556" cy="1755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11"/>
          <p:cNvCxnSpPr/>
          <p:nvPr/>
        </p:nvCxnSpPr>
        <p:spPr>
          <a:xfrm flipV="1">
            <a:off x="7481245" y="2096756"/>
            <a:ext cx="0" cy="18757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11"/>
          <p:cNvCxnSpPr/>
          <p:nvPr/>
        </p:nvCxnSpPr>
        <p:spPr>
          <a:xfrm flipV="1">
            <a:off x="8093270" y="1599817"/>
            <a:ext cx="0" cy="240673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3653455" y="936635"/>
            <a:ext cx="115608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 </a:t>
            </a:r>
            <a:r>
              <a:rPr lang="de-DE" sz="1633" dirty="0"/>
              <a:t>&lt;Y</a:t>
            </a:r>
            <a:r>
              <a:rPr lang="de-DE" sz="1633" baseline="-25000" dirty="0"/>
              <a:t>1 </a:t>
            </a:r>
            <a:r>
              <a:rPr lang="de-DE" sz="1633" dirty="0"/>
              <a:t>&lt;Y</a:t>
            </a:r>
            <a:r>
              <a:rPr lang="de-DE" sz="1633" baseline="-25000" dirty="0"/>
              <a:t>2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7963201" y="713819"/>
            <a:ext cx="1447832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 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38" name="TextBox 44">
            <a:extLst>
              <a:ext uri="{FF2B5EF4-FFF2-40B4-BE49-F238E27FC236}">
                <a16:creationId xmlns:a16="http://schemas.microsoft.com/office/drawing/2014/main" id="{964C1EE6-5DA6-45CC-8062-1BABE276767F}"/>
              </a:ext>
            </a:extLst>
          </p:cNvPr>
          <p:cNvSpPr txBox="1"/>
          <p:nvPr/>
        </p:nvSpPr>
        <p:spPr>
          <a:xfrm>
            <a:off x="5487486" y="958670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i="1" dirty="0" err="1"/>
              <a:t>i</a:t>
            </a:r>
            <a:endParaRPr lang="en-US" sz="1633" i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4472D65-7DDE-8B38-EE7F-0C66171260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97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 animBg="1"/>
      <p:bldP spid="26" grpId="0"/>
      <p:bldP spid="29" grpId="0"/>
      <p:bldP spid="30" grpId="0"/>
      <p:bldP spid="31" grpId="0"/>
      <p:bldP spid="32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72730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General Equilibrium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1824654" y="1142889"/>
            <a:ext cx="0" cy="35655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1824655" y="4708485"/>
            <a:ext cx="58287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490044" y="1077570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172666" y="4726921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2804418" y="1412586"/>
            <a:ext cx="3723097" cy="24736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297369" y="1861381"/>
            <a:ext cx="2416747" cy="186576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387529" y="3162727"/>
            <a:ext cx="1285929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IS-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975385" y="946937"/>
            <a:ext cx="1470274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LM-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389957" y="4726921"/>
            <a:ext cx="43954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545068" y="2636761"/>
            <a:ext cx="3465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1824655" y="2794262"/>
            <a:ext cx="268108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505741" y="2775825"/>
            <a:ext cx="0" cy="19326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0" y="5283912"/>
            <a:ext cx="8537915" cy="10974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2177" b="1" dirty="0" err="1"/>
              <a:t>Intersection</a:t>
            </a:r>
            <a:r>
              <a:rPr lang="de-DE" sz="2177" b="1" dirty="0"/>
              <a:t> </a:t>
            </a:r>
            <a:r>
              <a:rPr lang="de-DE" sz="2177" b="1" dirty="0" err="1"/>
              <a:t>of</a:t>
            </a:r>
            <a:r>
              <a:rPr lang="de-DE" sz="2177" b="1" dirty="0"/>
              <a:t> LM- and IS-</a:t>
            </a:r>
            <a:r>
              <a:rPr lang="de-DE" sz="2177" b="1" dirty="0" err="1"/>
              <a:t>Curve</a:t>
            </a:r>
            <a:r>
              <a:rPr lang="de-DE" sz="2177" b="1" dirty="0"/>
              <a:t> </a:t>
            </a:r>
            <a:r>
              <a:rPr lang="de-DE" sz="2177" b="1" dirty="0" err="1"/>
              <a:t>determines</a:t>
            </a:r>
            <a:r>
              <a:rPr lang="de-DE" sz="2177" b="1" dirty="0"/>
              <a:t> </a:t>
            </a:r>
            <a:r>
              <a:rPr lang="de-DE" sz="2177" b="1" dirty="0" err="1"/>
              <a:t>the</a:t>
            </a:r>
            <a:r>
              <a:rPr lang="de-DE" sz="2177" b="1" dirty="0"/>
              <a:t> </a:t>
            </a:r>
            <a:r>
              <a:rPr lang="de-DE" sz="2177" b="1" dirty="0" err="1"/>
              <a:t>general</a:t>
            </a:r>
            <a:r>
              <a:rPr lang="de-DE" sz="2177" b="1" dirty="0"/>
              <a:t> </a:t>
            </a:r>
            <a:r>
              <a:rPr lang="de-DE" sz="2177" b="1" dirty="0" err="1"/>
              <a:t>equilibrium</a:t>
            </a:r>
            <a:endParaRPr lang="de-DE" sz="2177" b="1" dirty="0"/>
          </a:p>
          <a:p>
            <a:pPr algn="ctr"/>
            <a:endParaRPr lang="de-DE" sz="2177" b="1" dirty="0"/>
          </a:p>
          <a:p>
            <a:pPr algn="ctr"/>
            <a:r>
              <a:rPr lang="de-DE" sz="2177" b="1" dirty="0" err="1"/>
              <a:t>with</a:t>
            </a:r>
            <a:r>
              <a:rPr lang="de-DE" sz="2177" b="1" dirty="0"/>
              <a:t> </a:t>
            </a:r>
            <a:r>
              <a:rPr lang="de-DE" sz="2177" b="1" dirty="0" err="1"/>
              <a:t>the</a:t>
            </a:r>
            <a:r>
              <a:rPr lang="de-DE" sz="2177" b="1" dirty="0"/>
              <a:t> </a:t>
            </a:r>
            <a:r>
              <a:rPr lang="de-DE" sz="2177" b="1" dirty="0" err="1"/>
              <a:t>simultanous</a:t>
            </a:r>
            <a:r>
              <a:rPr lang="de-DE" sz="2177" b="1" dirty="0"/>
              <a:t> </a:t>
            </a:r>
            <a:r>
              <a:rPr lang="de-DE" sz="2177" b="1" dirty="0" err="1"/>
              <a:t>equlibrium</a:t>
            </a:r>
            <a:r>
              <a:rPr lang="de-DE" sz="2177" b="1" dirty="0"/>
              <a:t> in </a:t>
            </a:r>
            <a:r>
              <a:rPr lang="de-DE" sz="2177" b="1" dirty="0" err="1"/>
              <a:t>the</a:t>
            </a:r>
            <a:r>
              <a:rPr lang="de-DE" sz="2177" b="1" dirty="0"/>
              <a:t> </a:t>
            </a:r>
            <a:r>
              <a:rPr lang="de-DE" sz="2177" b="1" dirty="0" err="1"/>
              <a:t>commodity</a:t>
            </a:r>
            <a:r>
              <a:rPr lang="de-DE" sz="2177" b="1" dirty="0"/>
              <a:t> and </a:t>
            </a:r>
            <a:r>
              <a:rPr lang="de-DE" sz="2177" b="1" dirty="0" err="1"/>
              <a:t>money</a:t>
            </a:r>
            <a:r>
              <a:rPr lang="de-DE" sz="2177" b="1" dirty="0"/>
              <a:t> </a:t>
            </a:r>
            <a:r>
              <a:rPr lang="de-DE" sz="2177" b="1" dirty="0" err="1"/>
              <a:t>market</a:t>
            </a:r>
            <a:endParaRPr lang="de-DE" sz="2177" b="1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E4FCDA4-05DA-DB97-44EF-A193FB42D2C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15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6789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Monetary</a:t>
            </a:r>
            <a:r>
              <a:rPr lang="de-DE" sz="2903" b="1" dirty="0"/>
              <a:t> Policy </a:t>
            </a:r>
            <a:r>
              <a:rPr lang="de-DE" sz="2903" b="1" dirty="0" err="1"/>
              <a:t>within</a:t>
            </a:r>
            <a:r>
              <a:rPr lang="de-DE" sz="2903" b="1" dirty="0"/>
              <a:t> </a:t>
            </a:r>
            <a:r>
              <a:rPr lang="de-DE" sz="2903" b="1" dirty="0" err="1"/>
              <a:t>the</a:t>
            </a:r>
            <a:r>
              <a:rPr lang="de-DE" sz="2903" b="1" dirty="0"/>
              <a:t> IS-LM-Model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1848713" y="1142889"/>
            <a:ext cx="0" cy="35655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1848714" y="4708485"/>
            <a:ext cx="58287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514103" y="1077570"/>
            <a:ext cx="2423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196725" y="4726921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2886189" y="1412586"/>
            <a:ext cx="3723097" cy="24736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321428" y="1861381"/>
            <a:ext cx="2416747" cy="186576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411586" y="3162727"/>
            <a:ext cx="1184940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999445" y="946937"/>
            <a:ext cx="704039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172433" y="4726921"/>
            <a:ext cx="88998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062750" y="2649404"/>
            <a:ext cx="72167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1848714" y="2794262"/>
            <a:ext cx="268108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529800" y="2775825"/>
            <a:ext cx="0" cy="19326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96788" y="5057774"/>
            <a:ext cx="89597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ea typeface="Arial Unicode MS"/>
                <a:cs typeface="Arial Unicode MS"/>
              </a:rPr>
              <a:t>m↑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sz="2200" dirty="0"/>
              <a:t>  LM </a:t>
            </a:r>
            <a:r>
              <a:rPr lang="de-DE" sz="2200" dirty="0" err="1"/>
              <a:t>right</a:t>
            </a:r>
            <a:r>
              <a:rPr lang="de-DE" sz="2200" dirty="0"/>
              <a:t> 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income</a:t>
            </a:r>
            <a:r>
              <a:rPr lang="de-DE" sz="2200" dirty="0"/>
              <a:t> Y </a:t>
            </a:r>
            <a:r>
              <a:rPr lang="de-DE" sz="2200" dirty="0" err="1"/>
              <a:t>corresponds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a </a:t>
            </a:r>
            <a:r>
              <a:rPr lang="de-DE" sz="2200" dirty="0" err="1"/>
              <a:t>lower</a:t>
            </a:r>
            <a:r>
              <a:rPr lang="de-DE" sz="2200" dirty="0"/>
              <a:t> </a:t>
            </a:r>
            <a:r>
              <a:rPr lang="de-DE" sz="2200" dirty="0" err="1"/>
              <a:t>interest</a:t>
            </a:r>
            <a:r>
              <a:rPr lang="de-DE" sz="2200" dirty="0"/>
              <a:t> rate i</a:t>
            </a:r>
            <a:r>
              <a:rPr lang="de-DE" sz="2200" dirty="0">
                <a:ea typeface="Arial Unicode MS"/>
                <a:cs typeface="Arial Unicode MS"/>
              </a:rPr>
              <a:t>↓</a:t>
            </a:r>
            <a:r>
              <a:rPr lang="de-DE" sz="2200" dirty="0"/>
              <a:t> on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money</a:t>
            </a:r>
            <a:r>
              <a:rPr lang="de-DE" sz="2200" dirty="0"/>
              <a:t> </a:t>
            </a:r>
            <a:r>
              <a:rPr lang="de-DE" sz="2200" dirty="0" err="1"/>
              <a:t>market</a:t>
            </a:r>
            <a:r>
              <a:rPr lang="de-DE" sz="2200" dirty="0"/>
              <a:t> 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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the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lower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interest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rate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pushes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investment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at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the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commodity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market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/>
              <a:t>I</a:t>
            </a:r>
            <a:r>
              <a:rPr lang="de-DE" sz="2200" dirty="0">
                <a:ea typeface="Arial Unicode MS"/>
                <a:cs typeface="Arial Unicode MS"/>
              </a:rPr>
              <a:t>↑</a:t>
            </a:r>
            <a:r>
              <a:rPr lang="de-DE" sz="2200" dirty="0"/>
              <a:t> 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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overall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increase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</a:t>
            </a:r>
            <a:r>
              <a:rPr lang="de-DE" sz="2200" dirty="0" err="1">
                <a:ea typeface="Arial Unicode MS"/>
                <a:cs typeface="Arial Unicode MS"/>
                <a:sym typeface="Wingdings" panose="05000000000000000000" pitchFamily="2" charset="2"/>
              </a:rPr>
              <a:t>of</a:t>
            </a:r>
            <a:r>
              <a:rPr lang="de-DE" sz="2200" dirty="0">
                <a:ea typeface="Arial Unicode MS"/>
                <a:cs typeface="Arial Unicode MS"/>
                <a:sym typeface="Wingdings" panose="05000000000000000000" pitchFamily="2" charset="2"/>
              </a:rPr>
              <a:t> Y</a:t>
            </a:r>
            <a:r>
              <a:rPr lang="de-DE" sz="2200" dirty="0">
                <a:ea typeface="Arial Unicode MS"/>
                <a:cs typeface="Arial Unicode MS"/>
              </a:rPr>
              <a:t>↑</a:t>
            </a:r>
            <a:endParaRPr lang="de-DE" sz="2200" dirty="0"/>
          </a:p>
        </p:txBody>
      </p:sp>
      <p:sp>
        <p:nvSpPr>
          <p:cNvPr id="23" name="Textfeld 22"/>
          <p:cNvSpPr txBox="1"/>
          <p:nvPr/>
        </p:nvSpPr>
        <p:spPr>
          <a:xfrm>
            <a:off x="7509986" y="1750763"/>
            <a:ext cx="797013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LM` 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5936528" y="1979636"/>
            <a:ext cx="479671" cy="379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1914031" y="3298365"/>
            <a:ext cx="31002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5114588" y="3298367"/>
            <a:ext cx="0" cy="141012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1063419" y="3162726"/>
            <a:ext cx="72167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014268" y="4735350"/>
            <a:ext cx="88998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cxnSp>
        <p:nvCxnSpPr>
          <p:cNvPr id="25" name="Gerade Verbindung 24"/>
          <p:cNvCxnSpPr/>
          <p:nvPr/>
        </p:nvCxnSpPr>
        <p:spPr>
          <a:xfrm flipV="1">
            <a:off x="4004192" y="1550826"/>
            <a:ext cx="3723097" cy="24736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56F10DF1-71E2-CBB1-B3C2-1B4202B0BDA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13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Example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1279742" y="867876"/>
            <a:ext cx="7469151" cy="3442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e-DE" sz="2177" dirty="0"/>
              <a:t>IS/LM-Model:</a:t>
            </a:r>
          </a:p>
          <a:p>
            <a:r>
              <a:rPr lang="de-DE" sz="2177" dirty="0"/>
              <a:t> </a:t>
            </a:r>
          </a:p>
          <a:p>
            <a:r>
              <a:rPr lang="en-US" sz="2177" dirty="0"/>
              <a:t>C(Y)=300+0,7Y		I=100-200i		G=50	</a:t>
            </a:r>
          </a:p>
          <a:p>
            <a:r>
              <a:rPr lang="en-US" sz="2177" dirty="0"/>
              <a:t>L(</a:t>
            </a:r>
            <a:r>
              <a:rPr lang="en-US" sz="2177" dirty="0" err="1"/>
              <a:t>Y,i</a:t>
            </a:r>
            <a:r>
              <a:rPr lang="en-US" sz="2177" dirty="0"/>
              <a:t>)=2Y-1000i		M=200			P=1</a:t>
            </a:r>
            <a:endParaRPr lang="de-DE" sz="2177" dirty="0"/>
          </a:p>
          <a:p>
            <a:r>
              <a:rPr lang="en-US" sz="2177" dirty="0"/>
              <a:t> </a:t>
            </a:r>
            <a:endParaRPr lang="de-DE" sz="2177" dirty="0"/>
          </a:p>
          <a:p>
            <a:pPr marL="414726" indent="-414726">
              <a:buFont typeface="+mj-lt"/>
              <a:buAutoNum type="alphaLcPeriod"/>
            </a:pPr>
            <a:r>
              <a:rPr lang="de-DE" sz="2177" dirty="0" err="1"/>
              <a:t>Determine</a:t>
            </a:r>
            <a:r>
              <a:rPr lang="de-DE" sz="2177" dirty="0"/>
              <a:t>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simultanous</a:t>
            </a:r>
            <a:r>
              <a:rPr lang="de-DE" sz="2177" dirty="0"/>
              <a:t> </a:t>
            </a:r>
            <a:r>
              <a:rPr lang="de-DE" sz="2177" dirty="0" err="1"/>
              <a:t>equilibrium</a:t>
            </a:r>
            <a:r>
              <a:rPr lang="de-DE" sz="2177" dirty="0"/>
              <a:t> at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commodity</a:t>
            </a:r>
            <a:r>
              <a:rPr lang="de-DE" sz="2177" dirty="0"/>
              <a:t> and </a:t>
            </a:r>
            <a:r>
              <a:rPr lang="de-DE" sz="2177" dirty="0" err="1"/>
              <a:t>money</a:t>
            </a:r>
            <a:r>
              <a:rPr lang="de-DE" sz="2177" dirty="0"/>
              <a:t> </a:t>
            </a:r>
            <a:r>
              <a:rPr lang="de-DE" sz="2177" dirty="0" err="1"/>
              <a:t>market</a:t>
            </a:r>
            <a:r>
              <a:rPr lang="de-DE" sz="2177" dirty="0"/>
              <a:t>.</a:t>
            </a:r>
          </a:p>
          <a:p>
            <a:pPr marL="881293" lvl="1" indent="-466567">
              <a:buFont typeface="+mj-lt"/>
              <a:buAutoNum type="romanLcPeriod"/>
            </a:pPr>
            <a:endParaRPr lang="de-DE" sz="2177" dirty="0"/>
          </a:p>
          <a:p>
            <a:pPr marL="414726" indent="-414726">
              <a:buFont typeface="+mj-lt"/>
              <a:buAutoNum type="alphaLcPeriod"/>
            </a:pPr>
            <a:r>
              <a:rPr lang="de-DE" sz="2177" dirty="0" err="1"/>
              <a:t>Determine</a:t>
            </a:r>
            <a:r>
              <a:rPr lang="de-DE" sz="2177" dirty="0"/>
              <a:t>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effekt</a:t>
            </a:r>
            <a:r>
              <a:rPr lang="de-DE" sz="2177" dirty="0"/>
              <a:t> </a:t>
            </a:r>
            <a:r>
              <a:rPr lang="de-DE" sz="2177" dirty="0" err="1"/>
              <a:t>of</a:t>
            </a:r>
            <a:r>
              <a:rPr lang="de-DE" sz="2177" dirty="0"/>
              <a:t> a (</a:t>
            </a:r>
            <a:r>
              <a:rPr lang="de-DE" sz="2177" dirty="0" err="1"/>
              <a:t>c.p</a:t>
            </a:r>
            <a:r>
              <a:rPr lang="de-DE" sz="2177" dirty="0"/>
              <a:t>.) 5% </a:t>
            </a:r>
            <a:r>
              <a:rPr lang="de-DE" sz="2177" dirty="0" err="1"/>
              <a:t>increase</a:t>
            </a:r>
            <a:r>
              <a:rPr lang="de-DE" sz="2177" dirty="0"/>
              <a:t> </a:t>
            </a:r>
            <a:r>
              <a:rPr lang="de-DE" sz="2177" dirty="0" err="1"/>
              <a:t>of</a:t>
            </a:r>
            <a:r>
              <a:rPr lang="de-DE" sz="2177" dirty="0"/>
              <a:t> </a:t>
            </a:r>
            <a:r>
              <a:rPr lang="de-DE" sz="2177" dirty="0" err="1"/>
              <a:t>money</a:t>
            </a:r>
            <a:r>
              <a:rPr lang="de-DE" sz="2177" dirty="0"/>
              <a:t> </a:t>
            </a:r>
            <a:r>
              <a:rPr lang="de-DE" sz="2177" dirty="0" err="1"/>
              <a:t>supply</a:t>
            </a:r>
            <a:r>
              <a:rPr lang="de-DE" sz="2177" dirty="0"/>
              <a:t>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B73C1CA-4369-3928-91CE-855BC749E75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741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3200" dirty="0"/>
              <a:t>IS-LM-Model and </a:t>
            </a:r>
            <a:r>
              <a:rPr lang="de-DE" sz="3200" dirty="0" err="1"/>
              <a:t>monetary</a:t>
            </a:r>
            <a:r>
              <a:rPr lang="de-DE" sz="3200" dirty="0"/>
              <a:t> </a:t>
            </a:r>
            <a:r>
              <a:rPr lang="de-DE" sz="3200" dirty="0" err="1"/>
              <a:t>policy</a:t>
            </a:r>
            <a:endParaRPr lang="de-DE" sz="2903" b="1" dirty="0"/>
          </a:p>
        </p:txBody>
      </p:sp>
      <p:sp>
        <p:nvSpPr>
          <p:cNvPr id="3" name="Rechteck 2"/>
          <p:cNvSpPr/>
          <p:nvPr/>
        </p:nvSpPr>
        <p:spPr>
          <a:xfrm>
            <a:off x="1234371" y="1435932"/>
            <a:ext cx="8856984" cy="3382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800" b="1" dirty="0" err="1"/>
              <a:t>Direct</a:t>
            </a:r>
            <a:r>
              <a:rPr lang="de-DE" sz="2800" b="1" dirty="0"/>
              <a:t> </a:t>
            </a:r>
            <a:r>
              <a:rPr lang="de-DE" sz="2800" b="1" dirty="0" err="1"/>
              <a:t>interest</a:t>
            </a:r>
            <a:r>
              <a:rPr lang="de-DE" sz="2800" b="1" dirty="0"/>
              <a:t> rate </a:t>
            </a:r>
            <a:r>
              <a:rPr lang="de-DE" sz="2800" b="1" dirty="0" err="1"/>
              <a:t>effect</a:t>
            </a:r>
            <a:r>
              <a:rPr lang="de-DE" sz="2800" b="1" dirty="0"/>
              <a:t> </a:t>
            </a:r>
            <a:r>
              <a:rPr lang="de-DE" sz="2800" dirty="0"/>
              <a:t>	– Capital </a:t>
            </a:r>
            <a:r>
              <a:rPr lang="de-DE" sz="2800" dirty="0" err="1"/>
              <a:t>cost</a:t>
            </a:r>
            <a:r>
              <a:rPr lang="de-DE" sz="2800" dirty="0"/>
              <a:t> </a:t>
            </a:r>
            <a:r>
              <a:rPr lang="de-DE" sz="2800" dirty="0" err="1"/>
              <a:t>effekt</a:t>
            </a:r>
            <a:endParaRPr lang="de-DE" sz="2800" dirty="0"/>
          </a:p>
          <a:p>
            <a:pPr lvl="0"/>
            <a:endParaRPr lang="de-DE" sz="2800" dirty="0"/>
          </a:p>
          <a:p>
            <a:pPr lvl="0"/>
            <a:endParaRPr lang="de-DE" sz="2800" dirty="0"/>
          </a:p>
          <a:p>
            <a:pPr lvl="0"/>
            <a:r>
              <a:rPr lang="de-DE" sz="2800" b="1" dirty="0" err="1"/>
              <a:t>Indirect</a:t>
            </a:r>
            <a:r>
              <a:rPr lang="de-DE" sz="2800" b="1" dirty="0"/>
              <a:t> </a:t>
            </a:r>
            <a:r>
              <a:rPr lang="de-DE" sz="2800" b="1" dirty="0" err="1"/>
              <a:t>interest</a:t>
            </a:r>
            <a:r>
              <a:rPr lang="de-DE" sz="2800" b="1" dirty="0"/>
              <a:t> rate </a:t>
            </a:r>
            <a:r>
              <a:rPr lang="de-DE" sz="2800" b="1" dirty="0" err="1"/>
              <a:t>effect</a:t>
            </a:r>
            <a:r>
              <a:rPr lang="de-DE" sz="2800" b="1" dirty="0"/>
              <a:t> </a:t>
            </a:r>
            <a:r>
              <a:rPr lang="de-DE" sz="2800" dirty="0"/>
              <a:t>	– Substitution </a:t>
            </a:r>
            <a:r>
              <a:rPr lang="de-DE" sz="2800" dirty="0" err="1"/>
              <a:t>effect</a:t>
            </a:r>
            <a:endParaRPr lang="de-DE" sz="2800" dirty="0"/>
          </a:p>
          <a:p>
            <a:pPr lvl="0"/>
            <a:r>
              <a:rPr lang="de-DE" sz="2800" dirty="0"/>
              <a:t>					</a:t>
            </a:r>
          </a:p>
          <a:p>
            <a:pPr lvl="0"/>
            <a:r>
              <a:rPr lang="de-DE" sz="2800" dirty="0"/>
              <a:t>					– Income and </a:t>
            </a:r>
            <a:r>
              <a:rPr lang="de-DE" sz="2800" dirty="0" err="1"/>
              <a:t>wealth</a:t>
            </a:r>
            <a:r>
              <a:rPr lang="de-DE" sz="2800" dirty="0"/>
              <a:t> </a:t>
            </a:r>
            <a:r>
              <a:rPr lang="de-DE" sz="2800" dirty="0" err="1"/>
              <a:t>effect</a:t>
            </a:r>
            <a:endParaRPr lang="de-DE" sz="2800" dirty="0"/>
          </a:p>
          <a:p>
            <a:pPr lvl="0"/>
            <a:endParaRPr lang="de-DE" sz="2400" dirty="0"/>
          </a:p>
          <a:p>
            <a:pPr lvl="0"/>
            <a:endParaRPr lang="de-DE" sz="2177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2099966-75D5-10D5-AC09-9AF1D5C0D34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9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2452</Words>
  <Application>Microsoft Office PowerPoint</Application>
  <PresentationFormat>Breitbild</PresentationFormat>
  <Paragraphs>506</Paragraphs>
  <Slides>36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4" baseType="lpstr">
      <vt:lpstr>Arial</vt:lpstr>
      <vt:lpstr>Arial Unicode MS</vt:lpstr>
      <vt:lpstr>Calibri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243</cp:revision>
  <cp:lastPrinted>2022-03-02T20:18:27Z</cp:lastPrinted>
  <dcterms:created xsi:type="dcterms:W3CDTF">2022-03-01T20:52:11Z</dcterms:created>
  <dcterms:modified xsi:type="dcterms:W3CDTF">2023-10-29T22:27:35Z</dcterms:modified>
</cp:coreProperties>
</file>