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372" r:id="rId2"/>
    <p:sldId id="540" r:id="rId3"/>
    <p:sldId id="544" r:id="rId4"/>
    <p:sldId id="545" r:id="rId5"/>
    <p:sldId id="1456" r:id="rId6"/>
    <p:sldId id="1457" r:id="rId7"/>
    <p:sldId id="1458" r:id="rId8"/>
    <p:sldId id="1461" r:id="rId9"/>
    <p:sldId id="1460" r:id="rId10"/>
    <p:sldId id="1462" r:id="rId11"/>
    <p:sldId id="1463" r:id="rId12"/>
    <p:sldId id="1464" r:id="rId13"/>
    <p:sldId id="1465" r:id="rId14"/>
    <p:sldId id="1467" r:id="rId15"/>
    <p:sldId id="1468" r:id="rId16"/>
    <p:sldId id="1466" r:id="rId1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93447" autoAdjust="0"/>
  </p:normalViewPr>
  <p:slideViewPr>
    <p:cSldViewPr snapToGrid="0">
      <p:cViewPr varScale="1">
        <p:scale>
          <a:sx n="55" d="100"/>
          <a:sy n="55"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100" baseline="0"/>
              <a:t>Nominal Development of World Production and World 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GE!$B$2</c:f>
              <c:strCache>
                <c:ptCount val="1"/>
                <c:pt idx="0">
                  <c:v>World-Trade</c:v>
                </c:pt>
              </c:strCache>
            </c:strRef>
          </c:tx>
          <c:spPr>
            <a:ln w="28575" cap="rnd">
              <a:solidFill>
                <a:schemeClr val="accent1"/>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GE!$B$3:$B$45</c:f>
              <c:numCache>
                <c:formatCode>0</c:formatCode>
                <c:ptCount val="43"/>
                <c:pt idx="0">
                  <c:v>1.5014303656913843</c:v>
                </c:pt>
                <c:pt idx="1">
                  <c:v>1.6351103005512921</c:v>
                </c:pt>
                <c:pt idx="2">
                  <c:v>1.5047436640353131</c:v>
                </c:pt>
                <c:pt idx="3">
                  <c:v>1.4613889972280565</c:v>
                </c:pt>
                <c:pt idx="4">
                  <c:v>1.5696671682808914</c:v>
                </c:pt>
                <c:pt idx="5">
                  <c:v>1.5955767890371606</c:v>
                </c:pt>
                <c:pt idx="6">
                  <c:v>1.6634125162134887</c:v>
                </c:pt>
                <c:pt idx="7">
                  <c:v>1.9265691683025215</c:v>
                </c:pt>
                <c:pt idx="8">
                  <c:v>2.2203053634274941</c:v>
                </c:pt>
                <c:pt idx="9">
                  <c:v>2.4056232624585645</c:v>
                </c:pt>
                <c:pt idx="10">
                  <c:v>2.6570948108195318</c:v>
                </c:pt>
                <c:pt idx="11">
                  <c:v>2.7465657315106187</c:v>
                </c:pt>
                <c:pt idx="12">
                  <c:v>2.9388029753659062</c:v>
                </c:pt>
                <c:pt idx="13">
                  <c:v>2.9982024105495433</c:v>
                </c:pt>
                <c:pt idx="14">
                  <c:v>3.412624372327707</c:v>
                </c:pt>
                <c:pt idx="15">
                  <c:v>4.0165620938720448</c:v>
                </c:pt>
                <c:pt idx="16">
                  <c:v>4.2364636751179008</c:v>
                </c:pt>
                <c:pt idx="17">
                  <c:v>4.4723910465991787</c:v>
                </c:pt>
                <c:pt idx="18">
                  <c:v>4.2875772440336917</c:v>
                </c:pt>
                <c:pt idx="19">
                  <c:v>4.5178537024531504</c:v>
                </c:pt>
                <c:pt idx="20">
                  <c:v>5.2700189401789999</c:v>
                </c:pt>
                <c:pt idx="21">
                  <c:v>5.0249006810260006</c:v>
                </c:pt>
                <c:pt idx="22">
                  <c:v>5.2117343181999995</c:v>
                </c:pt>
                <c:pt idx="23">
                  <c:v>5.9773723576089992</c:v>
                </c:pt>
                <c:pt idx="24">
                  <c:v>7.2752779699685002</c:v>
                </c:pt>
                <c:pt idx="25">
                  <c:v>8.3745092649824997</c:v>
                </c:pt>
                <c:pt idx="26">
                  <c:v>9.6774798781070004</c:v>
                </c:pt>
                <c:pt idx="27">
                  <c:v>11.108067290754001</c:v>
                </c:pt>
                <c:pt idx="28">
                  <c:v>13.038141424493002</c:v>
                </c:pt>
                <c:pt idx="29">
                  <c:v>10.001926171086001</c:v>
                </c:pt>
                <c:pt idx="30">
                  <c:v>12.518189548170501</c:v>
                </c:pt>
                <c:pt idx="31">
                  <c:v>14.9864424573185</c:v>
                </c:pt>
                <c:pt idx="32">
                  <c:v>15.4272995677285</c:v>
                </c:pt>
                <c:pt idx="33">
                  <c:v>15.663834287835499</c:v>
                </c:pt>
                <c:pt idx="34">
                  <c:v>15.661936061736998</c:v>
                </c:pt>
                <c:pt idx="35">
                  <c:v>13.691594599893001</c:v>
                </c:pt>
                <c:pt idx="36">
                  <c:v>13.137214611346</c:v>
                </c:pt>
                <c:pt idx="37">
                  <c:v>14.467266087193</c:v>
                </c:pt>
                <c:pt idx="38">
                  <c:v>15.921795540927343</c:v>
                </c:pt>
                <c:pt idx="39">
                  <c:v>15.481050143692499</c:v>
                </c:pt>
                <c:pt idx="40">
                  <c:v>14.212990991833898</c:v>
                </c:pt>
                <c:pt idx="41">
                  <c:v>18.141943739559501</c:v>
                </c:pt>
                <c:pt idx="42">
                  <c:v>20.417691849926502</c:v>
                </c:pt>
              </c:numCache>
            </c:numRef>
          </c:val>
          <c:smooth val="0"/>
          <c:extLst>
            <c:ext xmlns:c16="http://schemas.microsoft.com/office/drawing/2014/chart" uri="{C3380CC4-5D6E-409C-BE32-E72D297353CC}">
              <c16:uniqueId val="{00000000-0A97-475D-AE41-9A9A005ECD5F}"/>
            </c:ext>
          </c:extLst>
        </c:ser>
        <c:ser>
          <c:idx val="1"/>
          <c:order val="1"/>
          <c:tx>
            <c:strRef>
              <c:f>GE!$C$2</c:f>
              <c:strCache>
                <c:ptCount val="1"/>
                <c:pt idx="0">
                  <c:v>World-GDP</c:v>
                </c:pt>
              </c:strCache>
            </c:strRef>
          </c:tx>
          <c:spPr>
            <a:ln w="28575" cap="rnd">
              <a:solidFill>
                <a:schemeClr val="accent2"/>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GE!$C$3:$C$45</c:f>
              <c:numCache>
                <c:formatCode>0</c:formatCode>
                <c:ptCount val="43"/>
                <c:pt idx="0">
                  <c:v>11.232068999999999</c:v>
                </c:pt>
                <c:pt idx="1">
                  <c:v>11.526241000000001</c:v>
                </c:pt>
                <c:pt idx="2">
                  <c:v>11.310302999999999</c:v>
                </c:pt>
                <c:pt idx="3">
                  <c:v>11.610282999999999</c:v>
                </c:pt>
                <c:pt idx="4">
                  <c:v>12.025117</c:v>
                </c:pt>
                <c:pt idx="5">
                  <c:v>12.553732</c:v>
                </c:pt>
                <c:pt idx="6">
                  <c:v>14.793158</c:v>
                </c:pt>
                <c:pt idx="7">
                  <c:v>17.032786000000002</c:v>
                </c:pt>
                <c:pt idx="8">
                  <c:v>19.156082999999999</c:v>
                </c:pt>
                <c:pt idx="9">
                  <c:v>20.154503999999999</c:v>
                </c:pt>
                <c:pt idx="10">
                  <c:v>22.643041</c:v>
                </c:pt>
                <c:pt idx="11">
                  <c:v>23.6677</c:v>
                </c:pt>
                <c:pt idx="12">
                  <c:v>25.351635999999999</c:v>
                </c:pt>
                <c:pt idx="13">
                  <c:v>26.075731999999999</c:v>
                </c:pt>
                <c:pt idx="14">
                  <c:v>28.026544000000001</c:v>
                </c:pt>
                <c:pt idx="15">
                  <c:v>31.243753000000002</c:v>
                </c:pt>
                <c:pt idx="16">
                  <c:v>32.113067000000001</c:v>
                </c:pt>
                <c:pt idx="17">
                  <c:v>32.029533000000001</c:v>
                </c:pt>
                <c:pt idx="18">
                  <c:v>31.881270000000001</c:v>
                </c:pt>
                <c:pt idx="19">
                  <c:v>33.008737000000004</c:v>
                </c:pt>
                <c:pt idx="20">
                  <c:v>34.103065000000001</c:v>
                </c:pt>
                <c:pt idx="21">
                  <c:v>33.857249000000003</c:v>
                </c:pt>
                <c:pt idx="22">
                  <c:v>34.969163999999999</c:v>
                </c:pt>
                <c:pt idx="23">
                  <c:v>39.261866000000005</c:v>
                </c:pt>
                <c:pt idx="24">
                  <c:v>44.190885999999999</c:v>
                </c:pt>
                <c:pt idx="25">
                  <c:v>47.868243</c:v>
                </c:pt>
                <c:pt idx="26">
                  <c:v>51.832937000000001</c:v>
                </c:pt>
                <c:pt idx="27">
                  <c:v>58.516949000000004</c:v>
                </c:pt>
                <c:pt idx="28">
                  <c:v>64.226135999999997</c:v>
                </c:pt>
                <c:pt idx="29">
                  <c:v>60.820729</c:v>
                </c:pt>
                <c:pt idx="30">
                  <c:v>66.542407999999995</c:v>
                </c:pt>
                <c:pt idx="31">
                  <c:v>73.82889200000001</c:v>
                </c:pt>
                <c:pt idx="32">
                  <c:v>75.277884999999998</c:v>
                </c:pt>
                <c:pt idx="33">
                  <c:v>77.439700999999999</c:v>
                </c:pt>
                <c:pt idx="34">
                  <c:v>79.500779999999992</c:v>
                </c:pt>
                <c:pt idx="35">
                  <c:v>75.011414000000002</c:v>
                </c:pt>
                <c:pt idx="36">
                  <c:v>76.265412999999995</c:v>
                </c:pt>
                <c:pt idx="37">
                  <c:v>81.088945999999993</c:v>
                </c:pt>
                <c:pt idx="38">
                  <c:v>86.095663999999999</c:v>
                </c:pt>
                <c:pt idx="39">
                  <c:v>87.32553999999999</c:v>
                </c:pt>
                <c:pt idx="40">
                  <c:v>84.960903000000002</c:v>
                </c:pt>
                <c:pt idx="41">
                  <c:v>96.487666000000004</c:v>
                </c:pt>
                <c:pt idx="42">
                  <c:v>100.135361</c:v>
                </c:pt>
              </c:numCache>
            </c:numRef>
          </c:val>
          <c:smooth val="0"/>
          <c:extLst>
            <c:ext xmlns:c16="http://schemas.microsoft.com/office/drawing/2014/chart" uri="{C3380CC4-5D6E-409C-BE32-E72D297353CC}">
              <c16:uniqueId val="{00000001-0A97-475D-AE41-9A9A005ECD5F}"/>
            </c:ext>
          </c:extLst>
        </c:ser>
        <c:dLbls>
          <c:showLegendKey val="0"/>
          <c:showVal val="0"/>
          <c:showCatName val="0"/>
          <c:showSerName val="0"/>
          <c:showPercent val="0"/>
          <c:showBubbleSize val="0"/>
        </c:dLbls>
        <c:smooth val="0"/>
        <c:axId val="107273279"/>
        <c:axId val="103171231"/>
      </c:lineChart>
      <c:catAx>
        <c:axId val="1072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3171231"/>
        <c:crosses val="autoZero"/>
        <c:auto val="1"/>
        <c:lblAlgn val="ctr"/>
        <c:lblOffset val="100"/>
        <c:noMultiLvlLbl val="0"/>
      </c:catAx>
      <c:valAx>
        <c:axId val="103171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Tril.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2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100" baseline="0"/>
              <a:t>Nominal Development of World Production and World 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GE!$B$2</c:f>
              <c:strCache>
                <c:ptCount val="1"/>
                <c:pt idx="0">
                  <c:v>World-Trade</c:v>
                </c:pt>
              </c:strCache>
            </c:strRef>
          </c:tx>
          <c:spPr>
            <a:ln w="28575" cap="rnd">
              <a:solidFill>
                <a:schemeClr val="accent1"/>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GE!$B$3:$B$45</c:f>
              <c:numCache>
                <c:formatCode>0</c:formatCode>
                <c:ptCount val="43"/>
                <c:pt idx="0">
                  <c:v>1.5014303656913843</c:v>
                </c:pt>
                <c:pt idx="1">
                  <c:v>1.6351103005512921</c:v>
                </c:pt>
                <c:pt idx="2">
                  <c:v>1.5047436640353131</c:v>
                </c:pt>
                <c:pt idx="3">
                  <c:v>1.4613889972280565</c:v>
                </c:pt>
                <c:pt idx="4">
                  <c:v>1.5696671682808914</c:v>
                </c:pt>
                <c:pt idx="5">
                  <c:v>1.5955767890371606</c:v>
                </c:pt>
                <c:pt idx="6">
                  <c:v>1.6634125162134887</c:v>
                </c:pt>
                <c:pt idx="7">
                  <c:v>1.9265691683025215</c:v>
                </c:pt>
                <c:pt idx="8">
                  <c:v>2.2203053634274941</c:v>
                </c:pt>
                <c:pt idx="9">
                  <c:v>2.4056232624585645</c:v>
                </c:pt>
                <c:pt idx="10">
                  <c:v>2.6570948108195318</c:v>
                </c:pt>
                <c:pt idx="11">
                  <c:v>2.7465657315106187</c:v>
                </c:pt>
                <c:pt idx="12">
                  <c:v>2.9388029753659062</c:v>
                </c:pt>
                <c:pt idx="13">
                  <c:v>2.9982024105495433</c:v>
                </c:pt>
                <c:pt idx="14">
                  <c:v>3.412624372327707</c:v>
                </c:pt>
                <c:pt idx="15">
                  <c:v>4.0165620938720448</c:v>
                </c:pt>
                <c:pt idx="16">
                  <c:v>4.2364636751179008</c:v>
                </c:pt>
                <c:pt idx="17">
                  <c:v>4.4723910465991787</c:v>
                </c:pt>
                <c:pt idx="18">
                  <c:v>4.2875772440336917</c:v>
                </c:pt>
                <c:pt idx="19">
                  <c:v>4.5178537024531504</c:v>
                </c:pt>
                <c:pt idx="20">
                  <c:v>5.2700189401789999</c:v>
                </c:pt>
                <c:pt idx="21">
                  <c:v>5.0249006810260006</c:v>
                </c:pt>
                <c:pt idx="22">
                  <c:v>5.2117343181999995</c:v>
                </c:pt>
                <c:pt idx="23">
                  <c:v>5.9773723576089992</c:v>
                </c:pt>
                <c:pt idx="24">
                  <c:v>7.2752779699685002</c:v>
                </c:pt>
                <c:pt idx="25">
                  <c:v>8.3745092649824997</c:v>
                </c:pt>
                <c:pt idx="26">
                  <c:v>9.6774798781070004</c:v>
                </c:pt>
                <c:pt idx="27">
                  <c:v>11.108067290754001</c:v>
                </c:pt>
                <c:pt idx="28">
                  <c:v>13.038141424493002</c:v>
                </c:pt>
                <c:pt idx="29">
                  <c:v>10.001926171086001</c:v>
                </c:pt>
                <c:pt idx="30">
                  <c:v>12.518189548170501</c:v>
                </c:pt>
                <c:pt idx="31">
                  <c:v>14.9864424573185</c:v>
                </c:pt>
                <c:pt idx="32">
                  <c:v>15.4272995677285</c:v>
                </c:pt>
                <c:pt idx="33">
                  <c:v>15.663834287835499</c:v>
                </c:pt>
                <c:pt idx="34">
                  <c:v>15.661936061736998</c:v>
                </c:pt>
                <c:pt idx="35">
                  <c:v>13.691594599893001</c:v>
                </c:pt>
                <c:pt idx="36">
                  <c:v>13.137214611346</c:v>
                </c:pt>
                <c:pt idx="37">
                  <c:v>14.467266087193</c:v>
                </c:pt>
                <c:pt idx="38">
                  <c:v>15.921795540927343</c:v>
                </c:pt>
                <c:pt idx="39">
                  <c:v>15.481050143692499</c:v>
                </c:pt>
                <c:pt idx="40">
                  <c:v>14.212990991833898</c:v>
                </c:pt>
                <c:pt idx="41">
                  <c:v>18.141943739559501</c:v>
                </c:pt>
                <c:pt idx="42">
                  <c:v>20.417691849926502</c:v>
                </c:pt>
              </c:numCache>
            </c:numRef>
          </c:val>
          <c:smooth val="0"/>
          <c:extLst>
            <c:ext xmlns:c16="http://schemas.microsoft.com/office/drawing/2014/chart" uri="{C3380CC4-5D6E-409C-BE32-E72D297353CC}">
              <c16:uniqueId val="{00000000-0A97-475D-AE41-9A9A005ECD5F}"/>
            </c:ext>
          </c:extLst>
        </c:ser>
        <c:ser>
          <c:idx val="1"/>
          <c:order val="1"/>
          <c:tx>
            <c:strRef>
              <c:f>GE!$C$2</c:f>
              <c:strCache>
                <c:ptCount val="1"/>
                <c:pt idx="0">
                  <c:v>World-GDP</c:v>
                </c:pt>
              </c:strCache>
            </c:strRef>
          </c:tx>
          <c:spPr>
            <a:ln w="28575" cap="rnd">
              <a:solidFill>
                <a:schemeClr val="accent2"/>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GE!$C$3:$C$45</c:f>
              <c:numCache>
                <c:formatCode>0</c:formatCode>
                <c:ptCount val="43"/>
                <c:pt idx="0">
                  <c:v>11.232068999999999</c:v>
                </c:pt>
                <c:pt idx="1">
                  <c:v>11.526241000000001</c:v>
                </c:pt>
                <c:pt idx="2">
                  <c:v>11.310302999999999</c:v>
                </c:pt>
                <c:pt idx="3">
                  <c:v>11.610282999999999</c:v>
                </c:pt>
                <c:pt idx="4">
                  <c:v>12.025117</c:v>
                </c:pt>
                <c:pt idx="5">
                  <c:v>12.553732</c:v>
                </c:pt>
                <c:pt idx="6">
                  <c:v>14.793158</c:v>
                </c:pt>
                <c:pt idx="7">
                  <c:v>17.032786000000002</c:v>
                </c:pt>
                <c:pt idx="8">
                  <c:v>19.156082999999999</c:v>
                </c:pt>
                <c:pt idx="9">
                  <c:v>20.154503999999999</c:v>
                </c:pt>
                <c:pt idx="10">
                  <c:v>22.643041</c:v>
                </c:pt>
                <c:pt idx="11">
                  <c:v>23.6677</c:v>
                </c:pt>
                <c:pt idx="12">
                  <c:v>25.351635999999999</c:v>
                </c:pt>
                <c:pt idx="13">
                  <c:v>26.075731999999999</c:v>
                </c:pt>
                <c:pt idx="14">
                  <c:v>28.026544000000001</c:v>
                </c:pt>
                <c:pt idx="15">
                  <c:v>31.243753000000002</c:v>
                </c:pt>
                <c:pt idx="16">
                  <c:v>32.113067000000001</c:v>
                </c:pt>
                <c:pt idx="17">
                  <c:v>32.029533000000001</c:v>
                </c:pt>
                <c:pt idx="18">
                  <c:v>31.881270000000001</c:v>
                </c:pt>
                <c:pt idx="19">
                  <c:v>33.008737000000004</c:v>
                </c:pt>
                <c:pt idx="20">
                  <c:v>34.103065000000001</c:v>
                </c:pt>
                <c:pt idx="21">
                  <c:v>33.857249000000003</c:v>
                </c:pt>
                <c:pt idx="22">
                  <c:v>34.969163999999999</c:v>
                </c:pt>
                <c:pt idx="23">
                  <c:v>39.261866000000005</c:v>
                </c:pt>
                <c:pt idx="24">
                  <c:v>44.190885999999999</c:v>
                </c:pt>
                <c:pt idx="25">
                  <c:v>47.868243</c:v>
                </c:pt>
                <c:pt idx="26">
                  <c:v>51.832937000000001</c:v>
                </c:pt>
                <c:pt idx="27">
                  <c:v>58.516949000000004</c:v>
                </c:pt>
                <c:pt idx="28">
                  <c:v>64.226135999999997</c:v>
                </c:pt>
                <c:pt idx="29">
                  <c:v>60.820729</c:v>
                </c:pt>
                <c:pt idx="30">
                  <c:v>66.542407999999995</c:v>
                </c:pt>
                <c:pt idx="31">
                  <c:v>73.82889200000001</c:v>
                </c:pt>
                <c:pt idx="32">
                  <c:v>75.277884999999998</c:v>
                </c:pt>
                <c:pt idx="33">
                  <c:v>77.439700999999999</c:v>
                </c:pt>
                <c:pt idx="34">
                  <c:v>79.500779999999992</c:v>
                </c:pt>
                <c:pt idx="35">
                  <c:v>75.011414000000002</c:v>
                </c:pt>
                <c:pt idx="36">
                  <c:v>76.265412999999995</c:v>
                </c:pt>
                <c:pt idx="37">
                  <c:v>81.088945999999993</c:v>
                </c:pt>
                <c:pt idx="38">
                  <c:v>86.095663999999999</c:v>
                </c:pt>
                <c:pt idx="39">
                  <c:v>87.32553999999999</c:v>
                </c:pt>
                <c:pt idx="40">
                  <c:v>84.960903000000002</c:v>
                </c:pt>
                <c:pt idx="41">
                  <c:v>96.487666000000004</c:v>
                </c:pt>
                <c:pt idx="42">
                  <c:v>100.135361</c:v>
                </c:pt>
              </c:numCache>
            </c:numRef>
          </c:val>
          <c:smooth val="0"/>
          <c:extLst>
            <c:ext xmlns:c16="http://schemas.microsoft.com/office/drawing/2014/chart" uri="{C3380CC4-5D6E-409C-BE32-E72D297353CC}">
              <c16:uniqueId val="{00000001-0A97-475D-AE41-9A9A005ECD5F}"/>
            </c:ext>
          </c:extLst>
        </c:ser>
        <c:dLbls>
          <c:showLegendKey val="0"/>
          <c:showVal val="0"/>
          <c:showCatName val="0"/>
          <c:showSerName val="0"/>
          <c:showPercent val="0"/>
          <c:showBubbleSize val="0"/>
        </c:dLbls>
        <c:smooth val="0"/>
        <c:axId val="107273279"/>
        <c:axId val="103171231"/>
      </c:lineChart>
      <c:catAx>
        <c:axId val="1072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3171231"/>
        <c:crosses val="autoZero"/>
        <c:auto val="1"/>
        <c:lblAlgn val="ctr"/>
        <c:lblOffset val="100"/>
        <c:noMultiLvlLbl val="0"/>
      </c:catAx>
      <c:valAx>
        <c:axId val="103171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Tril.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2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100" baseline="0"/>
              <a:t>Nominal Development of World Production and World 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GE!$B$2</c:f>
              <c:strCache>
                <c:ptCount val="1"/>
                <c:pt idx="0">
                  <c:v>World-Trade</c:v>
                </c:pt>
              </c:strCache>
            </c:strRef>
          </c:tx>
          <c:spPr>
            <a:ln w="28575" cap="rnd">
              <a:solidFill>
                <a:schemeClr val="accent1"/>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GE!$B$3:$B$45</c:f>
              <c:numCache>
                <c:formatCode>0</c:formatCode>
                <c:ptCount val="43"/>
                <c:pt idx="0">
                  <c:v>1.5014303656913843</c:v>
                </c:pt>
                <c:pt idx="1">
                  <c:v>1.6351103005512921</c:v>
                </c:pt>
                <c:pt idx="2">
                  <c:v>1.5047436640353131</c:v>
                </c:pt>
                <c:pt idx="3">
                  <c:v>1.4613889972280565</c:v>
                </c:pt>
                <c:pt idx="4">
                  <c:v>1.5696671682808914</c:v>
                </c:pt>
                <c:pt idx="5">
                  <c:v>1.5955767890371606</c:v>
                </c:pt>
                <c:pt idx="6">
                  <c:v>1.6634125162134887</c:v>
                </c:pt>
                <c:pt idx="7">
                  <c:v>1.9265691683025215</c:v>
                </c:pt>
                <c:pt idx="8">
                  <c:v>2.2203053634274941</c:v>
                </c:pt>
                <c:pt idx="9">
                  <c:v>2.4056232624585645</c:v>
                </c:pt>
                <c:pt idx="10">
                  <c:v>2.6570948108195318</c:v>
                </c:pt>
                <c:pt idx="11">
                  <c:v>2.7465657315106187</c:v>
                </c:pt>
                <c:pt idx="12">
                  <c:v>2.9388029753659062</c:v>
                </c:pt>
                <c:pt idx="13">
                  <c:v>2.9982024105495433</c:v>
                </c:pt>
                <c:pt idx="14">
                  <c:v>3.412624372327707</c:v>
                </c:pt>
                <c:pt idx="15">
                  <c:v>4.0165620938720448</c:v>
                </c:pt>
                <c:pt idx="16">
                  <c:v>4.2364636751179008</c:v>
                </c:pt>
                <c:pt idx="17">
                  <c:v>4.4723910465991787</c:v>
                </c:pt>
                <c:pt idx="18">
                  <c:v>4.2875772440336917</c:v>
                </c:pt>
                <c:pt idx="19">
                  <c:v>4.5178537024531504</c:v>
                </c:pt>
                <c:pt idx="20">
                  <c:v>5.2700189401789999</c:v>
                </c:pt>
                <c:pt idx="21">
                  <c:v>5.0249006810260006</c:v>
                </c:pt>
                <c:pt idx="22">
                  <c:v>5.2117343181999995</c:v>
                </c:pt>
                <c:pt idx="23">
                  <c:v>5.9773723576089992</c:v>
                </c:pt>
                <c:pt idx="24">
                  <c:v>7.2752779699685002</c:v>
                </c:pt>
                <c:pt idx="25">
                  <c:v>8.3745092649824997</c:v>
                </c:pt>
                <c:pt idx="26">
                  <c:v>9.6774798781070004</c:v>
                </c:pt>
                <c:pt idx="27">
                  <c:v>11.108067290754001</c:v>
                </c:pt>
                <c:pt idx="28">
                  <c:v>13.038141424493002</c:v>
                </c:pt>
                <c:pt idx="29">
                  <c:v>10.001926171086001</c:v>
                </c:pt>
                <c:pt idx="30">
                  <c:v>12.518189548170501</c:v>
                </c:pt>
                <c:pt idx="31">
                  <c:v>14.9864424573185</c:v>
                </c:pt>
                <c:pt idx="32">
                  <c:v>15.4272995677285</c:v>
                </c:pt>
                <c:pt idx="33">
                  <c:v>15.663834287835499</c:v>
                </c:pt>
                <c:pt idx="34">
                  <c:v>15.661936061736998</c:v>
                </c:pt>
                <c:pt idx="35">
                  <c:v>13.691594599893001</c:v>
                </c:pt>
                <c:pt idx="36">
                  <c:v>13.137214611346</c:v>
                </c:pt>
                <c:pt idx="37">
                  <c:v>14.467266087193</c:v>
                </c:pt>
                <c:pt idx="38">
                  <c:v>15.921795540927343</c:v>
                </c:pt>
                <c:pt idx="39">
                  <c:v>15.481050143692499</c:v>
                </c:pt>
                <c:pt idx="40">
                  <c:v>14.212990991833898</c:v>
                </c:pt>
                <c:pt idx="41">
                  <c:v>18.141943739559501</c:v>
                </c:pt>
                <c:pt idx="42">
                  <c:v>20.417691849926502</c:v>
                </c:pt>
              </c:numCache>
            </c:numRef>
          </c:val>
          <c:smooth val="0"/>
          <c:extLst>
            <c:ext xmlns:c16="http://schemas.microsoft.com/office/drawing/2014/chart" uri="{C3380CC4-5D6E-409C-BE32-E72D297353CC}">
              <c16:uniqueId val="{00000000-0A97-475D-AE41-9A9A005ECD5F}"/>
            </c:ext>
          </c:extLst>
        </c:ser>
        <c:ser>
          <c:idx val="1"/>
          <c:order val="1"/>
          <c:tx>
            <c:strRef>
              <c:f>GE!$C$2</c:f>
              <c:strCache>
                <c:ptCount val="1"/>
                <c:pt idx="0">
                  <c:v>World-GDP</c:v>
                </c:pt>
              </c:strCache>
            </c:strRef>
          </c:tx>
          <c:spPr>
            <a:ln w="28575" cap="rnd">
              <a:solidFill>
                <a:schemeClr val="accent2"/>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GE!$C$3:$C$45</c:f>
              <c:numCache>
                <c:formatCode>0</c:formatCode>
                <c:ptCount val="43"/>
                <c:pt idx="0">
                  <c:v>11.232068999999999</c:v>
                </c:pt>
                <c:pt idx="1">
                  <c:v>11.526241000000001</c:v>
                </c:pt>
                <c:pt idx="2">
                  <c:v>11.310302999999999</c:v>
                </c:pt>
                <c:pt idx="3">
                  <c:v>11.610282999999999</c:v>
                </c:pt>
                <c:pt idx="4">
                  <c:v>12.025117</c:v>
                </c:pt>
                <c:pt idx="5">
                  <c:v>12.553732</c:v>
                </c:pt>
                <c:pt idx="6">
                  <c:v>14.793158</c:v>
                </c:pt>
                <c:pt idx="7">
                  <c:v>17.032786000000002</c:v>
                </c:pt>
                <c:pt idx="8">
                  <c:v>19.156082999999999</c:v>
                </c:pt>
                <c:pt idx="9">
                  <c:v>20.154503999999999</c:v>
                </c:pt>
                <c:pt idx="10">
                  <c:v>22.643041</c:v>
                </c:pt>
                <c:pt idx="11">
                  <c:v>23.6677</c:v>
                </c:pt>
                <c:pt idx="12">
                  <c:v>25.351635999999999</c:v>
                </c:pt>
                <c:pt idx="13">
                  <c:v>26.075731999999999</c:v>
                </c:pt>
                <c:pt idx="14">
                  <c:v>28.026544000000001</c:v>
                </c:pt>
                <c:pt idx="15">
                  <c:v>31.243753000000002</c:v>
                </c:pt>
                <c:pt idx="16">
                  <c:v>32.113067000000001</c:v>
                </c:pt>
                <c:pt idx="17">
                  <c:v>32.029533000000001</c:v>
                </c:pt>
                <c:pt idx="18">
                  <c:v>31.881270000000001</c:v>
                </c:pt>
                <c:pt idx="19">
                  <c:v>33.008737000000004</c:v>
                </c:pt>
                <c:pt idx="20">
                  <c:v>34.103065000000001</c:v>
                </c:pt>
                <c:pt idx="21">
                  <c:v>33.857249000000003</c:v>
                </c:pt>
                <c:pt idx="22">
                  <c:v>34.969163999999999</c:v>
                </c:pt>
                <c:pt idx="23">
                  <c:v>39.261866000000005</c:v>
                </c:pt>
                <c:pt idx="24">
                  <c:v>44.190885999999999</c:v>
                </c:pt>
                <c:pt idx="25">
                  <c:v>47.868243</c:v>
                </c:pt>
                <c:pt idx="26">
                  <c:v>51.832937000000001</c:v>
                </c:pt>
                <c:pt idx="27">
                  <c:v>58.516949000000004</c:v>
                </c:pt>
                <c:pt idx="28">
                  <c:v>64.226135999999997</c:v>
                </c:pt>
                <c:pt idx="29">
                  <c:v>60.820729</c:v>
                </c:pt>
                <c:pt idx="30">
                  <c:v>66.542407999999995</c:v>
                </c:pt>
                <c:pt idx="31">
                  <c:v>73.82889200000001</c:v>
                </c:pt>
                <c:pt idx="32">
                  <c:v>75.277884999999998</c:v>
                </c:pt>
                <c:pt idx="33">
                  <c:v>77.439700999999999</c:v>
                </c:pt>
                <c:pt idx="34">
                  <c:v>79.500779999999992</c:v>
                </c:pt>
                <c:pt idx="35">
                  <c:v>75.011414000000002</c:v>
                </c:pt>
                <c:pt idx="36">
                  <c:v>76.265412999999995</c:v>
                </c:pt>
                <c:pt idx="37">
                  <c:v>81.088945999999993</c:v>
                </c:pt>
                <c:pt idx="38">
                  <c:v>86.095663999999999</c:v>
                </c:pt>
                <c:pt idx="39">
                  <c:v>87.32553999999999</c:v>
                </c:pt>
                <c:pt idx="40">
                  <c:v>84.960903000000002</c:v>
                </c:pt>
                <c:pt idx="41">
                  <c:v>96.487666000000004</c:v>
                </c:pt>
                <c:pt idx="42">
                  <c:v>100.135361</c:v>
                </c:pt>
              </c:numCache>
            </c:numRef>
          </c:val>
          <c:smooth val="0"/>
          <c:extLst>
            <c:ext xmlns:c16="http://schemas.microsoft.com/office/drawing/2014/chart" uri="{C3380CC4-5D6E-409C-BE32-E72D297353CC}">
              <c16:uniqueId val="{00000001-0A97-475D-AE41-9A9A005ECD5F}"/>
            </c:ext>
          </c:extLst>
        </c:ser>
        <c:dLbls>
          <c:showLegendKey val="0"/>
          <c:showVal val="0"/>
          <c:showCatName val="0"/>
          <c:showSerName val="0"/>
          <c:showPercent val="0"/>
          <c:showBubbleSize val="0"/>
        </c:dLbls>
        <c:smooth val="0"/>
        <c:axId val="107273279"/>
        <c:axId val="103171231"/>
      </c:lineChart>
      <c:catAx>
        <c:axId val="1072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3171231"/>
        <c:crosses val="autoZero"/>
        <c:auto val="1"/>
        <c:lblAlgn val="ctr"/>
        <c:lblOffset val="100"/>
        <c:noMultiLvlLbl val="0"/>
      </c:catAx>
      <c:valAx>
        <c:axId val="103171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Tril.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2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22.10.2023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48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0475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8854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3038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6297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1689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5739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423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01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229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4942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938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995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0958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6583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22.10.2023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22.10.2023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jstor.org/stable/211756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data.imf.org/?sk=388dfa60-1d26-4ade-b505-a05a558d9a42&amp;sid=1479329334655" TargetMode="External"/><Relationship Id="rId4" Type="http://schemas.openxmlformats.org/officeDocument/2006/relationships/hyperlink" Target="https://www.imf.org/external/datamapper/profile/WEOWORLD"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hyperlink" Target="https://data.imf.org/?sk=388dfa60-1d26-4ade-b505-a05a558d9a42&amp;sid=1479329334655"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imf.org/external/datamapper/profile/WEOWORLD" TargetMode="Externa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data.imf.org/?sk=388dfa60-1d26-4ade-b505-a05a558d9a42&amp;sid=1479329334655" TargetMode="External"/><Relationship Id="rId4" Type="http://schemas.openxmlformats.org/officeDocument/2006/relationships/hyperlink" Target="https://www.imf.org/external/datamapper/profile/WEOWORL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3EFCC7-A25F-FF6C-2B15-291119A09E3D}"/>
              </a:ext>
            </a:extLst>
          </p:cNvPr>
          <p:cNvPicPr>
            <a:picLocks noChangeAspect="1"/>
          </p:cNvPicPr>
          <p:nvPr/>
        </p:nvPicPr>
        <p:blipFill>
          <a:blip r:embed="rId3"/>
          <a:stretch>
            <a:fillRect/>
          </a:stretch>
        </p:blipFill>
        <p:spPr>
          <a:xfrm>
            <a:off x="34448" y="373208"/>
            <a:ext cx="9385354" cy="2822475"/>
          </a:xfrm>
          <a:prstGeom prst="rect">
            <a:avLst/>
          </a:prstGeom>
        </p:spPr>
      </p:pic>
      <p:pic>
        <p:nvPicPr>
          <p:cNvPr id="8" name="Grafik 7">
            <a:extLst>
              <a:ext uri="{FF2B5EF4-FFF2-40B4-BE49-F238E27FC236}">
                <a16:creationId xmlns:a16="http://schemas.microsoft.com/office/drawing/2014/main" id="{47187252-6046-E735-A0EA-FE0D2881428A}"/>
              </a:ext>
            </a:extLst>
          </p:cNvPr>
          <p:cNvPicPr>
            <a:picLocks noChangeAspect="1"/>
          </p:cNvPicPr>
          <p:nvPr/>
        </p:nvPicPr>
        <p:blipFill>
          <a:blip r:embed="rId4"/>
          <a:stretch>
            <a:fillRect/>
          </a:stretch>
        </p:blipFill>
        <p:spPr>
          <a:xfrm>
            <a:off x="47135" y="3163547"/>
            <a:ext cx="4694547" cy="2825480"/>
          </a:xfrm>
          <a:prstGeom prst="rect">
            <a:avLst/>
          </a:prstGeom>
        </p:spPr>
      </p:pic>
    </p:spTree>
    <p:extLst>
      <p:ext uri="{BB962C8B-B14F-4D97-AF65-F5344CB8AC3E}">
        <p14:creationId xmlns:p14="http://schemas.microsoft.com/office/powerpoint/2010/main" val="300699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B7320A51-8FA1-0AA4-784E-97950D1D75AD}"/>
              </a:ext>
            </a:extLst>
          </p:cNvPr>
          <p:cNvPicPr>
            <a:picLocks noChangeAspect="1"/>
          </p:cNvPicPr>
          <p:nvPr/>
        </p:nvPicPr>
        <p:blipFill>
          <a:blip r:embed="rId3"/>
          <a:stretch>
            <a:fillRect/>
          </a:stretch>
        </p:blipFill>
        <p:spPr>
          <a:xfrm>
            <a:off x="0" y="424210"/>
            <a:ext cx="12192000" cy="2359428"/>
          </a:xfrm>
          <a:prstGeom prst="rect">
            <a:avLst/>
          </a:prstGeom>
        </p:spPr>
      </p:pic>
      <p:pic>
        <p:nvPicPr>
          <p:cNvPr id="11" name="Grafik 10">
            <a:extLst>
              <a:ext uri="{FF2B5EF4-FFF2-40B4-BE49-F238E27FC236}">
                <a16:creationId xmlns:a16="http://schemas.microsoft.com/office/drawing/2014/main" id="{FD7D1AD6-84EB-8B57-A655-8F9FA99EFCE0}"/>
              </a:ext>
            </a:extLst>
          </p:cNvPr>
          <p:cNvPicPr>
            <a:picLocks noChangeAspect="1"/>
          </p:cNvPicPr>
          <p:nvPr/>
        </p:nvPicPr>
        <p:blipFill>
          <a:blip r:embed="rId4"/>
          <a:stretch>
            <a:fillRect/>
          </a:stretch>
        </p:blipFill>
        <p:spPr>
          <a:xfrm>
            <a:off x="0" y="2748314"/>
            <a:ext cx="12192000" cy="1474495"/>
          </a:xfrm>
          <a:prstGeom prst="rect">
            <a:avLst/>
          </a:prstGeom>
        </p:spPr>
      </p:pic>
    </p:spTree>
    <p:extLst>
      <p:ext uri="{BB962C8B-B14F-4D97-AF65-F5344CB8AC3E}">
        <p14:creationId xmlns:p14="http://schemas.microsoft.com/office/powerpoint/2010/main" val="55048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itle 1">
            <a:extLst>
              <a:ext uri="{FF2B5EF4-FFF2-40B4-BE49-F238E27FC236}">
                <a16:creationId xmlns:a16="http://schemas.microsoft.com/office/drawing/2014/main" id="{7BC7FE68-EC7C-38E8-8DB3-4C87344C9E61}"/>
              </a:ext>
            </a:extLst>
          </p:cNvPr>
          <p:cNvSpPr txBox="1">
            <a:spLocks/>
          </p:cNvSpPr>
          <p:nvPr/>
        </p:nvSpPr>
        <p:spPr>
          <a:xfrm>
            <a:off x="0" y="455511"/>
            <a:ext cx="12192000" cy="131672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latin typeface="Times New Roman" panose="02020603050405020304" pitchFamily="18" charset="0"/>
                <a:cs typeface="Times New Roman" panose="02020603050405020304" pitchFamily="18" charset="0"/>
              </a:rPr>
              <a:t>Assume a classical situation in foreign trade, where a region is profiting from free market access to other countries with simultaneous protection of the own market. The entries in the payoff matrix represents the utility for both regions in different strategy combinations (EU,CN).</a:t>
            </a:r>
          </a:p>
          <a:p>
            <a:pPr algn="l"/>
            <a:endParaRPr lang="en-US" sz="2000">
              <a:solidFill>
                <a:sysClr val="windowText" lastClr="000000"/>
              </a:solidFill>
              <a:latin typeface="Times New Roman" panose="020206030504050203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Analyze this game for Nash-equilibria in pure strategies and interprete the result!</a:t>
            </a:r>
            <a:endParaRPr lang="en-US" sz="2000" dirty="0">
              <a:solidFill>
                <a:sysClr val="windowText" lastClr="000000"/>
              </a:solidFill>
              <a:latin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80DB9977-1CB2-2A20-DED2-B4CC358F7083}"/>
              </a:ext>
            </a:extLst>
          </p:cNvPr>
          <p:cNvPicPr>
            <a:picLocks noChangeAspect="1"/>
          </p:cNvPicPr>
          <p:nvPr/>
        </p:nvPicPr>
        <p:blipFill>
          <a:blip r:embed="rId3"/>
          <a:stretch>
            <a:fillRect/>
          </a:stretch>
        </p:blipFill>
        <p:spPr>
          <a:xfrm>
            <a:off x="94205" y="2246131"/>
            <a:ext cx="6146800" cy="1879600"/>
          </a:xfrm>
          <a:prstGeom prst="rect">
            <a:avLst/>
          </a:prstGeom>
        </p:spPr>
      </p:pic>
    </p:spTree>
    <p:extLst>
      <p:ext uri="{BB962C8B-B14F-4D97-AF65-F5344CB8AC3E}">
        <p14:creationId xmlns:p14="http://schemas.microsoft.com/office/powerpoint/2010/main" val="209304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7BC7FE68-EC7C-38E8-8DB3-4C87344C9E61}"/>
                  </a:ext>
                </a:extLst>
              </p:cNvPr>
              <p:cNvSpPr txBox="1">
                <a:spLocks/>
              </p:cNvSpPr>
              <p:nvPr/>
            </p:nvSpPr>
            <p:spPr>
              <a:xfrm>
                <a:off x="0" y="521500"/>
                <a:ext cx="12192000" cy="1015069"/>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latin typeface="Times New Roman" panose="02020603050405020304" pitchFamily="18" charset="0"/>
                    <a:cs typeface="Times New Roman" panose="02020603050405020304" pitchFamily="18" charset="0"/>
                  </a:rPr>
                  <a:t>Assume that in general trade partners have also some affinity to their counterpart. This is model via an additional reciprocity term in the utility function: </a:t>
                </a:r>
              </a:p>
              <a:p>
                <a14:m>
                  <m:oMath xmlns:m="http://schemas.openxmlformats.org/officeDocument/2006/math">
                    <m:sSub>
                      <m:sSubPr>
                        <m:ctrlPr>
                          <a:rPr lang="de-DE" sz="2000" i="1" kern="100" smtClean="0">
                            <a:effectLst/>
                            <a:latin typeface="Cambria Math" panose="02040503050406030204" pitchFamily="18" charset="0"/>
                            <a:ea typeface="Times New Roman" panose="02020603050405020304" pitchFamily="18" charset="0"/>
                          </a:rPr>
                        </m:ctrlPr>
                      </m:sSubPr>
                      <m:e>
                        <m:r>
                          <m:rPr>
                            <m:nor/>
                          </m:rPr>
                          <a:rPr lang="en-US" sz="2000" kern="100">
                            <a:effectLst/>
                            <a:latin typeface="Cambria Math" panose="02040503050406030204" pitchFamily="18" charset="0"/>
                            <a:ea typeface="Times New Roman" panose="02020603050405020304" pitchFamily="18" charset="0"/>
                          </a:rPr>
                          <m:t>U</m:t>
                        </m:r>
                      </m:e>
                      <m:sub>
                        <m:r>
                          <m:rPr>
                            <m:nor/>
                          </m:rPr>
                          <a:rPr lang="en-US" sz="2000" kern="100">
                            <a:effectLst/>
                            <a:latin typeface="Cambria Math" panose="02040503050406030204" pitchFamily="18" charset="0"/>
                            <a:ea typeface="Times New Roman" panose="02020603050405020304" pitchFamily="18" charset="0"/>
                          </a:rPr>
                          <m:t>i</m:t>
                        </m:r>
                      </m:sub>
                    </m:sSub>
                    <m:r>
                      <m:rPr>
                        <m:nor/>
                      </m:rPr>
                      <a:rPr lang="en-US" sz="2000" kern="100">
                        <a:effectLst/>
                        <a:latin typeface="Cambria Math" panose="02040503050406030204" pitchFamily="18" charset="0"/>
                        <a:ea typeface="Times New Roman" panose="02020603050405020304" pitchFamily="18" charset="0"/>
                      </a:rPr>
                      <m:t>=</m:t>
                    </m:r>
                    <m:sSub>
                      <m:sSubPr>
                        <m:ctrlPr>
                          <a:rPr lang="de-DE" sz="2000" i="1" kern="100">
                            <a:effectLst/>
                            <a:latin typeface="Cambria Math" panose="02040503050406030204" pitchFamily="18" charset="0"/>
                            <a:ea typeface="Times New Roman" panose="02020603050405020304" pitchFamily="18" charset="0"/>
                          </a:rPr>
                        </m:ctrlPr>
                      </m:sSubPr>
                      <m:e>
                        <m:r>
                          <m:rPr>
                            <m:nor/>
                          </m:rPr>
                          <a:rPr lang="de-DE" sz="2000" kern="100">
                            <a:effectLst/>
                            <a:latin typeface="Cambria Math" panose="02040503050406030204" pitchFamily="18" charset="0"/>
                            <a:ea typeface="Times New Roman" panose="02020603050405020304" pitchFamily="18" charset="0"/>
                          </a:rPr>
                          <m:t>π</m:t>
                        </m:r>
                      </m:e>
                      <m:sub>
                        <m:r>
                          <m:rPr>
                            <m:nor/>
                          </m:rPr>
                          <a:rPr lang="en-US" sz="2000" kern="100">
                            <a:effectLst/>
                            <a:latin typeface="Cambria Math" panose="02040503050406030204" pitchFamily="18" charset="0"/>
                            <a:ea typeface="Times New Roman" panose="02020603050405020304" pitchFamily="18" charset="0"/>
                          </a:rPr>
                          <m:t>i</m:t>
                        </m:r>
                      </m:sub>
                    </m:sSub>
                    <m:r>
                      <m:rPr>
                        <m:nor/>
                      </m:rPr>
                      <a:rPr lang="en-US" sz="2000" kern="100">
                        <a:effectLst/>
                        <a:latin typeface="Cambria Math" panose="02040503050406030204" pitchFamily="18" charset="0"/>
                        <a:ea typeface="Times New Roman" panose="02020603050405020304" pitchFamily="18" charset="0"/>
                      </a:rPr>
                      <m:t>+</m:t>
                    </m:r>
                    <m:sSub>
                      <m:sSubPr>
                        <m:ctrlPr>
                          <a:rPr lang="de-DE" sz="2000" i="1" kern="100">
                            <a:effectLst/>
                            <a:latin typeface="Cambria Math" panose="02040503050406030204" pitchFamily="18" charset="0"/>
                            <a:ea typeface="Times New Roman" panose="02020603050405020304" pitchFamily="18" charset="0"/>
                          </a:rPr>
                        </m:ctrlPr>
                      </m:sSubPr>
                      <m:e>
                        <m:sSub>
                          <m:sSubPr>
                            <m:ctrlPr>
                              <a:rPr lang="de-DE" sz="2000" i="1" kern="100">
                                <a:effectLst/>
                                <a:latin typeface="Cambria Math" panose="02040503050406030204" pitchFamily="18" charset="0"/>
                                <a:ea typeface="Times New Roman" panose="02020603050405020304" pitchFamily="18" charset="0"/>
                              </a:rPr>
                            </m:ctrlPr>
                          </m:sSubPr>
                          <m:e>
                            <m:r>
                              <m:rPr>
                                <m:nor/>
                              </m:rPr>
                              <a:rPr lang="de-DE" sz="2000" kern="100">
                                <a:effectLst/>
                                <a:latin typeface="Cambria Math" panose="02040503050406030204" pitchFamily="18" charset="0"/>
                                <a:ea typeface="Times New Roman" panose="02020603050405020304" pitchFamily="18" charset="0"/>
                              </a:rPr>
                              <m:t>α</m:t>
                            </m:r>
                          </m:e>
                          <m:sub>
                            <m:r>
                              <m:rPr>
                                <m:nor/>
                              </m:rPr>
                              <a:rPr lang="en-US" sz="2000" kern="100">
                                <a:effectLst/>
                                <a:latin typeface="Cambria Math" panose="02040503050406030204" pitchFamily="18" charset="0"/>
                                <a:ea typeface="Times New Roman" panose="02020603050405020304" pitchFamily="18" charset="0"/>
                              </a:rPr>
                              <m:t>i</m:t>
                            </m:r>
                          </m:sub>
                        </m:sSub>
                        <m:acc>
                          <m:accPr>
                            <m:chr m:val="̃"/>
                            <m:ctrlPr>
                              <a:rPr lang="de-DE" sz="2000" i="1" kern="100">
                                <a:effectLst/>
                                <a:latin typeface="Cambria Math" panose="02040503050406030204" pitchFamily="18" charset="0"/>
                                <a:ea typeface="Times New Roman" panose="02020603050405020304" pitchFamily="18" charset="0"/>
                              </a:rPr>
                            </m:ctrlPr>
                          </m:accPr>
                          <m:e>
                            <m:r>
                              <m:rPr>
                                <m:nor/>
                              </m:rPr>
                              <a:rPr lang="en-US" sz="2000" kern="100">
                                <a:effectLst/>
                                <a:latin typeface="Cambria Math" panose="02040503050406030204" pitchFamily="18" charset="0"/>
                                <a:ea typeface="Times New Roman" panose="02020603050405020304" pitchFamily="18" charset="0"/>
                              </a:rPr>
                              <m:t>f</m:t>
                            </m:r>
                          </m:e>
                        </m:acc>
                      </m:e>
                      <m:sub>
                        <m:r>
                          <m:rPr>
                            <m:nor/>
                          </m:rPr>
                          <a:rPr lang="en-US" sz="2000" kern="100">
                            <a:effectLst/>
                            <a:latin typeface="Cambria Math" panose="02040503050406030204" pitchFamily="18" charset="0"/>
                            <a:ea typeface="Times New Roman" panose="02020603050405020304" pitchFamily="18" charset="0"/>
                          </a:rPr>
                          <m:t>j</m:t>
                        </m:r>
                      </m:sub>
                    </m:sSub>
                    <m:d>
                      <m:dPr>
                        <m:ctrlPr>
                          <a:rPr lang="de-DE" sz="2000" i="1" kern="100">
                            <a:effectLst/>
                            <a:latin typeface="Cambria Math" panose="02040503050406030204" pitchFamily="18" charset="0"/>
                            <a:ea typeface="Times New Roman" panose="02020603050405020304" pitchFamily="18" charset="0"/>
                          </a:rPr>
                        </m:ctrlPr>
                      </m:dPr>
                      <m:e>
                        <m:r>
                          <m:rPr>
                            <m:nor/>
                          </m:rPr>
                          <a:rPr lang="en-US" sz="2000" kern="100">
                            <a:effectLst/>
                            <a:latin typeface="Cambria Math" panose="02040503050406030204" pitchFamily="18" charset="0"/>
                            <a:ea typeface="Times New Roman" panose="02020603050405020304" pitchFamily="18" charset="0"/>
                          </a:rPr>
                          <m:t>1+</m:t>
                        </m:r>
                        <m:sSub>
                          <m:sSubPr>
                            <m:ctrlPr>
                              <a:rPr lang="de-DE" sz="2000" i="1" kern="100">
                                <a:effectLst/>
                                <a:latin typeface="Cambria Math" panose="02040503050406030204" pitchFamily="18" charset="0"/>
                                <a:ea typeface="Times New Roman" panose="02020603050405020304" pitchFamily="18" charset="0"/>
                              </a:rPr>
                            </m:ctrlPr>
                          </m:sSubPr>
                          <m:e>
                            <m:r>
                              <m:rPr>
                                <m:nor/>
                              </m:rPr>
                              <a:rPr lang="en-US" sz="2000" kern="100">
                                <a:effectLst/>
                                <a:latin typeface="Cambria Math" panose="02040503050406030204" pitchFamily="18" charset="0"/>
                                <a:ea typeface="Times New Roman" panose="02020603050405020304" pitchFamily="18" charset="0"/>
                              </a:rPr>
                              <m:t>f</m:t>
                            </m:r>
                          </m:e>
                          <m:sub>
                            <m:r>
                              <m:rPr>
                                <m:nor/>
                              </m:rPr>
                              <a:rPr lang="en-US" sz="2000" kern="100">
                                <a:effectLst/>
                                <a:latin typeface="Cambria Math" panose="02040503050406030204" pitchFamily="18" charset="0"/>
                                <a:ea typeface="Times New Roman" panose="02020603050405020304" pitchFamily="18" charset="0"/>
                              </a:rPr>
                              <m:t>i</m:t>
                            </m:r>
                          </m:sub>
                        </m:sSub>
                      </m:e>
                    </m:d>
                  </m:oMath>
                </a14:m>
                <a:r>
                  <a:rPr lang="de-DE" sz="2000" kern="100">
                    <a:effectLst/>
                    <a:latin typeface="Times New Roman" panose="02020603050405020304" pitchFamily="18" charset="0"/>
                    <a:ea typeface="Times New Roman" panose="02020603050405020304" pitchFamily="18" charset="0"/>
                  </a:rPr>
                  <a:t> 		with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acc>
                          <m:accPr>
                            <m:chr m:val="̃"/>
                            <m:ctrlPr>
                              <a:rPr lang="de-DE" sz="2000" i="1" kern="100">
                                <a:latin typeface="Cambria Math" panose="02040503050406030204" pitchFamily="18" charset="0"/>
                                <a:ea typeface="Times New Roman" panose="02020603050405020304" pitchFamily="18" charset="0"/>
                              </a:rPr>
                            </m:ctrlPr>
                          </m:accPr>
                          <m:e>
                            <m:r>
                              <m:rPr>
                                <m:nor/>
                              </m:rPr>
                              <a:rPr lang="en-US" sz="2000" kern="100">
                                <a:latin typeface="Cambria Math" panose="02040503050406030204" pitchFamily="18" charset="0"/>
                                <a:ea typeface="Times New Roman" panose="02020603050405020304" pitchFamily="18" charset="0"/>
                              </a:rPr>
                              <m:t>f</m:t>
                            </m:r>
                          </m:e>
                        </m:acc>
                      </m:e>
                      <m:sub>
                        <m:r>
                          <m:rPr>
                            <m:nor/>
                          </m:rPr>
                          <a:rPr lang="en-US" sz="2000" kern="100">
                            <a:latin typeface="Cambria Math" panose="02040503050406030204" pitchFamily="18" charset="0"/>
                            <a:ea typeface="Times New Roman" panose="02020603050405020304" pitchFamily="18" charset="0"/>
                          </a:rPr>
                          <m:t>j</m:t>
                        </m:r>
                      </m:sub>
                    </m:sSub>
                    <m:r>
                      <m:rPr>
                        <m:nor/>
                      </m:rPr>
                      <a:rPr lang="en-US" sz="2000" kern="100">
                        <a:latin typeface="Cambria Math" panose="02040503050406030204" pitchFamily="18" charset="0"/>
                        <a:ea typeface="Times New Roman" panose="02020603050405020304" pitchFamily="18" charset="0"/>
                      </a:rPr>
                      <m:t>=</m:t>
                    </m:r>
                    <m:f>
                      <m:fPr>
                        <m:ctrlPr>
                          <a:rPr lang="de-DE" sz="2000" i="1" kern="100">
                            <a:latin typeface="Cambria Math" panose="02040503050406030204" pitchFamily="18" charset="0"/>
                            <a:ea typeface="Times New Roman" panose="02020603050405020304" pitchFamily="18" charset="0"/>
                          </a:rPr>
                        </m:ctrlPr>
                      </m:fPr>
                      <m:num>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Sub>
                        <m:r>
                          <m:rPr>
                            <m:nor/>
                          </m:rPr>
                          <a:rPr lang="en-US"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e</m:t>
                            </m:r>
                          </m:sup>
                        </m:sSubSup>
                      </m:num>
                      <m:den>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h</m:t>
                            </m:r>
                          </m:sup>
                        </m:sSubSup>
                        <m:r>
                          <m:rPr>
                            <m:nor/>
                          </m:rPr>
                          <a:rPr lang="en-US"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l</m:t>
                            </m:r>
                          </m:sup>
                        </m:sSubSup>
                      </m:den>
                    </m:f>
                  </m:oMath>
                </a14:m>
                <a:r>
                  <a:rPr lang="de-DE" sz="2000" kern="100" dirty="0">
                    <a:latin typeface="Cambria Math" panose="02040503050406030204" pitchFamily="18" charset="0"/>
                    <a:ea typeface="Times New Roman" panose="02020603050405020304" pitchFamily="18" charset="0"/>
                  </a:rPr>
                  <a:t> and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f</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kern="100">
                        <a:latin typeface="Cambria Math" panose="02040503050406030204" pitchFamily="18" charset="0"/>
                        <a:ea typeface="Times New Roman" panose="02020603050405020304" pitchFamily="18" charset="0"/>
                      </a:rPr>
                      <m:t>=</m:t>
                    </m:r>
                    <m:f>
                      <m:fPr>
                        <m:ctrlPr>
                          <a:rPr lang="de-DE" sz="2000" i="1" kern="100">
                            <a:latin typeface="Cambria Math" panose="02040503050406030204" pitchFamily="18" charset="0"/>
                            <a:ea typeface="Times New Roman" panose="02020603050405020304" pitchFamily="18" charset="0"/>
                          </a:rPr>
                        </m:ctrlPr>
                      </m:fPr>
                      <m:num>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Sub>
                        <m:r>
                          <m:rPr>
                            <m:nor/>
                          </m:rPr>
                          <a:rPr lang="de-DE"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e</m:t>
                            </m:r>
                          </m:sup>
                        </m:sSubSup>
                      </m:num>
                      <m:den>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h</m:t>
                            </m:r>
                          </m:sup>
                        </m:sSubSup>
                        <m:r>
                          <m:rPr>
                            <m:nor/>
                          </m:rPr>
                          <a:rPr lang="de-DE"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l</m:t>
                            </m:r>
                          </m:sup>
                        </m:sSubSup>
                      </m:den>
                    </m:f>
                  </m:oMath>
                </a14:m>
                <a:r>
                  <a:rPr lang="de-DE" sz="2000" kern="100">
                    <a:latin typeface="Cambria Math" panose="02040503050406030204" pitchFamily="18" charset="0"/>
                    <a:ea typeface="Times New Roman" panose="02020603050405020304" pitchFamily="18" charset="0"/>
                  </a:rPr>
                  <a:t>		</a:t>
                </a:r>
                <a:r>
                  <a:rPr lang="de-DE"/>
                  <a:t> </a:t>
                </a:r>
                <a14:m>
                  <m:oMath xmlns:m="http://schemas.openxmlformats.org/officeDocument/2006/math">
                    <m:r>
                      <m:rPr>
                        <m:nor/>
                      </m:rPr>
                      <a:rPr lang="de-DE" sz="2000" kern="100">
                        <a:latin typeface="Cambria Math" panose="02040503050406030204" pitchFamily="18" charset="0"/>
                        <a:ea typeface="Times New Roman" panose="02020603050405020304" pitchFamily="18" charset="0"/>
                      </a:rPr>
                      <m:t>i</m:t>
                    </m:r>
                    <m:r>
                      <m:rPr>
                        <m:nor/>
                      </m:rPr>
                      <a:rPr lang="de-DE" sz="2000" kern="100">
                        <a:latin typeface="Cambria Math" panose="02040503050406030204" pitchFamily="18" charset="0"/>
                        <a:ea typeface="Times New Roman" panose="02020603050405020304" pitchFamily="18" charset="0"/>
                      </a:rPr>
                      <m:t>=</m:t>
                    </m:r>
                    <m:d>
                      <m:dPr>
                        <m:begChr m:val="{"/>
                        <m:endChr m:val="}"/>
                        <m:ctrlPr>
                          <a:rPr lang="de-DE" sz="2000" i="1" kern="100">
                            <a:latin typeface="Cambria Math" panose="02040503050406030204" pitchFamily="18" charset="0"/>
                            <a:ea typeface="Times New Roman" panose="02020603050405020304" pitchFamily="18" charset="0"/>
                          </a:rPr>
                        </m:ctrlPr>
                      </m:dPr>
                      <m:e>
                        <m:r>
                          <m:rPr>
                            <m:nor/>
                          </m:rPr>
                          <a:rPr lang="de-DE" sz="2000" kern="100">
                            <a:latin typeface="Cambria Math" panose="02040503050406030204" pitchFamily="18" charset="0"/>
                            <a:ea typeface="Times New Roman" panose="02020603050405020304" pitchFamily="18" charset="0"/>
                          </a:rPr>
                          <m:t>CN</m:t>
                        </m:r>
                        <m:r>
                          <m:rPr>
                            <m:nor/>
                          </m:rPr>
                          <a:rPr lang="de-DE" sz="2000" kern="100">
                            <a:latin typeface="Cambria Math" panose="02040503050406030204" pitchFamily="18" charset="0"/>
                            <a:ea typeface="Times New Roman" panose="02020603050405020304" pitchFamily="18" charset="0"/>
                          </a:rPr>
                          <m:t>, </m:t>
                        </m:r>
                        <m:r>
                          <m:rPr>
                            <m:nor/>
                          </m:rPr>
                          <a:rPr lang="de-DE" sz="2000" kern="100">
                            <a:latin typeface="Cambria Math" panose="02040503050406030204" pitchFamily="18" charset="0"/>
                            <a:ea typeface="Times New Roman" panose="02020603050405020304" pitchFamily="18" charset="0"/>
                          </a:rPr>
                          <m:t>EU</m:t>
                        </m:r>
                      </m:e>
                    </m:d>
                  </m:oMath>
                </a14:m>
                <a:r>
                  <a:rPr lang="de-DE" sz="2000" kern="100" dirty="0">
                    <a:latin typeface="Cambria Math" panose="02040503050406030204" pitchFamily="18" charset="0"/>
                    <a:ea typeface="Times New Roman" panose="02020603050405020304" pitchFamily="18" charset="0"/>
                  </a:rPr>
                  <a:t> mit </a:t>
                </a:r>
                <a14:m>
                  <m:oMath xmlns:m="http://schemas.openxmlformats.org/officeDocument/2006/math">
                    <m:r>
                      <m:rPr>
                        <m:sty m:val="p"/>
                      </m:rPr>
                      <a:rPr lang="de-DE" sz="2000" kern="100">
                        <a:latin typeface="Cambria Math" panose="02040503050406030204" pitchFamily="18" charset="0"/>
                        <a:ea typeface="Times New Roman" panose="02020603050405020304" pitchFamily="18" charset="0"/>
                      </a:rPr>
                      <m:t>i</m:t>
                    </m:r>
                    <m:r>
                      <a:rPr lang="de-DE" sz="2000" kern="100">
                        <a:latin typeface="Cambria Math" panose="02040503050406030204" pitchFamily="18" charset="0"/>
                        <a:ea typeface="Times New Roman" panose="02020603050405020304" pitchFamily="18" charset="0"/>
                      </a:rPr>
                      <m:t>≠</m:t>
                    </m:r>
                    <m:r>
                      <m:rPr>
                        <m:sty m:val="p"/>
                      </m:rPr>
                      <a:rPr lang="de-DE" sz="2000" kern="100">
                        <a:latin typeface="Cambria Math" panose="02040503050406030204" pitchFamily="18" charset="0"/>
                        <a:ea typeface="Times New Roman" panose="02020603050405020304" pitchFamily="18" charset="0"/>
                      </a:rPr>
                      <m:t>j</m:t>
                    </m:r>
                  </m:oMath>
                </a14:m>
                <a:endParaRPr lang="de-DE" sz="2000" kern="100" dirty="0">
                  <a:latin typeface="Cambria Math" panose="02040503050406030204" pitchFamily="18" charset="0"/>
                  <a:ea typeface="Times New Roman" panose="02020603050405020304" pitchFamily="18" charset="0"/>
                </a:endParaRPr>
              </a:p>
              <a:p>
                <a:pPr algn="l"/>
                <a:r>
                  <a:rPr lang="de-DE" sz="2000" kern="100" dirty="0">
                    <a:latin typeface="Cambria Math" panose="02040503050406030204" pitchFamily="18" charset="0"/>
                    <a:ea typeface="Times New Roman" panose="02020603050405020304" pitchFamily="18" charset="0"/>
                  </a:rPr>
                  <a:t>where </a:t>
                </a:r>
                <a14:m>
                  <m:oMath xmlns:m="http://schemas.openxmlformats.org/officeDocument/2006/math">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i</m:t>
                        </m:r>
                      </m:sub>
                      <m:sup>
                        <m:r>
                          <m:rPr>
                            <m:nor/>
                          </m:rPr>
                          <a:rPr lang="de-DE" sz="2000" kern="100">
                            <a:latin typeface="Cambria Math" panose="02040503050406030204" pitchFamily="18" charset="0"/>
                            <a:ea typeface="Times New Roman" panose="02020603050405020304" pitchFamily="18" charset="0"/>
                          </a:rPr>
                          <m:t>e</m:t>
                        </m:r>
                      </m:sup>
                    </m:sSubSup>
                  </m:oMath>
                </a14:m>
                <a:r>
                  <a:rPr lang="de-DE" sz="2000" dirty="0"/>
                  <a:t> </a:t>
                </a:r>
                <a:r>
                  <a:rPr lang="de-DE" sz="2000" kern="100" dirty="0" err="1">
                    <a:latin typeface="Cambria Math" panose="02040503050406030204" pitchFamily="18" charset="0"/>
                    <a:ea typeface="Times New Roman" panose="02020603050405020304" pitchFamily="18" charset="0"/>
                  </a:rPr>
                  <a:t>is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„fair“ </a:t>
                </a:r>
                <a:r>
                  <a:rPr lang="de-DE" sz="2000" kern="100" dirty="0" err="1">
                    <a:latin typeface="Cambria Math" panose="02040503050406030204" pitchFamily="18" charset="0"/>
                    <a:ea typeface="Times New Roman" panose="02020603050405020304" pitchFamily="18" charset="0"/>
                  </a:rPr>
                  <a:t>payoff</a:t>
                </a:r>
                <a:r>
                  <a:rPr lang="de-DE" sz="2000" kern="100" dirty="0">
                    <a:latin typeface="Cambria Math" panose="02040503050406030204" pitchFamily="18" charset="0"/>
                    <a:ea typeface="Times New Roman" panose="02020603050405020304" pitchFamily="18" charset="0"/>
                  </a:rPr>
                  <a:t> and </a:t>
                </a:r>
                <a14:m>
                  <m:oMath xmlns:m="http://schemas.openxmlformats.org/officeDocument/2006/math">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h</m:t>
                        </m:r>
                      </m:sup>
                    </m:sSubSup>
                    <m:r>
                      <m:rPr>
                        <m:nor/>
                      </m:rPr>
                      <a:rPr lang="de-DE" sz="2000" b="0" i="0" kern="100" smtClean="0">
                        <a:latin typeface="Cambria Math" panose="02040503050406030204" pitchFamily="18" charset="0"/>
                        <a:ea typeface="Times New Roman" panose="02020603050405020304" pitchFamily="18" charset="0"/>
                      </a:rPr>
                      <m:t>; </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l</m:t>
                        </m:r>
                      </m:sup>
                    </m:sSubSup>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are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highest</a:t>
                </a:r>
                <a:r>
                  <a:rPr lang="de-DE" sz="2000" kern="100" dirty="0">
                    <a:latin typeface="Cambria Math" panose="02040503050406030204" pitchFamily="18" charset="0"/>
                    <a:ea typeface="Times New Roman" panose="02020603050405020304" pitchFamily="18" charset="0"/>
                  </a:rPr>
                  <a:t> and </a:t>
                </a:r>
                <a:r>
                  <a:rPr lang="de-DE" sz="2000" kern="100" dirty="0" err="1">
                    <a:latin typeface="Cambria Math" panose="02040503050406030204" pitchFamily="18" charset="0"/>
                    <a:ea typeface="Times New Roman" panose="02020603050405020304" pitchFamily="18" charset="0"/>
                  </a:rPr>
                  <a:t>lowest</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payoffs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players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whilst</a:t>
                </a:r>
                <a:r>
                  <a:rPr lang="de-DE" sz="2000" kern="100" dirty="0">
                    <a:latin typeface="Cambria Math" panose="02040503050406030204" pitchFamily="18" charset="0"/>
                    <a:ea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kern="100">
                        <a:latin typeface="Cambria Math" panose="02040503050406030204" pitchFamily="18" charset="0"/>
                        <a:ea typeface="Times New Roman" panose="02020603050405020304" pitchFamily="18" charset="0"/>
                      </a:rPr>
                      <m:t>≥0</m:t>
                    </m:r>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is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reciprocity</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parameter</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which</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can</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be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interpreted</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„high“ </a:t>
                </a:r>
                <a:r>
                  <a:rPr lang="de-DE" sz="2000" kern="100" dirty="0" err="1">
                    <a:latin typeface="Cambria Math" panose="02040503050406030204" pitchFamily="18" charset="0"/>
                    <a:ea typeface="Times New Roman" panose="02020603050405020304" pitchFamily="18" charset="0"/>
                  </a:rPr>
                  <a:t>values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as</a:t>
                </a:r>
                <a:r>
                  <a:rPr lang="de-DE" sz="2000" kern="100" dirty="0">
                    <a:latin typeface="Cambria Math" panose="02040503050406030204" pitchFamily="18" charset="0"/>
                    <a:ea typeface="Times New Roman" panose="02020603050405020304" pitchFamily="18" charset="0"/>
                  </a:rPr>
                  <a:t> a </a:t>
                </a:r>
                <a:r>
                  <a:rPr lang="de-DE" sz="2000" kern="100" dirty="0" err="1">
                    <a:latin typeface="Cambria Math" panose="02040503050406030204" pitchFamily="18" charset="0"/>
                    <a:ea typeface="Times New Roman" panose="02020603050405020304" pitchFamily="18" charset="0"/>
                  </a:rPr>
                  <a:t>very</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friendly</a:t>
                </a:r>
                <a:r>
                  <a:rPr lang="de-DE" sz="2000" kern="100" dirty="0">
                    <a:latin typeface="Cambria Math" panose="02040503050406030204" pitchFamily="18" charset="0"/>
                    <a:ea typeface="Times New Roman" panose="02020603050405020304" pitchFamily="18" charset="0"/>
                  </a:rPr>
                  <a:t> trade </a:t>
                </a:r>
                <a:r>
                  <a:rPr lang="de-DE" sz="2000" kern="100" dirty="0" err="1">
                    <a:latin typeface="Cambria Math" panose="02040503050406030204" pitchFamily="18" charset="0"/>
                    <a:ea typeface="Times New Roman" panose="02020603050405020304" pitchFamily="18" charset="0"/>
                  </a:rPr>
                  <a:t>partner</a:t>
                </a:r>
                <a:r>
                  <a:rPr lang="de-DE" sz="2000" kern="100" dirty="0">
                    <a:latin typeface="Cambria Math" panose="02040503050406030204" pitchFamily="18" charset="0"/>
                    <a:ea typeface="Times New Roman" panose="02020603050405020304" pitchFamily="18" charset="0"/>
                  </a:rPr>
                  <a:t> and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b="0" i="0" kern="100" smtClean="0">
                        <a:latin typeface="Cambria Math" panose="02040503050406030204" pitchFamily="18" charset="0"/>
                        <a:ea typeface="Times New Roman" panose="02020603050405020304" pitchFamily="18" charset="0"/>
                      </a:rPr>
                      <m:t>=</m:t>
                    </m:r>
                    <m:r>
                      <m:rPr>
                        <m:nor/>
                      </m:rPr>
                      <a:rPr lang="de-DE" sz="2000" kern="100">
                        <a:latin typeface="Cambria Math" panose="02040503050406030204" pitchFamily="18" charset="0"/>
                        <a:ea typeface="Times New Roman" panose="02020603050405020304" pitchFamily="18" charset="0"/>
                      </a:rPr>
                      <m:t>0</m:t>
                    </m:r>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as</a:t>
                </a:r>
                <a:r>
                  <a:rPr lang="de-DE" sz="2000" kern="100" dirty="0">
                    <a:latin typeface="Cambria Math" panose="02040503050406030204" pitchFamily="18" charset="0"/>
                    <a:ea typeface="Times New Roman" panose="02020603050405020304" pitchFamily="18" charset="0"/>
                  </a:rPr>
                  <a:t> „not </a:t>
                </a:r>
                <a:r>
                  <a:rPr lang="de-DE" sz="2000" kern="100" dirty="0" err="1">
                    <a:latin typeface="Cambria Math" panose="02040503050406030204" pitchFamily="18" charset="0"/>
                    <a:ea typeface="Times New Roman" panose="02020603050405020304" pitchFamily="18" charset="0"/>
                  </a:rPr>
                  <a:t>caring</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about</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partner</a:t>
                </a:r>
                <a:r>
                  <a:rPr lang="de-DE" sz="2000" kern="100" dirty="0">
                    <a:latin typeface="Cambria Math" panose="02040503050406030204" pitchFamily="18" charset="0"/>
                    <a:ea typeface="Times New Roman" panose="02020603050405020304" pitchFamily="18" charset="0"/>
                  </a:rPr>
                  <a:t>.</a:t>
                </a:r>
              </a:p>
              <a:p>
                <a:pPr algn="l"/>
                <a:endParaRPr lang="de-DE" sz="2000" kern="100" dirty="0">
                  <a:solidFill>
                    <a:sysClr val="windowText" lastClr="000000"/>
                  </a:solidFill>
                  <a:latin typeface="Cambria Math" panose="020405030504060302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Assume for </a:t>
                </a:r>
                <a:r>
                  <a:rPr lang="en-US" sz="2000" dirty="0">
                    <a:solidFill>
                      <a:sysClr val="windowText" lastClr="000000"/>
                    </a:solidFill>
                    <a:latin typeface="Times New Roman" panose="02020603050405020304" pitchFamily="18" charset="0"/>
                    <a:cs typeface="Times New Roman" panose="02020603050405020304" pitchFamily="18" charset="0"/>
                  </a:rPr>
                  <a:t>the beginning of </a:t>
                </a:r>
                <a:r>
                  <a:rPr lang="en-US" sz="2000">
                    <a:solidFill>
                      <a:sysClr val="windowText" lastClr="000000"/>
                    </a:solidFill>
                    <a:latin typeface="Times New Roman" panose="02020603050405020304" pitchFamily="18" charset="0"/>
                    <a:cs typeface="Times New Roman" panose="02020603050405020304" pitchFamily="18" charset="0"/>
                  </a:rPr>
                  <a:t>the millenium for the EU an CN an “high” </a:t>
                </a:r>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Due to the descriptive analysis before, assume that after the first decade of</a:t>
                </a:r>
              </a:p>
              <a:p>
                <a:pPr algn="l"/>
                <a:r>
                  <a:rPr lang="en-US" sz="2000">
                    <a:solidFill>
                      <a:sysClr val="windowText" lastClr="000000"/>
                    </a:solidFill>
                    <a:latin typeface="Times New Roman" panose="02020603050405020304" pitchFamily="18" charset="0"/>
                    <a:cs typeface="Times New Roman" panose="02020603050405020304" pitchFamily="18" charset="0"/>
                  </a:rPr>
                  <a:t>“opening” of China under  </a:t>
                </a:r>
                <a:r>
                  <a:rPr lang="de-DE" sz="2000">
                    <a:solidFill>
                      <a:sysClr val="windowText" lastClr="000000"/>
                    </a:solidFill>
                    <a:latin typeface="Times New Roman" panose="02020603050405020304" pitchFamily="18" charset="0"/>
                    <a:cs typeface="Times New Roman" panose="02020603050405020304" pitchFamily="18" charset="0"/>
                  </a:rPr>
                  <a:t>Jiang Zemin and Hu Jintao with the change in power</a:t>
                </a:r>
              </a:p>
              <a:p>
                <a:pPr algn="l"/>
                <a:r>
                  <a:rPr lang="de-DE" sz="2000">
                    <a:solidFill>
                      <a:sysClr val="windowText" lastClr="000000"/>
                    </a:solidFill>
                    <a:latin typeface="Times New Roman" panose="02020603050405020304" pitchFamily="18" charset="0"/>
                    <a:cs typeface="Times New Roman" panose="02020603050405020304" pitchFamily="18" charset="0"/>
                  </a:rPr>
                  <a:t>to </a:t>
                </a:r>
                <a:r>
                  <a:rPr lang="en-US" sz="2000">
                    <a:solidFill>
                      <a:sysClr val="windowText" lastClr="000000"/>
                    </a:solidFill>
                    <a:latin typeface="Times New Roman" panose="02020603050405020304" pitchFamily="18" charset="0"/>
                    <a:cs typeface="Times New Roman" panose="02020603050405020304" pitchFamily="18" charset="0"/>
                  </a:rPr>
                  <a:t>Xi Jinping in 2013 the preferences for free trade changed drastically for China</a:t>
                </a:r>
              </a:p>
              <a:p>
                <a:pPr algn="l"/>
                <a:r>
                  <a:rPr lang="en-US" sz="2000">
                    <a:solidFill>
                      <a:sysClr val="windowText" lastClr="000000"/>
                    </a:solidFill>
                    <a:latin typeface="Times New Roman" panose="02020603050405020304" pitchFamily="18" charset="0"/>
                    <a:cs typeface="Times New Roman" panose="02020603050405020304" pitchFamily="18" charset="0"/>
                  </a:rPr>
                  <a:t>and the reciprocity parameter is reduced to </a:t>
                </a:r>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=1</m:t>
                    </m:r>
                  </m:oMath>
                </a14:m>
                <a:r>
                  <a:rPr lang="en-US" sz="2000" dirty="0">
                    <a:solidFill>
                      <a:sysClr val="windowText" lastClr="000000"/>
                    </a:solidFill>
                    <a:latin typeface="Times New Roman" panose="02020603050405020304" pitchFamily="18" charset="0"/>
                    <a:cs typeface="Times New Roman" panose="02020603050405020304" pitchFamily="18" charset="0"/>
                  </a:rPr>
                  <a:t> while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i="1" kern="100">
                            <a:latin typeface="Cambria Math" panose="02040503050406030204" pitchFamily="18" charset="0"/>
                            <a:ea typeface="Times New Roman" panose="02020603050405020304" pitchFamily="18" charset="0"/>
                          </a:rPr>
                          <m:t>𝐸𝑈</m:t>
                        </m:r>
                      </m:sub>
                    </m:sSub>
                  </m:oMath>
                </a14:m>
                <a:r>
                  <a:rPr lang="en-US" sz="2000">
                    <a:solidFill>
                      <a:sysClr val="windowText" lastClr="000000"/>
                    </a:solidFill>
                    <a:latin typeface="Times New Roman" panose="02020603050405020304" pitchFamily="18" charset="0"/>
                    <a:cs typeface="Times New Roman" panose="02020603050405020304" pitchFamily="18" charset="0"/>
                  </a:rPr>
                  <a:t> is still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endParaRPr lang="en-US" sz="2000">
                  <a:solidFill>
                    <a:sysClr val="windowText" lastClr="000000"/>
                  </a:solidFill>
                  <a:latin typeface="Times New Roman" panose="020206030504050203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Calculate the new payoff matrices und determine, if possible the Nash equilibria in</a:t>
                </a:r>
              </a:p>
              <a:p>
                <a:pPr algn="l"/>
                <a:r>
                  <a:rPr lang="en-US" sz="2000">
                    <a:solidFill>
                      <a:sysClr val="windowText" lastClr="000000"/>
                    </a:solidFill>
                    <a:latin typeface="Times New Roman" panose="02020603050405020304" pitchFamily="18" charset="0"/>
                    <a:cs typeface="Times New Roman" panose="02020603050405020304" pitchFamily="18" charset="0"/>
                  </a:rPr>
                  <a:t>Pure strategies   </a:t>
                </a:r>
                <a:endParaRPr lang="en-US" sz="2000"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3" name="Title 1">
                <a:extLst>
                  <a:ext uri="{FF2B5EF4-FFF2-40B4-BE49-F238E27FC236}">
                    <a16:creationId xmlns:a16="http://schemas.microsoft.com/office/drawing/2014/main" id="{7BC7FE68-EC7C-38E8-8DB3-4C87344C9E61}"/>
                  </a:ext>
                </a:extLst>
              </p:cNvPr>
              <p:cNvSpPr txBox="1">
                <a:spLocks noRot="1" noChangeAspect="1" noMove="1" noResize="1" noEditPoints="1" noAdjustHandles="1" noChangeArrowheads="1" noChangeShapeType="1" noTextEdit="1"/>
              </p:cNvSpPr>
              <p:nvPr/>
            </p:nvSpPr>
            <p:spPr>
              <a:xfrm>
                <a:off x="0" y="521500"/>
                <a:ext cx="12192000" cy="1015069"/>
              </a:xfrm>
              <a:prstGeom prst="rect">
                <a:avLst/>
              </a:prstGeom>
              <a:blipFill>
                <a:blip r:embed="rId3"/>
                <a:stretch>
                  <a:fillRect l="-500" t="-3614" b="-472289"/>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C8DF5F7-D47A-1951-915D-D67D14C1420E}"/>
              </a:ext>
            </a:extLst>
          </p:cNvPr>
          <p:cNvSpPr txBox="1"/>
          <p:nvPr/>
        </p:nvSpPr>
        <p:spPr>
          <a:xfrm>
            <a:off x="-1" y="6199566"/>
            <a:ext cx="8727311" cy="646331"/>
          </a:xfrm>
          <a:prstGeom prst="rect">
            <a:avLst/>
          </a:prstGeom>
          <a:noFill/>
        </p:spPr>
        <p:txBody>
          <a:bodyPr wrap="square">
            <a:spAutoFit/>
          </a:bodyPr>
          <a:lstStyle/>
          <a:p>
            <a:r>
              <a:rPr lang="en-US">
                <a:hlinkClick r:id="rId4"/>
              </a:rPr>
              <a:t>Rabin, M. (1993) Incorporating Fairness into Game Theory and Economics, in: American Economic Review, Vol. 83, No. 5, S. 1281-1302.</a:t>
            </a:r>
            <a:endParaRPr lang="de-DE"/>
          </a:p>
        </p:txBody>
      </p:sp>
    </p:spTree>
    <p:extLst>
      <p:ext uri="{BB962C8B-B14F-4D97-AF65-F5344CB8AC3E}">
        <p14:creationId xmlns:p14="http://schemas.microsoft.com/office/powerpoint/2010/main" val="155126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FF24B7E-6005-6F63-5248-93F68B0FDDEC}"/>
              </a:ext>
            </a:extLst>
          </p:cNvPr>
          <p:cNvPicPr>
            <a:picLocks noChangeAspect="1"/>
          </p:cNvPicPr>
          <p:nvPr/>
        </p:nvPicPr>
        <p:blipFill>
          <a:blip r:embed="rId3"/>
          <a:stretch>
            <a:fillRect/>
          </a:stretch>
        </p:blipFill>
        <p:spPr>
          <a:xfrm>
            <a:off x="160839" y="597061"/>
            <a:ext cx="11935635" cy="1625278"/>
          </a:xfrm>
          <a:prstGeom prst="rect">
            <a:avLst/>
          </a:prstGeom>
        </p:spPr>
      </p:pic>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B3A3A04A-8D80-8233-5542-6B8E32637425}"/>
                  </a:ext>
                </a:extLst>
              </p:cNvPr>
              <p:cNvSpPr txBox="1"/>
              <p:nvPr/>
            </p:nvSpPr>
            <p:spPr>
              <a:xfrm>
                <a:off x="2054505" y="2341795"/>
                <a:ext cx="8096491" cy="896784"/>
              </a:xfrm>
              <a:prstGeom prst="rect">
                <a:avLst/>
              </a:prstGeom>
              <a:noFill/>
            </p:spPr>
            <p:txBody>
              <a:bodyPr wrap="square">
                <a:spAutoFit/>
              </a:bodyPr>
              <a:lstStyle/>
              <a:p>
                <a14:m>
                  <m:oMath xmlns:m="http://schemas.openxmlformats.org/officeDocument/2006/math">
                    <m:sSub>
                      <m:sSubPr>
                        <m:ctrlPr>
                          <a:rPr lang="de-DE" sz="1800" i="1" kern="100" smtClean="0">
                            <a:effectLst/>
                            <a:latin typeface="Cambria Math" panose="02040503050406030204" pitchFamily="18" charset="0"/>
                            <a:ea typeface="Times New Roman" panose="02020603050405020304" pitchFamily="18" charset="0"/>
                          </a:rPr>
                        </m:ctrlPr>
                      </m:sSubPr>
                      <m:e>
                        <m:r>
                          <m:rPr>
                            <m:nor/>
                          </m:rPr>
                          <a:rPr lang="en-US" sz="1800" kern="100">
                            <a:effectLst/>
                            <a:latin typeface="Cambria Math" panose="02040503050406030204" pitchFamily="18" charset="0"/>
                            <a:ea typeface="Times New Roman" panose="02020603050405020304" pitchFamily="18" charset="0"/>
                          </a:rPr>
                          <m:t>U</m:t>
                        </m:r>
                      </m:e>
                      <m:sub>
                        <m:r>
                          <m:rPr>
                            <m:nor/>
                          </m:rPr>
                          <a:rPr lang="en-US" sz="1800" kern="100">
                            <a:effectLst/>
                            <a:latin typeface="Cambria Math" panose="02040503050406030204" pitchFamily="18" charset="0"/>
                            <a:ea typeface="Times New Roman" panose="02020603050405020304" pitchFamily="18" charset="0"/>
                          </a:rPr>
                          <m:t>i</m:t>
                        </m:r>
                      </m:sub>
                    </m:sSub>
                    <m:r>
                      <m:rPr>
                        <m:nor/>
                      </m:rPr>
                      <a:rPr lang="en-US" sz="1800" kern="100">
                        <a:effectLst/>
                        <a:latin typeface="Cambria Math" panose="02040503050406030204" pitchFamily="18" charset="0"/>
                        <a:ea typeface="Times New Roman" panose="02020603050405020304" pitchFamily="18" charset="0"/>
                      </a:rPr>
                      <m:t>=</m:t>
                    </m:r>
                    <m:sSub>
                      <m:sSubPr>
                        <m:ctrlPr>
                          <a:rPr lang="de-DE" sz="1800" i="1" kern="100">
                            <a:effectLst/>
                            <a:latin typeface="Cambria Math" panose="02040503050406030204" pitchFamily="18" charset="0"/>
                            <a:ea typeface="Times New Roman" panose="02020603050405020304" pitchFamily="18" charset="0"/>
                          </a:rPr>
                        </m:ctrlPr>
                      </m:sSubPr>
                      <m:e>
                        <m:r>
                          <m:rPr>
                            <m:nor/>
                          </m:rPr>
                          <a:rPr lang="de-DE" sz="1800" kern="100">
                            <a:effectLst/>
                            <a:latin typeface="Cambria Math" panose="02040503050406030204" pitchFamily="18" charset="0"/>
                            <a:ea typeface="Times New Roman" panose="02020603050405020304" pitchFamily="18" charset="0"/>
                          </a:rPr>
                          <m:t>π</m:t>
                        </m:r>
                      </m:e>
                      <m:sub>
                        <m:r>
                          <m:rPr>
                            <m:nor/>
                          </m:rPr>
                          <a:rPr lang="en-US" sz="1800" kern="100">
                            <a:effectLst/>
                            <a:latin typeface="Cambria Math" panose="02040503050406030204" pitchFamily="18" charset="0"/>
                            <a:ea typeface="Times New Roman" panose="02020603050405020304" pitchFamily="18" charset="0"/>
                          </a:rPr>
                          <m:t>i</m:t>
                        </m:r>
                      </m:sub>
                    </m:sSub>
                    <m:r>
                      <m:rPr>
                        <m:nor/>
                      </m:rPr>
                      <a:rPr lang="en-US" sz="1800" kern="100">
                        <a:effectLst/>
                        <a:latin typeface="Cambria Math" panose="02040503050406030204" pitchFamily="18" charset="0"/>
                        <a:ea typeface="Times New Roman" panose="02020603050405020304" pitchFamily="18" charset="0"/>
                      </a:rPr>
                      <m:t>+</m:t>
                    </m:r>
                    <m:sSub>
                      <m:sSubPr>
                        <m:ctrlPr>
                          <a:rPr lang="de-DE" sz="1800" i="1" kern="100">
                            <a:effectLst/>
                            <a:latin typeface="Cambria Math" panose="02040503050406030204" pitchFamily="18" charset="0"/>
                            <a:ea typeface="Times New Roman" panose="02020603050405020304" pitchFamily="18" charset="0"/>
                          </a:rPr>
                        </m:ctrlPr>
                      </m:sSubPr>
                      <m:e>
                        <m:sSub>
                          <m:sSubPr>
                            <m:ctrlPr>
                              <a:rPr lang="de-DE" sz="1800" i="1" kern="100">
                                <a:effectLst/>
                                <a:latin typeface="Cambria Math" panose="02040503050406030204" pitchFamily="18" charset="0"/>
                                <a:ea typeface="Times New Roman" panose="02020603050405020304" pitchFamily="18" charset="0"/>
                              </a:rPr>
                            </m:ctrlPr>
                          </m:sSubPr>
                          <m:e>
                            <m:r>
                              <m:rPr>
                                <m:nor/>
                              </m:rPr>
                              <a:rPr lang="de-DE" sz="1800" kern="100">
                                <a:effectLst/>
                                <a:latin typeface="Cambria Math" panose="02040503050406030204" pitchFamily="18" charset="0"/>
                                <a:ea typeface="Times New Roman" panose="02020603050405020304" pitchFamily="18" charset="0"/>
                              </a:rPr>
                              <m:t>α</m:t>
                            </m:r>
                          </m:e>
                          <m:sub>
                            <m:r>
                              <m:rPr>
                                <m:nor/>
                              </m:rPr>
                              <a:rPr lang="en-US" sz="1800" kern="100">
                                <a:effectLst/>
                                <a:latin typeface="Cambria Math" panose="02040503050406030204" pitchFamily="18" charset="0"/>
                                <a:ea typeface="Times New Roman" panose="02020603050405020304" pitchFamily="18" charset="0"/>
                              </a:rPr>
                              <m:t>i</m:t>
                            </m:r>
                          </m:sub>
                        </m:sSub>
                        <m:acc>
                          <m:accPr>
                            <m:chr m:val="̃"/>
                            <m:ctrlPr>
                              <a:rPr lang="de-DE" sz="1800" i="1" kern="100">
                                <a:effectLst/>
                                <a:latin typeface="Cambria Math" panose="02040503050406030204" pitchFamily="18" charset="0"/>
                                <a:ea typeface="Times New Roman" panose="02020603050405020304" pitchFamily="18" charset="0"/>
                              </a:rPr>
                            </m:ctrlPr>
                          </m:accPr>
                          <m:e>
                            <m:r>
                              <m:rPr>
                                <m:nor/>
                              </m:rPr>
                              <a:rPr lang="en-US" sz="1800" kern="100">
                                <a:effectLst/>
                                <a:latin typeface="Cambria Math" panose="02040503050406030204" pitchFamily="18" charset="0"/>
                                <a:ea typeface="Times New Roman" panose="02020603050405020304" pitchFamily="18" charset="0"/>
                              </a:rPr>
                              <m:t>f</m:t>
                            </m:r>
                          </m:e>
                        </m:acc>
                      </m:e>
                      <m:sub>
                        <m:r>
                          <m:rPr>
                            <m:nor/>
                          </m:rPr>
                          <a:rPr lang="en-US" sz="1800" kern="100">
                            <a:effectLst/>
                            <a:latin typeface="Cambria Math" panose="02040503050406030204" pitchFamily="18" charset="0"/>
                            <a:ea typeface="Times New Roman" panose="02020603050405020304" pitchFamily="18" charset="0"/>
                          </a:rPr>
                          <m:t>j</m:t>
                        </m:r>
                      </m:sub>
                    </m:sSub>
                    <m:d>
                      <m:dPr>
                        <m:ctrlPr>
                          <a:rPr lang="de-DE" sz="1800" i="1" kern="100">
                            <a:effectLst/>
                            <a:latin typeface="Cambria Math" panose="02040503050406030204" pitchFamily="18" charset="0"/>
                            <a:ea typeface="Times New Roman" panose="02020603050405020304" pitchFamily="18" charset="0"/>
                          </a:rPr>
                        </m:ctrlPr>
                      </m:dPr>
                      <m:e>
                        <m:r>
                          <m:rPr>
                            <m:nor/>
                          </m:rPr>
                          <a:rPr lang="en-US" sz="1800" kern="100">
                            <a:effectLst/>
                            <a:latin typeface="Cambria Math" panose="02040503050406030204" pitchFamily="18" charset="0"/>
                            <a:ea typeface="Times New Roman" panose="02020603050405020304" pitchFamily="18" charset="0"/>
                          </a:rPr>
                          <m:t>1+</m:t>
                        </m:r>
                        <m:sSub>
                          <m:sSubPr>
                            <m:ctrlPr>
                              <a:rPr lang="de-DE" sz="1800" i="1" kern="100">
                                <a:effectLst/>
                                <a:latin typeface="Cambria Math" panose="02040503050406030204" pitchFamily="18" charset="0"/>
                                <a:ea typeface="Times New Roman" panose="02020603050405020304" pitchFamily="18" charset="0"/>
                              </a:rPr>
                            </m:ctrlPr>
                          </m:sSubPr>
                          <m:e>
                            <m:r>
                              <m:rPr>
                                <m:nor/>
                              </m:rPr>
                              <a:rPr lang="en-US" sz="1800" kern="100">
                                <a:effectLst/>
                                <a:latin typeface="Cambria Math" panose="02040503050406030204" pitchFamily="18" charset="0"/>
                                <a:ea typeface="Times New Roman" panose="02020603050405020304" pitchFamily="18" charset="0"/>
                              </a:rPr>
                              <m:t>f</m:t>
                            </m:r>
                          </m:e>
                          <m:sub>
                            <m:r>
                              <m:rPr>
                                <m:nor/>
                              </m:rPr>
                              <a:rPr lang="en-US" sz="1800" kern="100">
                                <a:effectLst/>
                                <a:latin typeface="Cambria Math" panose="02040503050406030204" pitchFamily="18" charset="0"/>
                                <a:ea typeface="Times New Roman" panose="02020603050405020304" pitchFamily="18" charset="0"/>
                              </a:rPr>
                              <m:t>i</m:t>
                            </m:r>
                          </m:sub>
                        </m:sSub>
                      </m:e>
                    </m:d>
                  </m:oMath>
                </a14:m>
                <a:r>
                  <a:rPr lang="de-DE" sz="1800" kern="100">
                    <a:effectLst/>
                    <a:latin typeface="Times New Roman" panose="02020603050405020304" pitchFamily="18" charset="0"/>
                    <a:ea typeface="Times New Roman" panose="02020603050405020304" pitchFamily="18" charset="0"/>
                  </a:rPr>
                  <a:t> 		with 		</a:t>
                </a:r>
                <a14:m>
                  <m:oMath xmlns:m="http://schemas.openxmlformats.org/officeDocument/2006/math">
                    <m:sSub>
                      <m:sSubPr>
                        <m:ctrlPr>
                          <a:rPr lang="de-DE" sz="1800" i="1" kern="100">
                            <a:latin typeface="Cambria Math" panose="02040503050406030204" pitchFamily="18" charset="0"/>
                            <a:ea typeface="Times New Roman" panose="02020603050405020304" pitchFamily="18" charset="0"/>
                          </a:rPr>
                        </m:ctrlPr>
                      </m:sSubPr>
                      <m:e>
                        <m:acc>
                          <m:accPr>
                            <m:chr m:val="̃"/>
                            <m:ctrlPr>
                              <a:rPr lang="de-DE" sz="1800" i="1" kern="100">
                                <a:latin typeface="Cambria Math" panose="02040503050406030204" pitchFamily="18" charset="0"/>
                                <a:ea typeface="Times New Roman" panose="02020603050405020304" pitchFamily="18" charset="0"/>
                              </a:rPr>
                            </m:ctrlPr>
                          </m:accPr>
                          <m:e>
                            <m:r>
                              <m:rPr>
                                <m:nor/>
                              </m:rPr>
                              <a:rPr lang="en-US" sz="1800" kern="100">
                                <a:latin typeface="Cambria Math" panose="02040503050406030204" pitchFamily="18" charset="0"/>
                                <a:ea typeface="Times New Roman" panose="02020603050405020304" pitchFamily="18" charset="0"/>
                              </a:rPr>
                              <m:t>f</m:t>
                            </m:r>
                          </m:e>
                        </m:acc>
                      </m:e>
                      <m:sub>
                        <m:r>
                          <m:rPr>
                            <m:nor/>
                          </m:rPr>
                          <a:rPr lang="en-US" sz="1800" kern="100">
                            <a:latin typeface="Cambria Math" panose="02040503050406030204" pitchFamily="18" charset="0"/>
                            <a:ea typeface="Times New Roman" panose="02020603050405020304" pitchFamily="18" charset="0"/>
                          </a:rPr>
                          <m:t>j</m:t>
                        </m:r>
                      </m:sub>
                    </m:sSub>
                    <m:r>
                      <m:rPr>
                        <m:nor/>
                      </m:rPr>
                      <a:rPr lang="en-US" sz="1800" kern="100">
                        <a:latin typeface="Cambria Math" panose="02040503050406030204" pitchFamily="18" charset="0"/>
                        <a:ea typeface="Times New Roman" panose="02020603050405020304" pitchFamily="18" charset="0"/>
                      </a:rPr>
                      <m:t>=</m:t>
                    </m:r>
                    <m:f>
                      <m:fPr>
                        <m:ctrlPr>
                          <a:rPr lang="de-DE" sz="1800" i="1" kern="100">
                            <a:latin typeface="Cambria Math" panose="02040503050406030204" pitchFamily="18" charset="0"/>
                            <a:ea typeface="Times New Roman" panose="02020603050405020304" pitchFamily="18" charset="0"/>
                          </a:rPr>
                        </m:ctrlPr>
                      </m:fPr>
                      <m:num>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Sub>
                        <m:r>
                          <m:rPr>
                            <m:nor/>
                          </m:rPr>
                          <a:rPr lang="en-US"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e</m:t>
                            </m:r>
                          </m:sup>
                        </m:sSubSup>
                      </m:num>
                      <m:den>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h</m:t>
                            </m:r>
                          </m:sup>
                        </m:sSubSup>
                        <m:r>
                          <m:rPr>
                            <m:nor/>
                          </m:rPr>
                          <a:rPr lang="en-US"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l</m:t>
                            </m:r>
                          </m:sup>
                        </m:sSubSup>
                      </m:den>
                    </m:f>
                  </m:oMath>
                </a14:m>
                <a:r>
                  <a:rPr lang="de-DE" sz="1800" kern="100" dirty="0">
                    <a:latin typeface="Cambria Math" panose="02040503050406030204" pitchFamily="18" charset="0"/>
                    <a:ea typeface="Times New Roman" panose="02020603050405020304" pitchFamily="18" charset="0"/>
                  </a:rPr>
                  <a:t> and </a:t>
                </a:r>
                <a14:m>
                  <m:oMath xmlns:m="http://schemas.openxmlformats.org/officeDocument/2006/math">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f</m:t>
                        </m:r>
                      </m:e>
                      <m:sub>
                        <m:r>
                          <m:rPr>
                            <m:nor/>
                          </m:rPr>
                          <a:rPr lang="de-DE" sz="1800" kern="100">
                            <a:latin typeface="Cambria Math" panose="02040503050406030204" pitchFamily="18" charset="0"/>
                            <a:ea typeface="Times New Roman" panose="02020603050405020304" pitchFamily="18" charset="0"/>
                          </a:rPr>
                          <m:t>i</m:t>
                        </m:r>
                      </m:sub>
                    </m:sSub>
                    <m:r>
                      <m:rPr>
                        <m:nor/>
                      </m:rPr>
                      <a:rPr lang="de-DE" sz="1800" kern="100">
                        <a:latin typeface="Cambria Math" panose="02040503050406030204" pitchFamily="18" charset="0"/>
                        <a:ea typeface="Times New Roman" panose="02020603050405020304" pitchFamily="18" charset="0"/>
                      </a:rPr>
                      <m:t>=</m:t>
                    </m:r>
                    <m:f>
                      <m:fPr>
                        <m:ctrlPr>
                          <a:rPr lang="de-DE" sz="1800" i="1" kern="100">
                            <a:latin typeface="Cambria Math" panose="02040503050406030204" pitchFamily="18" charset="0"/>
                            <a:ea typeface="Times New Roman" panose="02020603050405020304" pitchFamily="18" charset="0"/>
                          </a:rPr>
                        </m:ctrlPr>
                      </m:fPr>
                      <m:num>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Sub>
                        <m:r>
                          <m:rPr>
                            <m:nor/>
                          </m:rPr>
                          <a:rPr lang="de-DE"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e</m:t>
                            </m:r>
                          </m:sup>
                        </m:sSubSup>
                      </m:num>
                      <m:den>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h</m:t>
                            </m:r>
                          </m:sup>
                        </m:sSubSup>
                        <m:r>
                          <m:rPr>
                            <m:nor/>
                          </m:rPr>
                          <a:rPr lang="de-DE"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l</m:t>
                            </m:r>
                          </m:sup>
                        </m:sSubSup>
                      </m:den>
                    </m:f>
                  </m:oMath>
                </a14:m>
                <a:endParaRPr lang="de-DE"/>
              </a:p>
            </p:txBody>
          </p:sp>
        </mc:Choice>
        <mc:Fallback xmlns="">
          <p:sp>
            <p:nvSpPr>
              <p:cNvPr id="10" name="Textfeld 9">
                <a:extLst>
                  <a:ext uri="{FF2B5EF4-FFF2-40B4-BE49-F238E27FC236}">
                    <a16:creationId xmlns:a16="http://schemas.microsoft.com/office/drawing/2014/main" id="{B3A3A04A-8D80-8233-5542-6B8E32637425}"/>
                  </a:ext>
                </a:extLst>
              </p:cNvPr>
              <p:cNvSpPr txBox="1">
                <a:spLocks noRot="1" noChangeAspect="1" noMove="1" noResize="1" noEditPoints="1" noAdjustHandles="1" noChangeArrowheads="1" noChangeShapeType="1" noTextEdit="1"/>
              </p:cNvSpPr>
              <p:nvPr/>
            </p:nvSpPr>
            <p:spPr>
              <a:xfrm>
                <a:off x="2054505" y="2341795"/>
                <a:ext cx="8096491" cy="896784"/>
              </a:xfrm>
              <a:prstGeom prst="rect">
                <a:avLst/>
              </a:prstGeom>
              <a:blipFill>
                <a:blip r:embed="rId4"/>
                <a:stretch>
                  <a:fillRect/>
                </a:stretch>
              </a:blipFill>
            </p:spPr>
            <p:txBody>
              <a:bodyPr/>
              <a:lstStyle/>
              <a:p>
                <a:r>
                  <a:rPr lang="de-DE">
                    <a:noFill/>
                  </a:rPr>
                  <a:t> </a:t>
                </a:r>
              </a:p>
            </p:txBody>
          </p:sp>
        </mc:Fallback>
      </mc:AlternateContent>
      <p:pic>
        <p:nvPicPr>
          <p:cNvPr id="11" name="Grafik 10">
            <a:extLst>
              <a:ext uri="{FF2B5EF4-FFF2-40B4-BE49-F238E27FC236}">
                <a16:creationId xmlns:a16="http://schemas.microsoft.com/office/drawing/2014/main" id="{E760CB1E-7A4C-49D8-3034-D18F783D8237}"/>
              </a:ext>
            </a:extLst>
          </p:cNvPr>
          <p:cNvPicPr>
            <a:picLocks noChangeAspect="1"/>
          </p:cNvPicPr>
          <p:nvPr/>
        </p:nvPicPr>
        <p:blipFill>
          <a:blip r:embed="rId5"/>
          <a:stretch>
            <a:fillRect/>
          </a:stretch>
        </p:blipFill>
        <p:spPr>
          <a:xfrm>
            <a:off x="1228524" y="3635093"/>
            <a:ext cx="6146800" cy="1879600"/>
          </a:xfrm>
          <a:prstGeom prst="rect">
            <a:avLst/>
          </a:prstGeom>
        </p:spPr>
      </p:pic>
    </p:spTree>
    <p:extLst>
      <p:ext uri="{BB962C8B-B14F-4D97-AF65-F5344CB8AC3E}">
        <p14:creationId xmlns:p14="http://schemas.microsoft.com/office/powerpoint/2010/main" val="282244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p>
              <a:p>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=4</m:t>
                    </m:r>
                  </m:oMath>
                </a14:m>
                <a:r>
                  <a:rPr lang="en-US" sz="2000"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endParaRPr lang="en-US" sz="20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Title 1"/>
              <p:cNvSpPr txBox="1">
                <a:spLocks noRot="1" noChangeAspect="1" noMove="1" noResize="1" noEditPoints="1" noAdjustHandles="1" noChangeArrowheads="1" noChangeShapeType="1" noTextEdit="1"/>
              </p:cNvSpPr>
              <p:nvPr/>
            </p:nvSpPr>
            <p:spPr>
              <a:xfrm>
                <a:off x="9423" y="9422"/>
                <a:ext cx="12192000" cy="392900"/>
              </a:xfrm>
              <a:prstGeom prst="rect">
                <a:avLst/>
              </a:prstGeom>
              <a:blipFill>
                <a:blip r:embed="rId3"/>
                <a:stretch>
                  <a:fillRect t="-7813" b="-8281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139FFDB-B816-6FF0-B43C-1BCEC7AA7B9D}"/>
              </a:ext>
            </a:extLst>
          </p:cNvPr>
          <p:cNvPicPr>
            <a:picLocks noChangeAspect="1"/>
          </p:cNvPicPr>
          <p:nvPr/>
        </p:nvPicPr>
        <p:blipFill>
          <a:blip r:embed="rId4"/>
          <a:stretch>
            <a:fillRect/>
          </a:stretch>
        </p:blipFill>
        <p:spPr>
          <a:xfrm>
            <a:off x="209952" y="972916"/>
            <a:ext cx="6146800" cy="1879600"/>
          </a:xfrm>
          <a:prstGeom prst="rect">
            <a:avLst/>
          </a:prstGeom>
        </p:spPr>
      </p:pic>
    </p:spTree>
    <p:extLst>
      <p:ext uri="{BB962C8B-B14F-4D97-AF65-F5344CB8AC3E}">
        <p14:creationId xmlns:p14="http://schemas.microsoft.com/office/powerpoint/2010/main" val="8320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p>
              <a:p>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=1</m:t>
                    </m:r>
                  </m:oMath>
                </a14:m>
                <a:r>
                  <a:rPr lang="en-US" sz="2000"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endParaRPr lang="en-US" sz="20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Title 1"/>
              <p:cNvSpPr txBox="1">
                <a:spLocks noRot="1" noChangeAspect="1" noMove="1" noResize="1" noEditPoints="1" noAdjustHandles="1" noChangeArrowheads="1" noChangeShapeType="1" noTextEdit="1"/>
              </p:cNvSpPr>
              <p:nvPr/>
            </p:nvSpPr>
            <p:spPr>
              <a:xfrm>
                <a:off x="9423" y="9422"/>
                <a:ext cx="12192000" cy="392900"/>
              </a:xfrm>
              <a:prstGeom prst="rect">
                <a:avLst/>
              </a:prstGeom>
              <a:blipFill>
                <a:blip r:embed="rId3"/>
                <a:stretch>
                  <a:fillRect t="-7813" b="-8281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71D5D5A7-7CCE-F405-297B-35D6B30AA3D6}"/>
              </a:ext>
            </a:extLst>
          </p:cNvPr>
          <p:cNvPicPr>
            <a:picLocks noChangeAspect="1"/>
          </p:cNvPicPr>
          <p:nvPr/>
        </p:nvPicPr>
        <p:blipFill>
          <a:blip r:embed="rId4"/>
          <a:stretch>
            <a:fillRect/>
          </a:stretch>
        </p:blipFill>
        <p:spPr>
          <a:xfrm>
            <a:off x="140504" y="926618"/>
            <a:ext cx="6146800" cy="1879600"/>
          </a:xfrm>
          <a:prstGeom prst="rect">
            <a:avLst/>
          </a:prstGeom>
        </p:spPr>
      </p:pic>
    </p:spTree>
    <p:extLst>
      <p:ext uri="{BB962C8B-B14F-4D97-AF65-F5344CB8AC3E}">
        <p14:creationId xmlns:p14="http://schemas.microsoft.com/office/powerpoint/2010/main" val="46173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pic>
        <p:nvPicPr>
          <p:cNvPr id="3" name="Grafik 2"/>
          <p:cNvPicPr>
            <a:picLocks noChangeAspect="1"/>
          </p:cNvPicPr>
          <p:nvPr/>
        </p:nvPicPr>
        <p:blipFill>
          <a:blip r:embed="rId3"/>
          <a:stretch>
            <a:fillRect/>
          </a:stretch>
        </p:blipFill>
        <p:spPr>
          <a:xfrm>
            <a:off x="149552" y="668012"/>
            <a:ext cx="7638950" cy="3785944"/>
          </a:xfrm>
          <a:prstGeom prst="rect">
            <a:avLst/>
          </a:prstGeom>
        </p:spPr>
      </p:pic>
      <p:sp>
        <p:nvSpPr>
          <p:cNvPr id="11" name="Textfeld 10"/>
          <p:cNvSpPr txBox="1"/>
          <p:nvPr/>
        </p:nvSpPr>
        <p:spPr>
          <a:xfrm>
            <a:off x="7938050" y="344680"/>
            <a:ext cx="4113177" cy="1105631"/>
          </a:xfrm>
          <a:prstGeom prst="rect">
            <a:avLst/>
          </a:prstGeom>
          <a:noFill/>
        </p:spPr>
        <p:txBody>
          <a:bodyPr wrap="square" rtlCol="0">
            <a:noAutofit/>
          </a:bodyPr>
          <a:lstStyle/>
          <a:p>
            <a:r>
              <a:rPr lang="de-DE" sz="1633"/>
              <a:t>From the 1960 to 1980ies we seen an outward shift of the Philipps-curve</a:t>
            </a:r>
            <a:endParaRPr lang="de-DE" sz="1633" dirty="0"/>
          </a:p>
        </p:txBody>
      </p:sp>
      <p:sp>
        <p:nvSpPr>
          <p:cNvPr id="15" name="Textfeld 14"/>
          <p:cNvSpPr txBox="1"/>
          <p:nvPr/>
        </p:nvSpPr>
        <p:spPr>
          <a:xfrm>
            <a:off x="7987906" y="1450311"/>
            <a:ext cx="4212869" cy="2876524"/>
          </a:xfrm>
          <a:prstGeom prst="rect">
            <a:avLst/>
          </a:prstGeom>
          <a:noFill/>
        </p:spPr>
        <p:txBody>
          <a:bodyPr wrap="square" rtlCol="0">
            <a:noAutofit/>
          </a:bodyPr>
          <a:lstStyle/>
          <a:p>
            <a:r>
              <a:rPr lang="en-US" sz="1633"/>
              <a:t>In this example, the regression used the Ansatz:</a:t>
            </a:r>
          </a:p>
          <a:p>
            <a:endParaRPr lang="de-DE" sz="1633" dirty="0"/>
          </a:p>
          <a:p>
            <a:pPr algn="ctr"/>
            <a:r>
              <a:rPr lang="de-DE" sz="1633" dirty="0"/>
              <a:t>y=</a:t>
            </a:r>
            <a:r>
              <a:rPr lang="de-DE" sz="1633" dirty="0" err="1"/>
              <a:t>x</a:t>
            </a:r>
            <a:r>
              <a:rPr lang="de-DE" sz="1633" baseline="30000" dirty="0" err="1"/>
              <a:t>a</a:t>
            </a:r>
            <a:endParaRPr lang="de-DE" sz="1633" baseline="30000" dirty="0"/>
          </a:p>
          <a:p>
            <a:endParaRPr lang="de-DE" sz="1633" dirty="0"/>
          </a:p>
          <a:p>
            <a:r>
              <a:rPr lang="de-DE" sz="1633"/>
              <a:t>Thus, the  exponent can directly interpreted as the elasticity between x and </a:t>
            </a:r>
            <a:r>
              <a:rPr lang="de-DE" sz="1633" dirty="0"/>
              <a:t>y </a:t>
            </a:r>
          </a:p>
          <a:p>
            <a:endParaRPr lang="de-DE" sz="1633" dirty="0"/>
          </a:p>
          <a:p>
            <a:r>
              <a:rPr lang="de-DE" sz="1633" dirty="0"/>
              <a:t>e=(</a:t>
            </a:r>
            <a:r>
              <a:rPr lang="de-DE" sz="1633" dirty="0" err="1"/>
              <a:t>dy</a:t>
            </a:r>
            <a:r>
              <a:rPr lang="de-DE" sz="1633" dirty="0"/>
              <a:t>/y)</a:t>
            </a:r>
            <a:r>
              <a:rPr lang="de-DE" sz="1633" dirty="0">
                <a:sym typeface="Wingdings" panose="05000000000000000000" pitchFamily="2" charset="2"/>
              </a:rPr>
              <a:t>:(</a:t>
            </a:r>
            <a:r>
              <a:rPr lang="de-DE" sz="1633" dirty="0"/>
              <a:t>dx/x)</a:t>
            </a:r>
          </a:p>
          <a:p>
            <a:endParaRPr lang="de-DE" sz="1633" dirty="0"/>
          </a:p>
          <a:p>
            <a:r>
              <a:rPr lang="de-DE" sz="1633"/>
              <a:t>Can you show this </a:t>
            </a:r>
            <a:r>
              <a:rPr lang="de-DE" sz="1633">
                <a:sym typeface="Wingdings" panose="05000000000000000000" pitchFamily="2" charset="2"/>
              </a:rPr>
              <a:t>?</a:t>
            </a:r>
            <a:r>
              <a:rPr lang="de-DE" sz="1633"/>
              <a:t>.</a:t>
            </a:r>
            <a:endParaRPr lang="de-DE" sz="1633" dirty="0"/>
          </a:p>
          <a:p>
            <a:endParaRPr lang="de-DE" sz="1633" dirty="0"/>
          </a:p>
        </p:txBody>
      </p:sp>
      <p:sp>
        <p:nvSpPr>
          <p:cNvPr id="2" name="Rechteck 1">
            <a:extLst>
              <a:ext uri="{FF2B5EF4-FFF2-40B4-BE49-F238E27FC236}">
                <a16:creationId xmlns:a16="http://schemas.microsoft.com/office/drawing/2014/main" id="{1A6861C5-F9D2-07BD-1E70-6A9FB5A72B8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6997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914037" y="775963"/>
            <a:ext cx="4113177" cy="2357962"/>
          </a:xfrm>
          <a:prstGeom prst="rect">
            <a:avLst/>
          </a:prstGeom>
          <a:noFill/>
        </p:spPr>
        <p:txBody>
          <a:bodyPr wrap="square" rtlCol="0">
            <a:noAutofit/>
          </a:bodyPr>
          <a:lstStyle/>
          <a:p>
            <a:r>
              <a:rPr lang="de-DE" sz="1633"/>
              <a:t>From the 1980ies to 2000, the data shows only a weak or even a inverted dependence between inflation and umemployment. A possible reason is the drastic change of the economic sircumstandes due to the break down of the soviet union and after that the dramatic change in the global economic dependencies </a:t>
            </a:r>
            <a:endParaRPr lang="de-DE" sz="1633" dirty="0"/>
          </a:p>
        </p:txBody>
      </p:sp>
      <p:pic>
        <p:nvPicPr>
          <p:cNvPr id="2" name="Grafik 1"/>
          <p:cNvPicPr>
            <a:picLocks noChangeAspect="1"/>
          </p:cNvPicPr>
          <p:nvPr/>
        </p:nvPicPr>
        <p:blipFill>
          <a:blip r:embed="rId3"/>
          <a:stretch>
            <a:fillRect/>
          </a:stretch>
        </p:blipFill>
        <p:spPr>
          <a:xfrm>
            <a:off x="200902" y="692747"/>
            <a:ext cx="7706012" cy="3792041"/>
          </a:xfrm>
          <a:prstGeom prst="rect">
            <a:avLst/>
          </a:prstGeom>
        </p:spPr>
      </p:pic>
      <p:sp>
        <p:nvSpPr>
          <p:cNvPr id="3" name="Rechteck 2">
            <a:extLst>
              <a:ext uri="{FF2B5EF4-FFF2-40B4-BE49-F238E27FC236}">
                <a16:creationId xmlns:a16="http://schemas.microsoft.com/office/drawing/2014/main" id="{13AAC0B1-991D-9772-30FA-FB3BA6A042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674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856163" y="625491"/>
            <a:ext cx="4113177" cy="3414073"/>
          </a:xfrm>
          <a:prstGeom prst="rect">
            <a:avLst/>
          </a:prstGeom>
          <a:noFill/>
        </p:spPr>
        <p:txBody>
          <a:bodyPr wrap="square" rtlCol="0">
            <a:noAutofit/>
          </a:bodyPr>
          <a:lstStyle/>
          <a:p>
            <a:r>
              <a:rPr lang="de-DE" sz="1633"/>
              <a:t>With the first push of globalization from 2000 until the financial crisis, again there is a quite stable „classical“ philipps-cirve like dependence. </a:t>
            </a:r>
          </a:p>
          <a:p>
            <a:endParaRPr lang="de-DE" sz="1633"/>
          </a:p>
          <a:p>
            <a:r>
              <a:rPr lang="de-DE" sz="1633"/>
              <a:t>But within in following turmoil in the aftermath of the financial crisis, we had again no stable dependence again!</a:t>
            </a:r>
          </a:p>
          <a:p>
            <a:endParaRPr lang="de-DE" sz="1633"/>
          </a:p>
          <a:p>
            <a:r>
              <a:rPr lang="de-DE" sz="1633"/>
              <a:t>Using the data from 2020 to 2022 for a regression, we obtain a R^2=0,94. Are we therefore back to a stable dependence between inflation and unemployment?</a:t>
            </a:r>
            <a:endParaRPr lang="de-DE" sz="1633" dirty="0"/>
          </a:p>
        </p:txBody>
      </p:sp>
      <p:pic>
        <p:nvPicPr>
          <p:cNvPr id="2" name="Grafik 1">
            <a:extLst>
              <a:ext uri="{FF2B5EF4-FFF2-40B4-BE49-F238E27FC236}">
                <a16:creationId xmlns:a16="http://schemas.microsoft.com/office/drawing/2014/main" id="{AA714ED1-F2EF-F282-E64D-657384222DD0}"/>
              </a:ext>
            </a:extLst>
          </p:cNvPr>
          <p:cNvPicPr>
            <a:picLocks noChangeAspect="1"/>
          </p:cNvPicPr>
          <p:nvPr/>
        </p:nvPicPr>
        <p:blipFill>
          <a:blip r:embed="rId3"/>
          <a:stretch>
            <a:fillRect/>
          </a:stretch>
        </p:blipFill>
        <p:spPr>
          <a:xfrm>
            <a:off x="182126" y="730042"/>
            <a:ext cx="7614564" cy="3846909"/>
          </a:xfrm>
          <a:prstGeom prst="rect">
            <a:avLst/>
          </a:prstGeom>
        </p:spPr>
      </p:pic>
    </p:spTree>
    <p:extLst>
      <p:ext uri="{BB962C8B-B14F-4D97-AF65-F5344CB8AC3E}">
        <p14:creationId xmlns:p14="http://schemas.microsoft.com/office/powerpoint/2010/main" val="23100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08191" y="0"/>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a:t>
            </a:r>
            <a:r>
              <a:rPr lang="en-US" sz="2400">
                <a:solidFill>
                  <a:sysClr val="windowText" lastClr="000000"/>
                </a:solidFill>
              </a:rPr>
              <a:t>– Economic Policy – Philipps curve</a:t>
            </a:r>
            <a:endParaRPr lang="en-US" sz="2400" dirty="0">
              <a:solidFill>
                <a:sysClr val="windowText" lastClr="000000"/>
              </a:solidFill>
            </a:endParaRPr>
          </a:p>
          <a:p>
            <a:endParaRPr lang="en-US" sz="3266" dirty="0">
              <a:solidFill>
                <a:sysClr val="windowText" lastClr="000000"/>
              </a:solidFill>
            </a:endParaRPr>
          </a:p>
        </p:txBody>
      </p:sp>
      <p:cxnSp>
        <p:nvCxnSpPr>
          <p:cNvPr id="5" name="Gerade Verbindung mit Pfeil 4"/>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73583" y="952447"/>
            <a:ext cx="300082" cy="343620"/>
          </a:xfrm>
          <a:prstGeom prst="rect">
            <a:avLst/>
          </a:prstGeom>
        </p:spPr>
        <p:txBody>
          <a:bodyPr wrap="none">
            <a:spAutoFit/>
          </a:bodyPr>
          <a:lstStyle/>
          <a:p>
            <a:r>
              <a:rPr lang="el-GR" sz="1633" dirty="0"/>
              <a:t>π</a:t>
            </a:r>
            <a:endParaRPr lang="de-DE" sz="1633" dirty="0"/>
          </a:p>
        </p:txBody>
      </p:sp>
      <p:sp>
        <p:nvSpPr>
          <p:cNvPr id="8" name="Rechteck 7"/>
          <p:cNvSpPr/>
          <p:nvPr/>
        </p:nvSpPr>
        <p:spPr>
          <a:xfrm>
            <a:off x="6463683" y="5041104"/>
            <a:ext cx="295274" cy="343620"/>
          </a:xfrm>
          <a:prstGeom prst="rect">
            <a:avLst/>
          </a:prstGeom>
        </p:spPr>
        <p:txBody>
          <a:bodyPr wrap="none">
            <a:spAutoFit/>
          </a:bodyPr>
          <a:lstStyle/>
          <a:p>
            <a:r>
              <a:rPr lang="en-US" sz="1633" dirty="0"/>
              <a:t>u</a:t>
            </a:r>
            <a:endParaRPr lang="de-DE" sz="1633"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331710" y="1221944"/>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9916335" flipH="1">
            <a:off x="1842051" y="2529805"/>
            <a:ext cx="136877"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9004465" flipH="1">
            <a:off x="2148899" y="2958155"/>
            <a:ext cx="143022"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4" name="Pfeil nach unten 13"/>
          <p:cNvSpPr/>
          <p:nvPr/>
        </p:nvSpPr>
        <p:spPr>
          <a:xfrm rot="18516216" flipH="1">
            <a:off x="2535682" y="3348981"/>
            <a:ext cx="110228"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5" name="Pfeil nach unten 14"/>
          <p:cNvSpPr/>
          <p:nvPr/>
        </p:nvSpPr>
        <p:spPr>
          <a:xfrm rot="17762105" flipH="1">
            <a:off x="2895357" y="3606378"/>
            <a:ext cx="86194"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9266" y="2190551"/>
            <a:ext cx="354584" cy="461665"/>
          </a:xfrm>
          <a:prstGeom prst="rect">
            <a:avLst/>
          </a:prstGeom>
          <a:noFill/>
        </p:spPr>
        <p:txBody>
          <a:bodyPr wrap="none" rtlCol="0">
            <a:spAutoFit/>
          </a:bodyPr>
          <a:lstStyle/>
          <a:p>
            <a:r>
              <a:rPr lang="de-DE" sz="2400" b="1" dirty="0"/>
              <a:t>X</a:t>
            </a:r>
          </a:p>
        </p:txBody>
      </p:sp>
      <p:sp>
        <p:nvSpPr>
          <p:cNvPr id="17" name="Textfeld 16"/>
          <p:cNvSpPr txBox="1"/>
          <p:nvPr/>
        </p:nvSpPr>
        <p:spPr>
          <a:xfrm>
            <a:off x="3094843" y="3733277"/>
            <a:ext cx="344966" cy="461665"/>
          </a:xfrm>
          <a:prstGeom prst="rect">
            <a:avLst/>
          </a:prstGeom>
          <a:noFill/>
        </p:spPr>
        <p:txBody>
          <a:bodyPr wrap="none" rtlCol="0">
            <a:spAutoFit/>
          </a:bodyPr>
          <a:lstStyle/>
          <a:p>
            <a:r>
              <a:rPr lang="de-DE" sz="2400" b="1" dirty="0"/>
              <a:t>Y</a:t>
            </a:r>
          </a:p>
        </p:txBody>
      </p:sp>
      <p:cxnSp>
        <p:nvCxnSpPr>
          <p:cNvPr id="18" name="Gerade Verbindung 32"/>
          <p:cNvCxnSpPr/>
          <p:nvPr/>
        </p:nvCxnSpPr>
        <p:spPr>
          <a:xfrm flipH="1" flipV="1">
            <a:off x="3264838" y="3964821"/>
            <a:ext cx="18802" cy="10793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092266" y="5072914"/>
            <a:ext cx="399468" cy="343620"/>
          </a:xfrm>
          <a:prstGeom prst="rect">
            <a:avLst/>
          </a:prstGeom>
        </p:spPr>
        <p:txBody>
          <a:bodyPr wrap="square">
            <a:spAutoFit/>
          </a:bodyPr>
          <a:lstStyle/>
          <a:p>
            <a:r>
              <a:rPr lang="en-US" sz="1633" dirty="0"/>
              <a:t>u*</a:t>
            </a:r>
            <a:endParaRPr lang="de-DE" sz="1633" dirty="0"/>
          </a:p>
        </p:txBody>
      </p:sp>
      <p:sp>
        <p:nvSpPr>
          <p:cNvPr id="21" name="Title 1"/>
          <p:cNvSpPr txBox="1">
            <a:spLocks/>
          </p:cNvSpPr>
          <p:nvPr/>
        </p:nvSpPr>
        <p:spPr>
          <a:xfrm>
            <a:off x="5946870" y="883546"/>
            <a:ext cx="6245130" cy="1046828"/>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Until the 1980, people were of the opinion thatone could freely choose the point on the Phillips curve via monetary or fiscal policy (cf. data before) and therefore could lower unemployment by allowing higher inflation rates</a:t>
            </a:r>
            <a:endParaRPr lang="en-US" sz="3266" dirty="0">
              <a:solidFill>
                <a:sysClr val="windowText" lastClr="000000"/>
              </a:solidFill>
            </a:endParaRPr>
          </a:p>
        </p:txBody>
      </p:sp>
      <p:sp>
        <p:nvSpPr>
          <p:cNvPr id="22" name="Title 1"/>
          <p:cNvSpPr txBox="1">
            <a:spLocks/>
          </p:cNvSpPr>
          <p:nvPr/>
        </p:nvSpPr>
        <p:spPr>
          <a:xfrm>
            <a:off x="5946870" y="2553264"/>
            <a:ext cx="6245130" cy="1115911"/>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Then it was realized that expectations adjust and there is a rightward shift/rotation into the vertical of the Phillips curve!</a:t>
            </a:r>
            <a:endParaRPr lang="en-US" sz="3266" dirty="0">
              <a:solidFill>
                <a:sysClr val="windowText" lastClr="000000"/>
              </a:solidFill>
            </a:endParaRPr>
          </a:p>
        </p:txBody>
      </p:sp>
      <p:cxnSp>
        <p:nvCxnSpPr>
          <p:cNvPr id="23" name="Gerade Verbindung 31"/>
          <p:cNvCxnSpPr/>
          <p:nvPr/>
        </p:nvCxnSpPr>
        <p:spPr>
          <a:xfrm>
            <a:off x="1012024" y="3946232"/>
            <a:ext cx="2252814" cy="185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41212" y="3793011"/>
            <a:ext cx="417102" cy="343620"/>
          </a:xfrm>
          <a:prstGeom prst="rect">
            <a:avLst/>
          </a:prstGeom>
        </p:spPr>
        <p:txBody>
          <a:bodyPr wrap="none">
            <a:spAutoFit/>
          </a:bodyPr>
          <a:lstStyle/>
          <a:p>
            <a:r>
              <a:rPr lang="el-GR" sz="1633" dirty="0"/>
              <a:t>π</a:t>
            </a:r>
            <a:r>
              <a:rPr lang="en-US" sz="1633" baseline="30000" dirty="0"/>
              <a:t>e</a:t>
            </a:r>
            <a:r>
              <a:rPr lang="en-US" sz="1633" dirty="0"/>
              <a:t> </a:t>
            </a:r>
            <a:endParaRPr lang="de-DE" sz="1633" dirty="0"/>
          </a:p>
        </p:txBody>
      </p:sp>
      <p:sp>
        <p:nvSpPr>
          <p:cNvPr id="2" name="Freihandform 2">
            <a:extLst>
              <a:ext uri="{FF2B5EF4-FFF2-40B4-BE49-F238E27FC236}">
                <a16:creationId xmlns:a16="http://schemas.microsoft.com/office/drawing/2014/main" id="{72B91FC3-85DD-9C34-E75A-1D672D4462FB}"/>
              </a:ext>
            </a:extLst>
          </p:cNvPr>
          <p:cNvSpPr/>
          <p:nvPr/>
        </p:nvSpPr>
        <p:spPr>
          <a:xfrm>
            <a:off x="1484110" y="633565"/>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2">
            <a:extLst>
              <a:ext uri="{FF2B5EF4-FFF2-40B4-BE49-F238E27FC236}">
                <a16:creationId xmlns:a16="http://schemas.microsoft.com/office/drawing/2014/main" id="{ABD3606A-FE09-1B71-BF6D-9C73EA4FEDD6}"/>
              </a:ext>
            </a:extLst>
          </p:cNvPr>
          <p:cNvSpPr/>
          <p:nvPr/>
        </p:nvSpPr>
        <p:spPr>
          <a:xfrm>
            <a:off x="1717535" y="33613"/>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14">
            <a:extLst>
              <a:ext uri="{FF2B5EF4-FFF2-40B4-BE49-F238E27FC236}">
                <a16:creationId xmlns:a16="http://schemas.microsoft.com/office/drawing/2014/main" id="{AF9A4807-4F78-69F1-A6F9-7BD1D459B87D}"/>
              </a:ext>
            </a:extLst>
          </p:cNvPr>
          <p:cNvSpPr/>
          <p:nvPr/>
        </p:nvSpPr>
        <p:spPr>
          <a:xfrm rot="12490450" flipH="1">
            <a:off x="2866961" y="3242414"/>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4">
            <a:extLst>
              <a:ext uri="{FF2B5EF4-FFF2-40B4-BE49-F238E27FC236}">
                <a16:creationId xmlns:a16="http://schemas.microsoft.com/office/drawing/2014/main" id="{76ED65A8-5E53-2BF6-D19A-4B520CB605FB}"/>
              </a:ext>
            </a:extLst>
          </p:cNvPr>
          <p:cNvSpPr/>
          <p:nvPr/>
        </p:nvSpPr>
        <p:spPr>
          <a:xfrm rot="12490450" flipH="1">
            <a:off x="3019361" y="2654038"/>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32">
            <a:extLst>
              <a:ext uri="{FF2B5EF4-FFF2-40B4-BE49-F238E27FC236}">
                <a16:creationId xmlns:a16="http://schemas.microsoft.com/office/drawing/2014/main" id="{45BDDF63-298B-F1DF-3B84-B451DD1A689F}"/>
              </a:ext>
            </a:extLst>
          </p:cNvPr>
          <p:cNvCxnSpPr>
            <a:cxnSpLocks/>
            <a:stCxn id="17" idx="0"/>
          </p:cNvCxnSpPr>
          <p:nvPr/>
        </p:nvCxnSpPr>
        <p:spPr>
          <a:xfrm flipV="1">
            <a:off x="3267326" y="821803"/>
            <a:ext cx="18243" cy="291147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BB347F-D182-A355-6D7E-D210A1E08D32}"/>
              </a:ext>
            </a:extLst>
          </p:cNvPr>
          <p:cNvSpPr txBox="1">
            <a:spLocks/>
          </p:cNvSpPr>
          <p:nvPr/>
        </p:nvSpPr>
        <p:spPr>
          <a:xfrm>
            <a:off x="3305959" y="938464"/>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Longrun PC</a:t>
            </a:r>
            <a:endParaRPr lang="en-US" sz="2400" dirty="0">
              <a:solidFill>
                <a:sysClr val="windowText" lastClr="000000"/>
              </a:solidFill>
            </a:endParaRPr>
          </a:p>
          <a:p>
            <a:endParaRPr lang="en-US" sz="3266" dirty="0">
              <a:solidFill>
                <a:sysClr val="windowText" lastClr="000000"/>
              </a:solidFill>
            </a:endParaRPr>
          </a:p>
        </p:txBody>
      </p:sp>
      <p:sp>
        <p:nvSpPr>
          <p:cNvPr id="29" name="Title 1">
            <a:extLst>
              <a:ext uri="{FF2B5EF4-FFF2-40B4-BE49-F238E27FC236}">
                <a16:creationId xmlns:a16="http://schemas.microsoft.com/office/drawing/2014/main" id="{A388ABA9-BD88-8341-7421-C40FAB71C16D}"/>
              </a:ext>
            </a:extLst>
          </p:cNvPr>
          <p:cNvSpPr txBox="1">
            <a:spLocks/>
          </p:cNvSpPr>
          <p:nvPr/>
        </p:nvSpPr>
        <p:spPr>
          <a:xfrm>
            <a:off x="5383411" y="4243138"/>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Shortrun PC</a:t>
            </a:r>
            <a:endParaRPr lang="en-US" sz="2400" dirty="0">
              <a:solidFill>
                <a:sysClr val="windowText" lastClr="000000"/>
              </a:solidFill>
            </a:endParaRPr>
          </a:p>
          <a:p>
            <a:endParaRPr lang="en-US" sz="3266" dirty="0">
              <a:solidFill>
                <a:sysClr val="windowText" lastClr="000000"/>
              </a:solidFill>
            </a:endParaRPr>
          </a:p>
        </p:txBody>
      </p:sp>
    </p:spTree>
    <p:extLst>
      <p:ext uri="{BB962C8B-B14F-4D97-AF65-F5344CB8AC3E}">
        <p14:creationId xmlns:p14="http://schemas.microsoft.com/office/powerpoint/2010/main" val="255367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5433" y="559744"/>
            <a:ext cx="11733215" cy="612981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400">
                <a:latin typeface="Cambria Math" panose="02040503050406030204" pitchFamily="18" charset="0"/>
                <a:ea typeface="Cambria Math" panose="02040503050406030204" pitchFamily="18" charset="0"/>
              </a:rPr>
              <a:t>→ In order to be able to permanently reduce the unemployment rate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&gt;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would have 	to apply permanently.</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in the long run this is unrealistic and stable condition results!</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thus, in principle, under rational expectations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will hold</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 </a:t>
            </a:r>
            <a:r>
              <a:rPr lang="de-DE" sz="2400">
                <a:latin typeface="Cambria Math" panose="02040503050406030204" pitchFamily="18" charset="0"/>
                <a:ea typeface="Cambria Math" panose="02040503050406030204" pitchFamily="18" charset="0"/>
              </a:rPr>
              <a:t>thus u</a:t>
            </a:r>
            <a:r>
              <a:rPr lang="de-DE" sz="2400" dirty="0">
                <a:latin typeface="Cambria Math" panose="02040503050406030204" pitchFamily="18" charset="0"/>
                <a:ea typeface="Cambria Math" panose="02040503050406030204" pitchFamily="18" charset="0"/>
              </a:rPr>
              <a:t>=u*</a:t>
            </a:r>
            <a:r>
              <a:rPr lang="en-US" sz="2400"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pPr>
              <a:lnSpc>
                <a:spcPct val="110000"/>
              </a:lnSpc>
            </a:pPr>
            <a:r>
              <a:rPr lang="en-US" sz="20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en-US" sz="2400">
                <a:latin typeface="Cambria Math" panose="02040503050406030204" pitchFamily="18" charset="0"/>
                <a:ea typeface="Cambria Math" panose="02040503050406030204" pitchFamily="18" charset="0"/>
              </a:rPr>
              <a:t>	motion only on the                                                                          					long-run (vertical) 										Phillips curve possible!</a:t>
            </a:r>
          </a:p>
          <a:p>
            <a:pPr>
              <a:lnSpc>
                <a:spcPct val="110000"/>
              </a:lnSpc>
            </a:pPr>
            <a:r>
              <a:rPr lang="en-US" sz="2400" b="1">
                <a:latin typeface="Cambria Math" panose="02040503050406030204" pitchFamily="18" charset="0"/>
                <a:ea typeface="Cambria Math" panose="02040503050406030204" pitchFamily="18" charset="0"/>
              </a:rPr>
              <a:t>					→ Stagflation</a:t>
            </a:r>
          </a:p>
          <a:p>
            <a:pPr>
              <a:lnSpc>
                <a:spcPct val="110000"/>
              </a:lnSpc>
            </a:pPr>
            <a:endParaRPr lang="en-US" sz="2000" dirty="0"/>
          </a:p>
        </p:txBody>
      </p:sp>
      <p:sp>
        <p:nvSpPr>
          <p:cNvPr id="4" name="Title 1"/>
          <p:cNvSpPr txBox="1">
            <a:spLocks/>
          </p:cNvSpPr>
          <p:nvPr/>
        </p:nvSpPr>
        <p:spPr>
          <a:xfrm>
            <a:off x="1559996" y="79571"/>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Inflation – Economic Policy – Philipps curve</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88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2F22EDED-5C85-F52A-3034-D1E70DD32183}"/>
              </a:ext>
            </a:extLst>
          </p:cNvPr>
          <p:cNvSpPr txBox="1"/>
          <p:nvPr/>
        </p:nvSpPr>
        <p:spPr>
          <a:xfrm>
            <a:off x="226243" y="3698904"/>
            <a:ext cx="5122206" cy="1174753"/>
          </a:xfrm>
          <a:prstGeom prst="rect">
            <a:avLst/>
          </a:prstGeom>
          <a:noFill/>
        </p:spPr>
        <p:txBody>
          <a:bodyPr wrap="square" rtlCol="0">
            <a:noAutofit/>
          </a:bodyPr>
          <a:lstStyle/>
          <a:p>
            <a:r>
              <a:rPr lang="de-DE"/>
              <a:t>Try to figure out different Periods in the change of world production and world Trade in the last four decades by setting both time series for 1980 to 100 and calculation (average) growth rates.</a:t>
            </a:r>
            <a:endParaRPr lang="de-DE" dirty="0"/>
          </a:p>
          <a:p>
            <a:endParaRPr lang="de-DE" sz="2540" dirty="0"/>
          </a:p>
        </p:txBody>
      </p:sp>
      <p:graphicFrame>
        <p:nvGraphicFramePr>
          <p:cNvPr id="3" name="Diagramm 2">
            <a:extLst>
              <a:ext uri="{FF2B5EF4-FFF2-40B4-BE49-F238E27FC236}">
                <a16:creationId xmlns:a16="http://schemas.microsoft.com/office/drawing/2014/main" id="{B80FD93F-5356-4E8D-846B-D5E1D3E955F9}"/>
              </a:ext>
            </a:extLst>
          </p:cNvPr>
          <p:cNvGraphicFramePr>
            <a:graphicFrameLocks/>
          </p:cNvGraphicFramePr>
          <p:nvPr>
            <p:extLst>
              <p:ext uri="{D42A27DB-BD31-4B8C-83A1-F6EECF244321}">
                <p14:modId xmlns:p14="http://schemas.microsoft.com/office/powerpoint/2010/main" val="2261842050"/>
              </p:ext>
            </p:extLst>
          </p:nvPr>
        </p:nvGraphicFramePr>
        <p:xfrm>
          <a:off x="128336" y="63767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a:t>Source: </a:t>
            </a:r>
            <a:r>
              <a:rPr lang="de-DE" sz="1200">
                <a:hlinkClick r:id="rId4"/>
              </a:rPr>
              <a:t>IMF Datamapper </a:t>
            </a:r>
            <a:r>
              <a:rPr lang="de-DE" sz="1200"/>
              <a:t>and </a:t>
            </a:r>
            <a:r>
              <a:rPr lang="de-DE" sz="1200">
                <a:hlinkClick r:id="rId5"/>
              </a:rPr>
              <a:t>Trade-Data</a:t>
            </a:r>
            <a:endParaRPr lang="de-DE" sz="1200" dirty="0"/>
          </a:p>
          <a:p>
            <a:endParaRPr lang="de-DE" sz="2540" dirty="0"/>
          </a:p>
        </p:txBody>
      </p:sp>
    </p:spTree>
    <p:extLst>
      <p:ext uri="{BB962C8B-B14F-4D97-AF65-F5344CB8AC3E}">
        <p14:creationId xmlns:p14="http://schemas.microsoft.com/office/powerpoint/2010/main" val="377525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2F22EDED-5C85-F52A-3034-D1E70DD32183}"/>
              </a:ext>
            </a:extLst>
          </p:cNvPr>
          <p:cNvSpPr txBox="1"/>
          <p:nvPr/>
        </p:nvSpPr>
        <p:spPr>
          <a:xfrm>
            <a:off x="226243" y="3698904"/>
            <a:ext cx="5122206" cy="1174753"/>
          </a:xfrm>
          <a:prstGeom prst="rect">
            <a:avLst/>
          </a:prstGeom>
          <a:noFill/>
        </p:spPr>
        <p:txBody>
          <a:bodyPr wrap="square" rtlCol="0">
            <a:noAutofit/>
          </a:bodyPr>
          <a:lstStyle/>
          <a:p>
            <a:r>
              <a:rPr lang="de-DE"/>
              <a:t>Try to figure out different Periods in the change of world production and world Trade in the last four decades by setting both time series for 1980 to 100 and calculation (average) growth rates.</a:t>
            </a:r>
            <a:endParaRPr lang="de-DE" dirty="0"/>
          </a:p>
          <a:p>
            <a:endParaRPr lang="de-DE" sz="2540" dirty="0"/>
          </a:p>
        </p:txBody>
      </p:sp>
      <p:graphicFrame>
        <p:nvGraphicFramePr>
          <p:cNvPr id="3" name="Diagramm 2">
            <a:extLst>
              <a:ext uri="{FF2B5EF4-FFF2-40B4-BE49-F238E27FC236}">
                <a16:creationId xmlns:a16="http://schemas.microsoft.com/office/drawing/2014/main" id="{B80FD93F-5356-4E8D-846B-D5E1D3E955F9}"/>
              </a:ext>
            </a:extLst>
          </p:cNvPr>
          <p:cNvGraphicFramePr>
            <a:graphicFrameLocks/>
          </p:cNvGraphicFramePr>
          <p:nvPr/>
        </p:nvGraphicFramePr>
        <p:xfrm>
          <a:off x="128336" y="63767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108779D3-E52A-A4A6-7B0D-17D154961118}"/>
              </a:ext>
            </a:extLst>
          </p:cNvPr>
          <p:cNvGraphicFramePr>
            <a:graphicFrameLocks noChangeAspect="1"/>
          </p:cNvGraphicFramePr>
          <p:nvPr/>
        </p:nvGraphicFramePr>
        <p:xfrm>
          <a:off x="5616363" y="682839"/>
          <a:ext cx="2311400" cy="5710237"/>
        </p:xfrm>
        <a:graphic>
          <a:graphicData uri="http://schemas.openxmlformats.org/presentationml/2006/ole">
            <mc:AlternateContent xmlns:mc="http://schemas.openxmlformats.org/markup-compatibility/2006">
              <mc:Choice xmlns:v="urn:schemas-microsoft-com:vml" Requires="v">
                <p:oleObj name="Worksheet" r:id="rId4" imgW="2311351" imgH="4425775" progId="Excel.Sheet.12">
                  <p:embed/>
                </p:oleObj>
              </mc:Choice>
              <mc:Fallback>
                <p:oleObj name="Worksheet" r:id="rId4" imgW="2311351" imgH="4425775" progId="Excel.Sheet.12">
                  <p:embed/>
                  <p:pic>
                    <p:nvPicPr>
                      <p:cNvPr id="5" name="Objekt 4">
                        <a:extLst>
                          <a:ext uri="{FF2B5EF4-FFF2-40B4-BE49-F238E27FC236}">
                            <a16:creationId xmlns:a16="http://schemas.microsoft.com/office/drawing/2014/main" id="{108779D3-E52A-A4A6-7B0D-17D154961118}"/>
                          </a:ext>
                        </a:extLst>
                      </p:cNvPr>
                      <p:cNvPicPr/>
                      <p:nvPr/>
                    </p:nvPicPr>
                    <p:blipFill>
                      <a:blip r:embed="rId5"/>
                      <a:stretch>
                        <a:fillRect/>
                      </a:stretch>
                    </p:blipFill>
                    <p:spPr>
                      <a:xfrm>
                        <a:off x="5616363" y="682839"/>
                        <a:ext cx="2311400" cy="5710237"/>
                      </a:xfrm>
                      <a:prstGeom prst="rect">
                        <a:avLst/>
                      </a:prstGeom>
                    </p:spPr>
                  </p:pic>
                </p:oleObj>
              </mc:Fallback>
            </mc:AlternateContent>
          </a:graphicData>
        </a:graphic>
      </p:graphicFrame>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a:t>Source: </a:t>
            </a:r>
            <a:r>
              <a:rPr lang="de-DE" sz="1200">
                <a:hlinkClick r:id="rId6"/>
              </a:rPr>
              <a:t>IMF Datamapper </a:t>
            </a:r>
            <a:r>
              <a:rPr lang="de-DE" sz="1200"/>
              <a:t>and </a:t>
            </a:r>
            <a:r>
              <a:rPr lang="de-DE" sz="1200">
                <a:hlinkClick r:id="rId7"/>
              </a:rPr>
              <a:t>Trade-Data</a:t>
            </a:r>
            <a:endParaRPr lang="de-DE" sz="1200" dirty="0"/>
          </a:p>
          <a:p>
            <a:endParaRPr lang="de-DE" sz="2540" dirty="0"/>
          </a:p>
        </p:txBody>
      </p:sp>
    </p:spTree>
    <p:extLst>
      <p:ext uri="{BB962C8B-B14F-4D97-AF65-F5344CB8AC3E}">
        <p14:creationId xmlns:p14="http://schemas.microsoft.com/office/powerpoint/2010/main" val="340756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3" name="Diagramm 2">
            <a:extLst>
              <a:ext uri="{FF2B5EF4-FFF2-40B4-BE49-F238E27FC236}">
                <a16:creationId xmlns:a16="http://schemas.microsoft.com/office/drawing/2014/main" id="{B80FD93F-5356-4E8D-846B-D5E1D3E955F9}"/>
              </a:ext>
            </a:extLst>
          </p:cNvPr>
          <p:cNvGraphicFramePr>
            <a:graphicFrameLocks/>
          </p:cNvGraphicFramePr>
          <p:nvPr/>
        </p:nvGraphicFramePr>
        <p:xfrm>
          <a:off x="128336" y="63767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a:t>Source: </a:t>
            </a:r>
            <a:r>
              <a:rPr lang="de-DE" sz="1200">
                <a:hlinkClick r:id="rId4"/>
              </a:rPr>
              <a:t>IMF Datamapper </a:t>
            </a:r>
            <a:r>
              <a:rPr lang="de-DE" sz="1200"/>
              <a:t>and </a:t>
            </a:r>
            <a:r>
              <a:rPr lang="de-DE" sz="1200">
                <a:hlinkClick r:id="rId5"/>
              </a:rPr>
              <a:t>Trade-Data</a:t>
            </a:r>
            <a:endParaRPr lang="de-DE" sz="1200" dirty="0"/>
          </a:p>
          <a:p>
            <a:endParaRPr lang="de-DE" sz="2540" dirty="0"/>
          </a:p>
        </p:txBody>
      </p:sp>
    </p:spTree>
    <p:extLst>
      <p:ext uri="{BB962C8B-B14F-4D97-AF65-F5344CB8AC3E}">
        <p14:creationId xmlns:p14="http://schemas.microsoft.com/office/powerpoint/2010/main" val="46667388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Breitbild</PresentationFormat>
  <Paragraphs>92</Paragraphs>
  <Slides>16</Slides>
  <Notes>16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3" baseType="lpstr">
      <vt:lpstr>Arial</vt:lpstr>
      <vt:lpstr>Calibri</vt:lpstr>
      <vt:lpstr>Cambria Math</vt:lpstr>
      <vt:lpstr>Sparkasse Rg</vt:lpstr>
      <vt:lpstr>Times New Roman</vt:lpstr>
      <vt:lpstr>Office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232</cp:revision>
  <cp:lastPrinted>2022-03-02T20:18:27Z</cp:lastPrinted>
  <dcterms:created xsi:type="dcterms:W3CDTF">2022-03-01T20:52:11Z</dcterms:created>
  <dcterms:modified xsi:type="dcterms:W3CDTF">2023-10-22T12:18:32Z</dcterms:modified>
</cp:coreProperties>
</file>