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1372" r:id="rId2"/>
    <p:sldId id="1453" r:id="rId3"/>
    <p:sldId id="542" r:id="rId4"/>
    <p:sldId id="536" r:id="rId5"/>
    <p:sldId id="1454" r:id="rId6"/>
    <p:sldId id="425" r:id="rId7"/>
    <p:sldId id="426" r:id="rId8"/>
    <p:sldId id="428" r:id="rId9"/>
    <p:sldId id="540" r:id="rId10"/>
    <p:sldId id="544" r:id="rId11"/>
    <p:sldId id="545" r:id="rId12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3447" autoAdjust="0"/>
  </p:normalViewPr>
  <p:slideViewPr>
    <p:cSldViewPr snapToGrid="0">
      <p:cViewPr varScale="1">
        <p:scale>
          <a:sx n="55" d="100"/>
          <a:sy n="55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016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22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2193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4619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2412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66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8927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689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5183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4232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18.10.2023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.econ.duke.edu/~kdh9/Courses/Graduate%20Macro%20History/Readings-1/Phillip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nobelprize.org/prizes/economic-sciences/2006/phelps/facts/" TargetMode="External"/><Relationship Id="rId4" Type="http://schemas.openxmlformats.org/officeDocument/2006/relationships/hyperlink" Target="https://www.jstor.org/stable/255230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40829" y="24053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540" b="1"/>
              <a:t>Philipps-curve </a:t>
            </a:r>
            <a:r>
              <a:rPr lang="en-US" sz="2540" b="1" dirty="0"/>
              <a:t>USA II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00902" y="324392"/>
            <a:ext cx="131010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Source: FRED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914037" y="775963"/>
            <a:ext cx="4113177" cy="23579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/>
              <a:t>From the 1980ies to 2000, the data shows only a weak or even a inverted dependence between inflation and umemployment. A possible reason is the drastic change of the economic sircumstandes due to the break down of the soviet union and after that the dramatic change in the global economic dependencies </a:t>
            </a:r>
            <a:endParaRPr lang="de-DE" sz="1633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02" y="692747"/>
            <a:ext cx="7706012" cy="379204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13AAC0B1-991D-9772-30FA-FB3BA6A042A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74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40829" y="24053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540" b="1"/>
              <a:t>Philipps-curve </a:t>
            </a:r>
            <a:r>
              <a:rPr lang="en-US" sz="2540" b="1" dirty="0"/>
              <a:t>USA III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00902" y="324392"/>
            <a:ext cx="131010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Source: FRED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856163" y="625491"/>
            <a:ext cx="4113177" cy="34140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/>
              <a:t>With the first push of globalization from 2000 until the financial crisis, again there is a quite stable „classical“ philipps-cirve like dependence. </a:t>
            </a:r>
          </a:p>
          <a:p>
            <a:endParaRPr lang="de-DE" sz="1633"/>
          </a:p>
          <a:p>
            <a:r>
              <a:rPr lang="de-DE" sz="1633"/>
              <a:t>But within in following turmoil in the aftermath of the financial crisis, we had again no stable dependence again!</a:t>
            </a:r>
          </a:p>
          <a:p>
            <a:endParaRPr lang="de-DE" sz="1633"/>
          </a:p>
          <a:p>
            <a:r>
              <a:rPr lang="de-DE" sz="1633"/>
              <a:t>Using the data from 2020 to 2022 for a regression, we obtain a R^2=0,94. Are we therefore back to a stable dependence between inflation and unemployment?</a:t>
            </a:r>
            <a:endParaRPr lang="de-DE" sz="1633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A714ED1-F2EF-F282-E64D-657384222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126" y="730042"/>
            <a:ext cx="7614564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0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9835519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903" b="1"/>
              <a:t>Inflation and Unemployment as macroeconomic targets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260499" y="816026"/>
            <a:ext cx="8339941" cy="57485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540"/>
              <a:t>In practical economic policy, the primary direct objectives macroeconomic variables</a:t>
            </a:r>
          </a:p>
          <a:p>
            <a:endParaRPr lang="de-DE" sz="2540" dirty="0"/>
          </a:p>
          <a:p>
            <a:r>
              <a:rPr lang="de-DE" sz="2540"/>
              <a:t>	inflation </a:t>
            </a:r>
            <a:r>
              <a:rPr lang="de-DE" sz="2540" dirty="0"/>
              <a:t>(</a:t>
            </a:r>
            <a:r>
              <a:rPr lang="el-GR" sz="2540" dirty="0"/>
              <a:t>π</a:t>
            </a:r>
            <a:r>
              <a:rPr lang="de-DE" sz="2540"/>
              <a:t>) and unemployment </a:t>
            </a:r>
            <a:r>
              <a:rPr lang="de-DE" sz="2540" dirty="0"/>
              <a:t>(u)</a:t>
            </a:r>
          </a:p>
          <a:p>
            <a:endParaRPr lang="de-DE" sz="2540"/>
          </a:p>
          <a:p>
            <a:r>
              <a:rPr lang="de-DE" sz="2540"/>
              <a:t>rather than economic growth</a:t>
            </a:r>
          </a:p>
          <a:p>
            <a:endParaRPr lang="de-DE" sz="2540" dirty="0"/>
          </a:p>
          <a:p>
            <a:r>
              <a:rPr lang="de-DE" sz="2540"/>
              <a:t>For example the 2%-target of the ECB or the dual target of the Fed </a:t>
            </a:r>
            <a:r>
              <a:rPr lang="en-US" sz="2540"/>
              <a:t>pursuing the economic goals of maximum employment and price stability</a:t>
            </a:r>
            <a:r>
              <a:rPr lang="de-DE" sz="2540"/>
              <a:t> (i.e u = </a:t>
            </a:r>
            <a:r>
              <a:rPr lang="de-DE" sz="2540" dirty="0"/>
              <a:t>6</a:t>
            </a:r>
            <a:r>
              <a:rPr lang="de-DE" sz="2540"/>
              <a:t>% in the aftermath of the financial crisis)</a:t>
            </a:r>
            <a:endParaRPr lang="de-DE" sz="2540" dirty="0"/>
          </a:p>
          <a:p>
            <a:endParaRPr lang="de-DE" sz="2540" dirty="0"/>
          </a:p>
          <a:p>
            <a:r>
              <a:rPr lang="de-DE" sz="2540"/>
              <a:t>Although price level </a:t>
            </a:r>
            <a:r>
              <a:rPr lang="de-DE" sz="2540" dirty="0"/>
              <a:t>(p</a:t>
            </a:r>
            <a:r>
              <a:rPr lang="de-DE" sz="2540"/>
              <a:t>) and (</a:t>
            </a:r>
            <a:r>
              <a:rPr lang="de-DE" sz="2540" dirty="0"/>
              <a:t>y</a:t>
            </a:r>
            <a:r>
              <a:rPr lang="de-DE" sz="2540"/>
              <a:t>) </a:t>
            </a:r>
            <a:r>
              <a:rPr lang="en-US" sz="2540"/>
              <a:t>are directly related to </a:t>
            </a:r>
            <a:r>
              <a:rPr lang="de-DE" sz="2540"/>
              <a:t>(</a:t>
            </a:r>
            <a:r>
              <a:rPr lang="el-GR" sz="2540"/>
              <a:t>π</a:t>
            </a:r>
            <a:r>
              <a:rPr lang="de-DE" sz="2540"/>
              <a:t>) and (u) </a:t>
            </a:r>
            <a:r>
              <a:rPr lang="en-US" sz="2540"/>
              <a:t>these variables, but these variables are generally not used as operationalized target variables!</a:t>
            </a:r>
            <a:endParaRPr lang="de-DE" sz="2540" dirty="0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1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04172" y="0"/>
            <a:ext cx="9460375" cy="561067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Inflation and Unemployment : </a:t>
            </a:r>
            <a:r>
              <a:rPr lang="de-DE" sz="2400" b="1" dirty="0" err="1"/>
              <a:t>Philippskurve</a:t>
            </a:r>
            <a:endParaRPr lang="de-DE" sz="2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485826"/>
            <a:ext cx="12192000" cy="57485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540"/>
              <a:t>Transition from price level to inflation</a:t>
            </a:r>
            <a:r>
              <a:rPr lang="de-DE" sz="2540"/>
              <a:t>:</a:t>
            </a:r>
            <a:endParaRPr lang="de-DE" sz="2540" dirty="0"/>
          </a:p>
          <a:p>
            <a:endParaRPr lang="de-DE" sz="2540" dirty="0"/>
          </a:p>
          <a:p>
            <a:r>
              <a:rPr lang="de-DE" sz="2540"/>
              <a:t>Price level </a:t>
            </a:r>
            <a:r>
              <a:rPr lang="de-DE" sz="2540" dirty="0"/>
              <a:t>(P) → Inflation (</a:t>
            </a:r>
            <a:r>
              <a:rPr lang="el-GR" sz="2540" dirty="0"/>
              <a:t>π</a:t>
            </a:r>
            <a:r>
              <a:rPr lang="de-DE" sz="2540" dirty="0"/>
              <a:t>)</a:t>
            </a:r>
            <a:r>
              <a:rPr lang="de-DE" sz="2540"/>
              <a:t>	determine the perventage change!</a:t>
            </a:r>
            <a:endParaRPr lang="de-DE" sz="2540" dirty="0"/>
          </a:p>
          <a:p>
            <a:r>
              <a:rPr lang="de-DE" sz="2540" dirty="0"/>
              <a:t>		</a:t>
            </a:r>
            <a:r>
              <a:rPr lang="el-GR" sz="2540" dirty="0"/>
              <a:t> </a:t>
            </a:r>
            <a:endParaRPr lang="de-DE" sz="2540" dirty="0"/>
          </a:p>
          <a:p>
            <a:r>
              <a:rPr lang="de-DE" sz="2540" dirty="0"/>
              <a:t>Inflation:		</a:t>
            </a:r>
            <a:r>
              <a:rPr lang="el-GR" sz="2540" dirty="0"/>
              <a:t>π</a:t>
            </a:r>
            <a:r>
              <a:rPr lang="de-DE" sz="2540" baseline="-25000" dirty="0"/>
              <a:t>t</a:t>
            </a:r>
            <a:r>
              <a:rPr lang="en-US" sz="2540" dirty="0"/>
              <a:t>=(P</a:t>
            </a:r>
            <a:r>
              <a:rPr lang="en-US" sz="2540" baseline="-25000" dirty="0"/>
              <a:t>t</a:t>
            </a:r>
            <a:r>
              <a:rPr lang="en-US" sz="2540" dirty="0"/>
              <a:t>-P</a:t>
            </a:r>
            <a:r>
              <a:rPr lang="en-US" sz="2540" baseline="-25000" dirty="0"/>
              <a:t>t-1</a:t>
            </a:r>
            <a:r>
              <a:rPr lang="en-US" sz="2540" dirty="0"/>
              <a:t>)/P</a:t>
            </a:r>
            <a:r>
              <a:rPr lang="en-US" sz="2540" baseline="-25000" dirty="0"/>
              <a:t>t-1</a:t>
            </a:r>
            <a:r>
              <a:rPr lang="en-US" sz="2540" dirty="0"/>
              <a:t>=P</a:t>
            </a:r>
            <a:r>
              <a:rPr lang="en-US" sz="2540" baseline="-25000" dirty="0"/>
              <a:t>t</a:t>
            </a:r>
            <a:r>
              <a:rPr lang="en-US" sz="2540" dirty="0"/>
              <a:t>/P</a:t>
            </a:r>
            <a:r>
              <a:rPr lang="en-US" sz="2540" baseline="-25000" dirty="0"/>
              <a:t>t-1</a:t>
            </a:r>
            <a:r>
              <a:rPr lang="en-US" sz="2540" dirty="0"/>
              <a:t>-1	</a:t>
            </a:r>
            <a:r>
              <a:rPr lang="en-US" sz="2540"/>
              <a:t>	relative change compared to the 									former period</a:t>
            </a:r>
            <a:endParaRPr lang="en-US" sz="2540" dirty="0"/>
          </a:p>
          <a:p>
            <a:endParaRPr lang="en-US" sz="2540" dirty="0"/>
          </a:p>
          <a:p>
            <a:r>
              <a:rPr lang="en-US" sz="2540"/>
              <a:t>Expected </a:t>
            </a:r>
            <a:r>
              <a:rPr lang="en-US" sz="2540" dirty="0"/>
              <a:t>Inflation:	</a:t>
            </a:r>
            <a:r>
              <a:rPr lang="el-GR" sz="2540" dirty="0"/>
              <a:t>π</a:t>
            </a:r>
            <a:r>
              <a:rPr lang="de-DE" sz="2540" baseline="-25000" dirty="0"/>
              <a:t>t</a:t>
            </a:r>
            <a:r>
              <a:rPr lang="en-US" sz="2540" baseline="30000" dirty="0"/>
              <a:t>e</a:t>
            </a:r>
            <a:r>
              <a:rPr lang="en-US" sz="2540" dirty="0"/>
              <a:t>=(P</a:t>
            </a:r>
            <a:r>
              <a:rPr lang="en-US" sz="2540" baseline="-25000" dirty="0"/>
              <a:t>t</a:t>
            </a:r>
            <a:r>
              <a:rPr lang="en-US" sz="2540" baseline="30000" dirty="0"/>
              <a:t>e</a:t>
            </a:r>
            <a:r>
              <a:rPr lang="en-US" sz="2540" dirty="0"/>
              <a:t>-P</a:t>
            </a:r>
            <a:r>
              <a:rPr lang="en-US" sz="2540" baseline="-25000" dirty="0"/>
              <a:t>t-1</a:t>
            </a:r>
            <a:r>
              <a:rPr lang="en-US" sz="2540" dirty="0"/>
              <a:t>)/P</a:t>
            </a:r>
            <a:r>
              <a:rPr lang="en-US" sz="2540" baseline="-25000" dirty="0"/>
              <a:t>t-1</a:t>
            </a:r>
            <a:r>
              <a:rPr lang="en-US" sz="2540" dirty="0"/>
              <a:t>=</a:t>
            </a:r>
            <a:r>
              <a:rPr lang="en-US" sz="2540" dirty="0" err="1"/>
              <a:t>P</a:t>
            </a:r>
            <a:r>
              <a:rPr lang="en-US" sz="2540" baseline="-25000" dirty="0" err="1"/>
              <a:t>t</a:t>
            </a:r>
            <a:r>
              <a:rPr lang="en-US" sz="2540" baseline="30000" dirty="0" err="1"/>
              <a:t>e</a:t>
            </a:r>
            <a:r>
              <a:rPr lang="en-US" sz="2540" dirty="0"/>
              <a:t>/P</a:t>
            </a:r>
            <a:r>
              <a:rPr lang="en-US" sz="2540" baseline="-25000" dirty="0"/>
              <a:t>t-1</a:t>
            </a:r>
            <a:r>
              <a:rPr lang="en-US" sz="2540" dirty="0"/>
              <a:t>-1	</a:t>
            </a:r>
            <a:r>
              <a:rPr lang="en-US" sz="2540"/>
              <a:t>	relative expected change compared 								to the former period</a:t>
            </a:r>
          </a:p>
          <a:p>
            <a:endParaRPr lang="en-US" sz="2540" dirty="0"/>
          </a:p>
          <a:p>
            <a:endParaRPr lang="de-DE" sz="2540" dirty="0"/>
          </a:p>
          <a:p>
            <a:r>
              <a:rPr lang="de-DE" sz="2400" dirty="0" err="1"/>
              <a:t>output</a:t>
            </a:r>
            <a:r>
              <a:rPr lang="de-DE" sz="2400" dirty="0"/>
              <a:t> (y) </a:t>
            </a:r>
            <a:r>
              <a:rPr lang="de-DE" sz="2400"/>
              <a:t>→ unemployment </a:t>
            </a:r>
            <a:r>
              <a:rPr lang="de-DE" sz="2400" dirty="0"/>
              <a:t>(u)</a:t>
            </a:r>
          </a:p>
          <a:p>
            <a:r>
              <a:rPr lang="de-DE" sz="2400"/>
              <a:t>				</a:t>
            </a:r>
            <a:r>
              <a:rPr lang="de-DE" sz="2400" b="1"/>
              <a:t>Okuns law</a:t>
            </a:r>
            <a:r>
              <a:rPr lang="de-DE" sz="2400"/>
              <a:t>!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			-A(</a:t>
            </a:r>
            <a:r>
              <a:rPr lang="en-US" sz="2400" dirty="0" err="1"/>
              <a:t>u</a:t>
            </a:r>
            <a:r>
              <a:rPr lang="en-US" sz="2400" baseline="-25000" dirty="0" err="1"/>
              <a:t>t</a:t>
            </a:r>
            <a:r>
              <a:rPr lang="en-US" sz="2400" dirty="0"/>
              <a:t>-u*</a:t>
            </a:r>
            <a:r>
              <a:rPr lang="de-DE" sz="2400" dirty="0"/>
              <a:t>)=(</a:t>
            </a:r>
            <a:r>
              <a:rPr lang="en-US" sz="2400" dirty="0" err="1"/>
              <a:t>Y</a:t>
            </a:r>
            <a:r>
              <a:rPr lang="en-US" sz="2400" baseline="-25000" dirty="0" err="1"/>
              <a:t>t</a:t>
            </a:r>
            <a:r>
              <a:rPr lang="en-US" sz="2400" dirty="0"/>
              <a:t>-Y*)/Y*  (A&gt;</a:t>
            </a:r>
            <a:r>
              <a:rPr lang="en-US" sz="2400"/>
              <a:t>0)</a:t>
            </a:r>
            <a:endParaRPr lang="de-DE" sz="2400" dirty="0"/>
          </a:p>
          <a:p>
            <a:endParaRPr lang="de-DE" sz="254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9E6E6C6-4767-1F7B-7656-6BC5104DA29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40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4</a:t>
            </a:fld>
            <a:endParaRPr lang="de-DE" dirty="0"/>
          </a:p>
        </p:txBody>
      </p:sp>
      <p:sp>
        <p:nvSpPr>
          <p:cNvPr id="6" name="TextShape 2"/>
          <p:cNvSpPr txBox="1"/>
          <p:nvPr/>
        </p:nvSpPr>
        <p:spPr>
          <a:xfrm>
            <a:off x="79745" y="0"/>
            <a:ext cx="12271743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2400" b="1"/>
              <a:t>Philippskurve and short run aggregrated supply (AS-curve)</a:t>
            </a:r>
            <a:endParaRPr lang="de-DE" sz="2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639379"/>
            <a:ext cx="8644107" cy="33887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/>
              <a:t>AS:	</a:t>
            </a:r>
            <a:r>
              <a:rPr lang="de-DE" sz="2000" dirty="0" err="1"/>
              <a:t>Y</a:t>
            </a:r>
            <a:r>
              <a:rPr lang="de-DE" sz="2000" baseline="-25000" dirty="0" err="1"/>
              <a:t>t</a:t>
            </a:r>
            <a:r>
              <a:rPr lang="de-DE" sz="2000" dirty="0"/>
              <a:t>	= </a:t>
            </a:r>
            <a:r>
              <a:rPr lang="en-US" sz="2000" dirty="0"/>
              <a:t>Y* + </a:t>
            </a:r>
            <a:r>
              <a:rPr lang="de-DE" sz="2000" dirty="0"/>
              <a:t>a</a:t>
            </a:r>
            <a:r>
              <a:rPr lang="en-US" sz="2000" dirty="0"/>
              <a:t>(P</a:t>
            </a:r>
            <a:r>
              <a:rPr lang="en-US" sz="2000" baseline="-25000" dirty="0"/>
              <a:t>t</a:t>
            </a:r>
            <a:r>
              <a:rPr lang="en-US" sz="2000" dirty="0"/>
              <a:t>-</a:t>
            </a:r>
            <a:r>
              <a:rPr lang="en-US" sz="2000" dirty="0" err="1"/>
              <a:t>P</a:t>
            </a:r>
            <a:r>
              <a:rPr lang="en-US" sz="2000" baseline="-25000" dirty="0" err="1"/>
              <a:t>t</a:t>
            </a:r>
            <a:r>
              <a:rPr lang="en-US" sz="2000" baseline="30000" dirty="0" err="1"/>
              <a:t>e</a:t>
            </a:r>
            <a:r>
              <a:rPr lang="en-US" sz="2000" dirty="0"/>
              <a:t>)	(a&gt;0)	(</a:t>
            </a:r>
            <a:r>
              <a:rPr lang="en-US" sz="2000" dirty="0" err="1"/>
              <a:t>P</a:t>
            </a:r>
            <a:r>
              <a:rPr lang="en-US" sz="2000" baseline="-25000" dirty="0" err="1"/>
              <a:t>t</a:t>
            </a:r>
            <a:r>
              <a:rPr lang="en-US" sz="2000" baseline="30000" dirty="0" err="1"/>
              <a:t>e</a:t>
            </a:r>
            <a:r>
              <a:rPr lang="en-US" sz="2000"/>
              <a:t>: expected price level)</a:t>
            </a:r>
            <a:endParaRPr lang="en-US" sz="2000" dirty="0"/>
          </a:p>
          <a:p>
            <a:endParaRPr lang="en-US" sz="2000" dirty="0"/>
          </a:p>
          <a:p>
            <a:r>
              <a:rPr lang="en-US" sz="2000"/>
              <a:t>replace </a:t>
            </a:r>
            <a:r>
              <a:rPr lang="en-US" sz="2000" dirty="0"/>
              <a:t>P</a:t>
            </a:r>
            <a:r>
              <a:rPr lang="en-US" sz="2000" baseline="-25000" dirty="0"/>
              <a:t>t</a:t>
            </a:r>
            <a:r>
              <a:rPr lang="en-US" sz="2000" dirty="0"/>
              <a:t>/P</a:t>
            </a:r>
            <a:r>
              <a:rPr lang="en-US" sz="2000" baseline="-25000" dirty="0"/>
              <a:t>t-1</a:t>
            </a:r>
            <a:r>
              <a:rPr lang="en-US" sz="2000" dirty="0"/>
              <a:t>=1+</a:t>
            </a:r>
            <a:r>
              <a:rPr lang="el-GR" sz="2000" dirty="0"/>
              <a:t> π</a:t>
            </a:r>
            <a:r>
              <a:rPr lang="de-DE" sz="2000" baseline="-25000" dirty="0"/>
              <a:t>t </a:t>
            </a:r>
            <a:r>
              <a:rPr lang="en-US" sz="2000"/>
              <a:t>	and</a:t>
            </a:r>
            <a:r>
              <a:rPr lang="en-US" sz="2000" dirty="0"/>
              <a:t>	</a:t>
            </a:r>
            <a:r>
              <a:rPr lang="en-US" sz="2000" dirty="0" err="1"/>
              <a:t>P</a:t>
            </a:r>
            <a:r>
              <a:rPr lang="en-US" sz="2000" baseline="-25000" dirty="0" err="1"/>
              <a:t>t</a:t>
            </a:r>
            <a:r>
              <a:rPr lang="en-US" sz="2000" baseline="30000" dirty="0" err="1"/>
              <a:t>e</a:t>
            </a:r>
            <a:r>
              <a:rPr lang="en-US" sz="2000" dirty="0"/>
              <a:t>/P</a:t>
            </a:r>
            <a:r>
              <a:rPr lang="en-US" sz="2000" baseline="-25000" dirty="0"/>
              <a:t>t-1</a:t>
            </a:r>
            <a:r>
              <a:rPr lang="en-US" sz="2000" dirty="0"/>
              <a:t>= 1+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</a:p>
          <a:p>
            <a:endParaRPr lang="en-US" sz="2000" dirty="0"/>
          </a:p>
          <a:p>
            <a:r>
              <a:rPr lang="de-DE" sz="2000" dirty="0"/>
              <a:t>→ </a:t>
            </a:r>
            <a:r>
              <a:rPr lang="en-US" sz="2000" dirty="0"/>
              <a:t>	</a:t>
            </a:r>
            <a:r>
              <a:rPr lang="de-DE" sz="2000" dirty="0"/>
              <a:t> </a:t>
            </a:r>
            <a:r>
              <a:rPr lang="de-DE" sz="2000" dirty="0" err="1"/>
              <a:t>Y</a:t>
            </a:r>
            <a:r>
              <a:rPr lang="de-DE" sz="2000" baseline="-25000" dirty="0" err="1"/>
              <a:t>t</a:t>
            </a:r>
            <a:r>
              <a:rPr lang="de-DE" sz="2000" baseline="-25000" dirty="0"/>
              <a:t> </a:t>
            </a:r>
            <a:r>
              <a:rPr lang="en-US" sz="2000" dirty="0"/>
              <a:t>	= Y* + </a:t>
            </a:r>
            <a:r>
              <a:rPr lang="de-DE" sz="2000" dirty="0"/>
              <a:t>a</a:t>
            </a:r>
            <a:r>
              <a:rPr lang="en-US" sz="2000" dirty="0"/>
              <a:t>((1+</a:t>
            </a:r>
            <a:r>
              <a:rPr lang="el-GR" sz="2000" dirty="0"/>
              <a:t> π</a:t>
            </a:r>
            <a:r>
              <a:rPr lang="de-DE" sz="2000" baseline="-25000" dirty="0"/>
              <a:t>t</a:t>
            </a:r>
            <a:r>
              <a:rPr lang="en-US" sz="2000" dirty="0"/>
              <a:t>)P</a:t>
            </a:r>
            <a:r>
              <a:rPr lang="en-US" sz="2000" baseline="-25000" dirty="0"/>
              <a:t>t-1 </a:t>
            </a:r>
            <a:r>
              <a:rPr lang="en-US" sz="2000" dirty="0"/>
              <a:t>- (1+</a:t>
            </a:r>
            <a:r>
              <a:rPr lang="el-GR" sz="2000" dirty="0"/>
              <a:t> 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r>
              <a:rPr lang="en-US" sz="2000" dirty="0"/>
              <a:t>)P</a:t>
            </a:r>
            <a:r>
              <a:rPr lang="en-US" sz="2000" baseline="-25000" dirty="0"/>
              <a:t>t-1 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		= Y* + P</a:t>
            </a:r>
            <a:r>
              <a:rPr lang="en-US" sz="2000" baseline="-25000" dirty="0"/>
              <a:t>t-1</a:t>
            </a:r>
            <a:r>
              <a:rPr lang="de-DE" sz="2000" dirty="0"/>
              <a:t>a</a:t>
            </a:r>
            <a:r>
              <a:rPr lang="en-US" sz="2000" dirty="0"/>
              <a:t>(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-25000" dirty="0"/>
              <a:t> </a:t>
            </a:r>
            <a:r>
              <a:rPr lang="en-US" sz="2000" dirty="0"/>
              <a:t>- 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r>
              <a:rPr lang="en-US" sz="2000" dirty="0"/>
              <a:t>)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/>
              <a:t>		= Y* + ã(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dirty="0"/>
              <a:t> - 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r>
              <a:rPr lang="en-US" sz="2000" dirty="0"/>
              <a:t>)</a:t>
            </a:r>
            <a:r>
              <a:rPr lang="en-US" sz="2000"/>
              <a:t>	with </a:t>
            </a:r>
            <a:r>
              <a:rPr lang="en-US" sz="2000" dirty="0"/>
              <a:t>ã= P</a:t>
            </a:r>
            <a:r>
              <a:rPr lang="en-US" sz="2000" baseline="-25000" dirty="0"/>
              <a:t>t-1</a:t>
            </a:r>
            <a:r>
              <a:rPr lang="de-DE" sz="2000" dirty="0"/>
              <a:t>a</a:t>
            </a:r>
            <a:r>
              <a:rPr lang="de-DE" sz="2000"/>
              <a:t>&gt;0</a:t>
            </a:r>
          </a:p>
          <a:p>
            <a:endParaRPr lang="de-DE" sz="2000" dirty="0"/>
          </a:p>
          <a:p>
            <a:r>
              <a:rPr lang="de-DE" sz="2000"/>
              <a:t>With  given expectations, we obtain</a:t>
            </a:r>
            <a:r>
              <a:rPr lang="de-DE" sz="2540" dirty="0"/>
              <a:t>					</a:t>
            </a:r>
          </a:p>
          <a:p>
            <a:endParaRPr lang="de-DE" sz="2540" dirty="0"/>
          </a:p>
          <a:p>
            <a:r>
              <a:rPr lang="de-DE" sz="2540" dirty="0"/>
              <a:t>			</a:t>
            </a:r>
            <a:r>
              <a:rPr lang="de-DE" sz="2540"/>
              <a:t>	or</a:t>
            </a:r>
            <a:r>
              <a:rPr lang="de-DE" sz="2540" dirty="0"/>
              <a:t>		</a:t>
            </a:r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694238" y="4258340"/>
            <a:ext cx="1" cy="21632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694239" y="6421543"/>
            <a:ext cx="3002142" cy="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56421" y="4192775"/>
            <a:ext cx="42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</a:t>
            </a:r>
            <a:r>
              <a:rPr lang="en-US" sz="1600" baseline="-25000" dirty="0"/>
              <a:t>t</a:t>
            </a:r>
            <a:endParaRPr lang="de-DE" sz="1600" baseline="-25000" dirty="0"/>
          </a:p>
        </p:txBody>
      </p:sp>
      <p:sp>
        <p:nvSpPr>
          <p:cNvPr id="11" name="Textfeld 10"/>
          <p:cNvSpPr txBox="1"/>
          <p:nvPr/>
        </p:nvSpPr>
        <p:spPr>
          <a:xfrm>
            <a:off x="3365205" y="6421543"/>
            <a:ext cx="393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/>
              <a:t>Y</a:t>
            </a:r>
            <a:r>
              <a:rPr lang="de-DE" sz="1600" baseline="-25000" dirty="0" err="1"/>
              <a:t>t</a:t>
            </a:r>
            <a:endParaRPr lang="de-DE" sz="1633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3064584" y="4495731"/>
                <a:ext cx="50911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𝐴𝑆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584" y="4495731"/>
                <a:ext cx="50911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6"/>
          <p:cNvCxnSpPr/>
          <p:nvPr/>
        </p:nvCxnSpPr>
        <p:spPr>
          <a:xfrm flipV="1">
            <a:off x="4706270" y="4214039"/>
            <a:ext cx="1" cy="21632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7076616" y="4451430"/>
                <a:ext cx="63179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𝐴𝑆</m:t>
                    </m:r>
                  </m:oMath>
                </a14:m>
                <a:r>
                  <a:rPr lang="de-DE" dirty="0"/>
                  <a:t>`</a:t>
                </a:r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616" y="4451430"/>
                <a:ext cx="631796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7"/>
          <p:cNvCxnSpPr/>
          <p:nvPr/>
        </p:nvCxnSpPr>
        <p:spPr>
          <a:xfrm>
            <a:off x="4706270" y="6384397"/>
            <a:ext cx="3002142" cy="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1281223" y="4636096"/>
            <a:ext cx="1783361" cy="1148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362347" y="4167811"/>
            <a:ext cx="422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π </a:t>
            </a:r>
            <a:r>
              <a:rPr lang="en-US" sz="1600" baseline="-25000" dirty="0"/>
              <a:t>t</a:t>
            </a:r>
            <a:endParaRPr lang="de-DE" sz="1600" baseline="-25000" dirty="0"/>
          </a:p>
        </p:txBody>
      </p:sp>
      <p:sp>
        <p:nvSpPr>
          <p:cNvPr id="31" name="Textfeld 30"/>
          <p:cNvSpPr txBox="1"/>
          <p:nvPr/>
        </p:nvSpPr>
        <p:spPr>
          <a:xfrm>
            <a:off x="7366601" y="6382556"/>
            <a:ext cx="393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/>
              <a:t>Y</a:t>
            </a:r>
            <a:r>
              <a:rPr lang="de-DE" sz="1600" baseline="-25000" dirty="0" err="1"/>
              <a:t>t</a:t>
            </a:r>
            <a:endParaRPr lang="de-DE" sz="1633" dirty="0"/>
          </a:p>
        </p:txBody>
      </p:sp>
      <p:cxnSp>
        <p:nvCxnSpPr>
          <p:cNvPr id="32" name="Gerader Verbinder 31"/>
          <p:cNvCxnSpPr/>
          <p:nvPr/>
        </p:nvCxnSpPr>
        <p:spPr>
          <a:xfrm flipV="1">
            <a:off x="5171216" y="4531329"/>
            <a:ext cx="1998063" cy="924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2E6351D3-402E-F1FC-4DD1-2EA210ABEA1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26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0" y="0"/>
            <a:ext cx="1219200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400" b="1"/>
              <a:t>Philippskurve and short run aggregrated supply (AS-curve) </a:t>
            </a:r>
            <a:r>
              <a:rPr lang="de-DE" sz="2400" b="1"/>
              <a:t>and Okun´s law</a:t>
            </a:r>
            <a:endParaRPr lang="de-DE" sz="2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207402" y="776699"/>
            <a:ext cx="10542113" cy="34249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/>
              <a:t>Okun´s law:</a:t>
            </a:r>
            <a:r>
              <a:rPr lang="en-US" sz="2000" dirty="0"/>
              <a:t>	</a:t>
            </a:r>
            <a:r>
              <a:rPr lang="de-DE" sz="2000" dirty="0"/>
              <a:t> -A(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 = (</a:t>
            </a:r>
            <a:r>
              <a:rPr lang="en-US" sz="2000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-Y*)/Y</a:t>
            </a:r>
            <a:r>
              <a:rPr lang="en-US" sz="2000"/>
              <a:t>* 	set Ã=AY*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de-DE" sz="2000" dirty="0"/>
              <a:t>-Ã(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 = </a:t>
            </a:r>
            <a:r>
              <a:rPr lang="en-US" sz="2000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-Y*	</a:t>
            </a:r>
            <a:r>
              <a:rPr lang="en-US" sz="2000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000" dirty="0"/>
              <a:t>Y*</a:t>
            </a:r>
            <a:r>
              <a:rPr lang="de-DE" sz="2000" dirty="0"/>
              <a:t>- Ã(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 = </a:t>
            </a:r>
            <a:r>
              <a:rPr lang="en-US" sz="2000" dirty="0" err="1"/>
              <a:t>Y</a:t>
            </a:r>
            <a:r>
              <a:rPr lang="en-US" sz="2000" baseline="-25000" dirty="0" err="1"/>
              <a:t>t</a:t>
            </a:r>
            <a:endParaRPr lang="en-US" sz="2000" dirty="0"/>
          </a:p>
          <a:p>
            <a:endParaRPr lang="en-US" sz="2000" dirty="0"/>
          </a:p>
          <a:p>
            <a:r>
              <a:rPr lang="en-US" sz="2000"/>
              <a:t>Together with the AS-curve we obtain: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Y*</a:t>
            </a:r>
            <a:r>
              <a:rPr lang="de-DE" sz="2000" dirty="0"/>
              <a:t>- Ã(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 = </a:t>
            </a:r>
            <a:r>
              <a:rPr lang="en-US" sz="2000" dirty="0" err="1"/>
              <a:t>Y</a:t>
            </a:r>
            <a:r>
              <a:rPr lang="en-US" sz="2000" baseline="-25000" dirty="0" err="1"/>
              <a:t>t</a:t>
            </a:r>
            <a:r>
              <a:rPr lang="en-US" sz="2000" dirty="0"/>
              <a:t>=Y* + ã(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-25000" dirty="0"/>
              <a:t> </a:t>
            </a:r>
            <a:r>
              <a:rPr lang="en-US" sz="2000" dirty="0"/>
              <a:t>- 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r>
              <a:rPr lang="en-US" sz="2000" dirty="0"/>
              <a:t>)</a:t>
            </a:r>
          </a:p>
          <a:p>
            <a:endParaRPr lang="en-US" sz="2000" dirty="0">
              <a:latin typeface="Arial Unicode MS"/>
              <a:ea typeface="Arial Unicode MS"/>
              <a:cs typeface="Arial Unicode MS"/>
            </a:endParaRPr>
          </a:p>
          <a:p>
            <a:r>
              <a:rPr lang="en-US" sz="20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de-DE" sz="2000" dirty="0"/>
              <a:t> - (Ã/</a:t>
            </a:r>
            <a:r>
              <a:rPr lang="en-US" sz="2000" dirty="0"/>
              <a:t>ã)</a:t>
            </a:r>
            <a:r>
              <a:rPr lang="de-DE" sz="2000" dirty="0"/>
              <a:t>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 = 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-25000" dirty="0"/>
              <a:t> </a:t>
            </a:r>
            <a:r>
              <a:rPr lang="en-US" sz="2000" dirty="0"/>
              <a:t>- 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dirty="0"/>
              <a:t>	=</a:t>
            </a:r>
            <a:r>
              <a:rPr lang="de-DE" sz="2000" dirty="0"/>
              <a:t>	</a:t>
            </a:r>
            <a:r>
              <a:rPr lang="el-GR" sz="2000" dirty="0"/>
              <a:t>π</a:t>
            </a:r>
            <a:r>
              <a:rPr lang="de-DE" sz="2000" baseline="-25000" dirty="0"/>
              <a:t>t</a:t>
            </a:r>
            <a:r>
              <a:rPr lang="en-US" sz="2000" baseline="30000" dirty="0"/>
              <a:t>e</a:t>
            </a:r>
            <a:r>
              <a:rPr lang="en-US" sz="2000" dirty="0"/>
              <a:t> - </a:t>
            </a:r>
            <a:r>
              <a:rPr lang="el-GR" sz="2000" dirty="0"/>
              <a:t>β</a:t>
            </a:r>
            <a:r>
              <a:rPr lang="de-DE" sz="2000" dirty="0"/>
              <a:t>(</a:t>
            </a:r>
            <a:r>
              <a:rPr lang="en-US" sz="2000" dirty="0" err="1"/>
              <a:t>u</a:t>
            </a:r>
            <a:r>
              <a:rPr lang="en-US" sz="2000" baseline="-25000" dirty="0" err="1"/>
              <a:t>t</a:t>
            </a:r>
            <a:r>
              <a:rPr lang="en-US" sz="2000" dirty="0"/>
              <a:t>-u*</a:t>
            </a:r>
            <a:r>
              <a:rPr lang="de-DE" sz="2000" dirty="0"/>
              <a:t>)</a:t>
            </a:r>
            <a:r>
              <a:rPr lang="de-DE" sz="2000"/>
              <a:t>	with β = (Ã/ã)&gt;0 Expectation augmented Philipps curve</a:t>
            </a:r>
            <a:endParaRPr lang="de-DE" sz="2000" dirty="0"/>
          </a:p>
          <a:p>
            <a:r>
              <a:rPr lang="de-DE" sz="2400" dirty="0"/>
              <a:t>							         	</a:t>
            </a:r>
          </a:p>
          <a:p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184252" y="4499148"/>
            <a:ext cx="8184243" cy="21678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/>
              <a:t>In its original form, the Phillips curve, like Okun's law, merely reflected the empirical finding that rising inflation tends to lead to falling unemployment.</a:t>
            </a:r>
          </a:p>
          <a:p>
            <a:endParaRPr lang="en-US" sz="1600">
              <a:hlinkClick r:id="rId3"/>
            </a:endParaRPr>
          </a:p>
          <a:p>
            <a:r>
              <a:rPr lang="en-US" sz="1600">
                <a:hlinkClick r:id="rId3"/>
              </a:rPr>
              <a:t>Philipps</a:t>
            </a:r>
            <a:r>
              <a:rPr lang="en-US" sz="1600" dirty="0">
                <a:hlinkClick r:id="rId3"/>
              </a:rPr>
              <a:t>, A. (1958) The Relation between Unemployment and the Rate of Change of Money Wages in the United Kingdom, 1861–1957, </a:t>
            </a:r>
            <a:r>
              <a:rPr lang="en-US" sz="1600" dirty="0" err="1">
                <a:hlinkClick r:id="rId3"/>
              </a:rPr>
              <a:t>Economica</a:t>
            </a:r>
            <a:r>
              <a:rPr lang="en-US" sz="1600" dirty="0">
                <a:hlinkClick r:id="rId3"/>
              </a:rPr>
              <a:t>, Vol. 25, S</a:t>
            </a:r>
            <a:r>
              <a:rPr lang="en-US" sz="1600">
                <a:hlinkClick r:id="rId3"/>
              </a:rPr>
              <a:t>. 283–299</a:t>
            </a:r>
            <a:endParaRPr lang="en-US" sz="1600"/>
          </a:p>
          <a:p>
            <a:endParaRPr lang="en-US" sz="1600"/>
          </a:p>
          <a:p>
            <a:r>
              <a:rPr lang="en-US" sz="1600">
                <a:hlinkClick r:id="rId4"/>
              </a:rPr>
              <a:t>Phelps, Edmund S. (1967) “Phillips Curves, Expectations of Inflation and Optimal Employment over Time.” Economica, n.s., 34, no. 3, 254–281</a:t>
            </a:r>
            <a:r>
              <a:rPr lang="en-US" sz="1600"/>
              <a:t>. 		</a:t>
            </a:r>
          </a:p>
          <a:p>
            <a:r>
              <a:rPr lang="en-US" sz="1600"/>
              <a:t>						(</a:t>
            </a:r>
            <a:r>
              <a:rPr lang="en-US" sz="1600">
                <a:hlinkClick r:id="rId5"/>
              </a:rPr>
              <a:t>Nobel Prize 2006</a:t>
            </a:r>
            <a:r>
              <a:rPr lang="en-US" sz="1600"/>
              <a:t>) </a:t>
            </a:r>
          </a:p>
          <a:p>
            <a:endParaRPr lang="de-DE" sz="16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4DFEA30-458A-B12D-730F-0A2925A4799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51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6</a:t>
            </a:fld>
            <a:endParaRPr lang="de-DE" dirty="0"/>
          </a:p>
        </p:txBody>
      </p:sp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en-US" sz="2540" b="1" dirty="0"/>
              <a:t>Inflation, Unemployment, and the Phillips Curve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600740" y="1142889"/>
            <a:ext cx="9067260" cy="5029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540" dirty="0"/>
          </a:p>
          <a:p>
            <a:r>
              <a:rPr lang="de-DE" sz="2540" dirty="0"/>
              <a:t>The Philipps </a:t>
            </a:r>
            <a:r>
              <a:rPr lang="de-DE" sz="2540" dirty="0" err="1"/>
              <a:t>curve</a:t>
            </a:r>
            <a:r>
              <a:rPr lang="de-DE" sz="2540" dirty="0"/>
              <a:t> </a:t>
            </a:r>
            <a:r>
              <a:rPr lang="de-DE" sz="2540" dirty="0" err="1"/>
              <a:t>states</a:t>
            </a:r>
            <a:r>
              <a:rPr lang="de-DE" sz="2540" dirty="0"/>
              <a:t> </a:t>
            </a:r>
            <a:r>
              <a:rPr lang="de-DE" sz="2540" dirty="0" err="1"/>
              <a:t>that</a:t>
            </a:r>
            <a:r>
              <a:rPr lang="de-DE" sz="2540" dirty="0"/>
              <a:t> </a:t>
            </a:r>
            <a:r>
              <a:rPr lang="de-DE" sz="2540" dirty="0" err="1"/>
              <a:t>inflation</a:t>
            </a:r>
            <a:r>
              <a:rPr lang="de-DE" sz="2540" dirty="0"/>
              <a:t> </a:t>
            </a:r>
            <a:r>
              <a:rPr lang="el-GR" sz="2540" dirty="0"/>
              <a:t>π</a:t>
            </a:r>
            <a:r>
              <a:rPr lang="de-DE" sz="2540" dirty="0"/>
              <a:t> </a:t>
            </a:r>
            <a:r>
              <a:rPr lang="de-DE" sz="2540" dirty="0" err="1"/>
              <a:t>depends</a:t>
            </a:r>
            <a:r>
              <a:rPr lang="de-DE" sz="2540" dirty="0"/>
              <a:t> on</a:t>
            </a:r>
          </a:p>
          <a:p>
            <a:endParaRPr lang="de-DE" sz="2540" dirty="0"/>
          </a:p>
          <a:p>
            <a:pPr marL="829452" lvl="1" indent="-414726">
              <a:buFont typeface="Arial" panose="020B0604020202020204" pitchFamily="34" charset="0"/>
              <a:buChar char="•"/>
            </a:pPr>
            <a:r>
              <a:rPr lang="de-DE" sz="2540" dirty="0" err="1"/>
              <a:t>expected</a:t>
            </a:r>
            <a:r>
              <a:rPr lang="de-DE" sz="2540" dirty="0"/>
              <a:t> </a:t>
            </a:r>
            <a:r>
              <a:rPr lang="de-DE" sz="2540" dirty="0" err="1"/>
              <a:t>inflation</a:t>
            </a:r>
            <a:r>
              <a:rPr lang="de-DE" sz="2540" dirty="0"/>
              <a:t> </a:t>
            </a:r>
            <a:r>
              <a:rPr lang="el-GR" sz="2540" dirty="0"/>
              <a:t>π</a:t>
            </a:r>
            <a:r>
              <a:rPr lang="en-US" sz="2540" baseline="30000" dirty="0"/>
              <a:t>e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en-US" sz="2540" baseline="30000" dirty="0"/>
          </a:p>
          <a:p>
            <a:pPr marL="829452" lvl="1" indent="-414726">
              <a:buFont typeface="Arial" panose="020B0604020202020204" pitchFamily="34" charset="0"/>
              <a:buChar char="•"/>
            </a:pPr>
            <a:r>
              <a:rPr lang="en-US" sz="2540" dirty="0"/>
              <a:t>the deviation of unemployment </a:t>
            </a:r>
            <a:r>
              <a:rPr lang="en-US" sz="2540" dirty="0" err="1"/>
              <a:t>fromt</a:t>
            </a:r>
            <a:r>
              <a:rPr lang="en-US" sz="2540" dirty="0"/>
              <a:t> the natural rate </a:t>
            </a:r>
            <a:r>
              <a:rPr lang="en-US" sz="2540"/>
              <a:t>u-u*</a:t>
            </a:r>
          </a:p>
          <a:p>
            <a:pPr marL="829452" lvl="1" indent="-414726">
              <a:buFont typeface="Arial" panose="020B0604020202020204" pitchFamily="34" charset="0"/>
              <a:buChar char="•"/>
            </a:pPr>
            <a:endParaRPr lang="en-US" sz="2540"/>
          </a:p>
          <a:p>
            <a:pPr marL="829452" lvl="1" indent="-414726">
              <a:buFont typeface="Arial" panose="020B0604020202020204" pitchFamily="34" charset="0"/>
              <a:buChar char="•"/>
            </a:pPr>
            <a:r>
              <a:rPr lang="en-US" sz="2540"/>
              <a:t>For further analysis we add an</a:t>
            </a:r>
            <a:r>
              <a:rPr lang="en-US" sz="2540" dirty="0"/>
              <a:t> </a:t>
            </a:r>
            <a:r>
              <a:rPr lang="en-US" sz="2540"/>
              <a:t>supply </a:t>
            </a:r>
            <a:r>
              <a:rPr lang="en-US" sz="2540" dirty="0"/>
              <a:t>shock </a:t>
            </a:r>
            <a:r>
              <a:rPr lang="el-GR" sz="2540" dirty="0"/>
              <a:t>ε</a:t>
            </a:r>
            <a:endParaRPr lang="de-DE" sz="2540" dirty="0"/>
          </a:p>
          <a:p>
            <a:endParaRPr lang="de-DE" sz="2540" dirty="0"/>
          </a:p>
          <a:p>
            <a:endParaRPr lang="de-DE" sz="2540" dirty="0"/>
          </a:p>
          <a:p>
            <a:r>
              <a:rPr lang="de-DE" sz="2540" dirty="0"/>
              <a:t>			</a:t>
            </a:r>
            <a:r>
              <a:rPr lang="el-GR" sz="2540" dirty="0"/>
              <a:t>π</a:t>
            </a:r>
            <a:r>
              <a:rPr lang="en-US" sz="2540" dirty="0"/>
              <a:t>	=</a:t>
            </a:r>
            <a:r>
              <a:rPr lang="de-DE" sz="2540" dirty="0"/>
              <a:t>	</a:t>
            </a:r>
            <a:r>
              <a:rPr lang="el-GR" sz="2540" dirty="0"/>
              <a:t>π</a:t>
            </a:r>
            <a:r>
              <a:rPr lang="en-US" sz="2540" baseline="30000" dirty="0"/>
              <a:t>e</a:t>
            </a:r>
            <a:r>
              <a:rPr lang="en-US" sz="2540" dirty="0"/>
              <a:t> - </a:t>
            </a:r>
            <a:r>
              <a:rPr lang="el-GR" sz="2540" dirty="0"/>
              <a:t>β</a:t>
            </a:r>
            <a:r>
              <a:rPr lang="de-DE" sz="2540" dirty="0"/>
              <a:t>(</a:t>
            </a:r>
            <a:r>
              <a:rPr lang="en-US" sz="2540" dirty="0"/>
              <a:t>u-u*</a:t>
            </a:r>
            <a:r>
              <a:rPr lang="de-DE" sz="2540" dirty="0"/>
              <a:t>) + </a:t>
            </a:r>
            <a:r>
              <a:rPr lang="el-GR" sz="2540" dirty="0"/>
              <a:t>ε</a:t>
            </a:r>
            <a:endParaRPr lang="de-DE" sz="254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EA05B69-71E8-BED5-6875-DD0A3D03221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43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859962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en-US" sz="2540" b="1" dirty="0"/>
              <a:t>The short run Phillips curve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 flipV="1">
            <a:off x="2481251" y="1142889"/>
            <a:ext cx="0" cy="470285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024029" y="5323207"/>
            <a:ext cx="600160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3069109" y="1469475"/>
            <a:ext cx="3657780" cy="313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2024029" y="1163060"/>
            <a:ext cx="300082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π</a:t>
            </a:r>
            <a:endParaRPr lang="de-DE" sz="1633" dirty="0"/>
          </a:p>
        </p:txBody>
      </p:sp>
      <p:sp>
        <p:nvSpPr>
          <p:cNvPr id="23" name="Rechteck 22"/>
          <p:cNvSpPr/>
          <p:nvPr/>
        </p:nvSpPr>
        <p:spPr>
          <a:xfrm>
            <a:off x="7576016" y="5510731"/>
            <a:ext cx="295274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33" dirty="0"/>
              <a:t>u</a:t>
            </a:r>
            <a:endParaRPr lang="de-DE" sz="1633" dirty="0"/>
          </a:p>
        </p:txBody>
      </p:sp>
      <p:cxnSp>
        <p:nvCxnSpPr>
          <p:cNvPr id="25" name="Gerade Verbindung 24"/>
          <p:cNvCxnSpPr/>
          <p:nvPr/>
        </p:nvCxnSpPr>
        <p:spPr>
          <a:xfrm>
            <a:off x="3722284" y="2057333"/>
            <a:ext cx="0" cy="7184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3722285" y="2775825"/>
            <a:ext cx="84912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3436036" y="2249071"/>
            <a:ext cx="295274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β</a:t>
            </a:r>
            <a:endParaRPr lang="de-DE" sz="1633" dirty="0"/>
          </a:p>
        </p:txBody>
      </p:sp>
      <p:sp>
        <p:nvSpPr>
          <p:cNvPr id="30" name="Textfeld 29"/>
          <p:cNvSpPr txBox="1"/>
          <p:nvPr/>
        </p:nvSpPr>
        <p:spPr>
          <a:xfrm>
            <a:off x="4055063" y="2815907"/>
            <a:ext cx="136828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33" dirty="0"/>
              <a:t>1</a:t>
            </a:r>
          </a:p>
        </p:txBody>
      </p:sp>
      <p:cxnSp>
        <p:nvCxnSpPr>
          <p:cNvPr id="32" name="Gerade Verbindung 31"/>
          <p:cNvCxnSpPr/>
          <p:nvPr/>
        </p:nvCxnSpPr>
        <p:spPr>
          <a:xfrm>
            <a:off x="2481252" y="3494317"/>
            <a:ext cx="29392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5420538" y="3494317"/>
            <a:ext cx="0" cy="18288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35"/>
          <p:cNvSpPr/>
          <p:nvPr/>
        </p:nvSpPr>
        <p:spPr>
          <a:xfrm>
            <a:off x="1674909" y="3326809"/>
            <a:ext cx="713657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π</a:t>
            </a:r>
            <a:r>
              <a:rPr lang="en-US" sz="1633" baseline="30000" dirty="0"/>
              <a:t>e</a:t>
            </a:r>
            <a:r>
              <a:rPr lang="en-US" sz="1633" dirty="0"/>
              <a:t> </a:t>
            </a:r>
            <a:r>
              <a:rPr lang="de-DE" sz="1633" dirty="0"/>
              <a:t> + </a:t>
            </a:r>
            <a:r>
              <a:rPr lang="el-GR" sz="1633" dirty="0"/>
              <a:t>ε</a:t>
            </a:r>
            <a:endParaRPr lang="de-DE" sz="1633" dirty="0"/>
          </a:p>
        </p:txBody>
      </p:sp>
      <p:sp>
        <p:nvSpPr>
          <p:cNvPr id="37" name="Rechteck 36"/>
          <p:cNvSpPr/>
          <p:nvPr/>
        </p:nvSpPr>
        <p:spPr>
          <a:xfrm>
            <a:off x="5229184" y="5351912"/>
            <a:ext cx="399468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33" dirty="0"/>
              <a:t>u*</a:t>
            </a:r>
            <a:endParaRPr lang="de-DE" sz="1633" dirty="0"/>
          </a:p>
        </p:txBody>
      </p:sp>
      <p:cxnSp>
        <p:nvCxnSpPr>
          <p:cNvPr id="39" name="Gerade Verbindung mit Pfeil 38"/>
          <p:cNvCxnSpPr/>
          <p:nvPr/>
        </p:nvCxnSpPr>
        <p:spPr>
          <a:xfrm flipH="1">
            <a:off x="5024832" y="2249071"/>
            <a:ext cx="395707" cy="526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898000" y="1498077"/>
            <a:ext cx="3420873" cy="76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dirty="0"/>
              <a:t>Trade off </a:t>
            </a:r>
            <a:r>
              <a:rPr lang="de-DE" sz="2177" dirty="0" err="1"/>
              <a:t>between</a:t>
            </a:r>
            <a:r>
              <a:rPr lang="de-DE" sz="2177" dirty="0"/>
              <a:t> </a:t>
            </a:r>
          </a:p>
          <a:p>
            <a:r>
              <a:rPr lang="de-DE" sz="2177" dirty="0" err="1"/>
              <a:t>unemployment</a:t>
            </a:r>
            <a:r>
              <a:rPr lang="de-DE" sz="2177" dirty="0"/>
              <a:t> </a:t>
            </a:r>
            <a:r>
              <a:rPr lang="de-DE" sz="2177" dirty="0" err="1"/>
              <a:t>and</a:t>
            </a:r>
            <a:r>
              <a:rPr lang="de-DE" sz="2177" dirty="0"/>
              <a:t> </a:t>
            </a:r>
            <a:r>
              <a:rPr lang="de-DE" sz="2177" dirty="0" err="1"/>
              <a:t>inflation</a:t>
            </a:r>
            <a:endParaRPr lang="de-DE" sz="2177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1700237-416E-A4F9-B34A-D258735365F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30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859962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en-US" sz="2540" b="1"/>
              <a:t>Long run Phillips </a:t>
            </a:r>
            <a:r>
              <a:rPr lang="en-US" sz="2540" b="1" dirty="0"/>
              <a:t>Curve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2481251" y="1142889"/>
            <a:ext cx="0" cy="470285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2024029" y="5323207"/>
            <a:ext cx="600160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2024029" y="1163060"/>
            <a:ext cx="300082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π</a:t>
            </a:r>
            <a:endParaRPr lang="de-DE" sz="1633" dirty="0"/>
          </a:p>
        </p:txBody>
      </p:sp>
      <p:sp>
        <p:nvSpPr>
          <p:cNvPr id="10" name="Rechteck 9"/>
          <p:cNvSpPr/>
          <p:nvPr/>
        </p:nvSpPr>
        <p:spPr>
          <a:xfrm>
            <a:off x="7576016" y="5510731"/>
            <a:ext cx="295274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33" dirty="0"/>
              <a:t>u</a:t>
            </a:r>
            <a:endParaRPr lang="de-DE" sz="1633" dirty="0"/>
          </a:p>
        </p:txBody>
      </p:sp>
      <p:sp>
        <p:nvSpPr>
          <p:cNvPr id="11" name="Freihandform 10"/>
          <p:cNvSpPr/>
          <p:nvPr/>
        </p:nvSpPr>
        <p:spPr>
          <a:xfrm>
            <a:off x="2764662" y="1505642"/>
            <a:ext cx="4162560" cy="3578879"/>
          </a:xfrm>
          <a:custGeom>
            <a:avLst/>
            <a:gdLst>
              <a:gd name="connsiteX0" fmla="*/ 0 w 4588933"/>
              <a:gd name="connsiteY0" fmla="*/ 0 h 3945466"/>
              <a:gd name="connsiteX1" fmla="*/ 1168400 w 4588933"/>
              <a:gd name="connsiteY1" fmla="*/ 2963333 h 3945466"/>
              <a:gd name="connsiteX2" fmla="*/ 4588933 w 4588933"/>
              <a:gd name="connsiteY2" fmla="*/ 3945466 h 3945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88933" h="3945466">
                <a:moveTo>
                  <a:pt x="0" y="0"/>
                </a:moveTo>
                <a:cubicBezTo>
                  <a:pt x="201789" y="1152877"/>
                  <a:pt x="403578" y="2305755"/>
                  <a:pt x="1168400" y="2963333"/>
                </a:cubicBezTo>
                <a:cubicBezTo>
                  <a:pt x="1933222" y="3620911"/>
                  <a:pt x="3261077" y="3783188"/>
                  <a:pt x="4588933" y="39454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12" name="Freihandform 11"/>
          <p:cNvSpPr/>
          <p:nvPr/>
        </p:nvSpPr>
        <p:spPr>
          <a:xfrm>
            <a:off x="3302262" y="1244521"/>
            <a:ext cx="3701760" cy="3379200"/>
          </a:xfrm>
          <a:custGeom>
            <a:avLst/>
            <a:gdLst>
              <a:gd name="connsiteX0" fmla="*/ 0 w 4080933"/>
              <a:gd name="connsiteY0" fmla="*/ 0 h 3725333"/>
              <a:gd name="connsiteX1" fmla="*/ 1236133 w 4080933"/>
              <a:gd name="connsiteY1" fmla="*/ 2556933 h 3725333"/>
              <a:gd name="connsiteX2" fmla="*/ 4080933 w 4080933"/>
              <a:gd name="connsiteY2" fmla="*/ 3725333 h 372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0933" h="3725333">
                <a:moveTo>
                  <a:pt x="0" y="0"/>
                </a:moveTo>
                <a:cubicBezTo>
                  <a:pt x="277989" y="968022"/>
                  <a:pt x="555978" y="1936044"/>
                  <a:pt x="1236133" y="2556933"/>
                </a:cubicBezTo>
                <a:cubicBezTo>
                  <a:pt x="1916289" y="3177822"/>
                  <a:pt x="2998611" y="3451577"/>
                  <a:pt x="4080933" y="372533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20" name="Gerade Verbindung 19"/>
          <p:cNvCxnSpPr/>
          <p:nvPr/>
        </p:nvCxnSpPr>
        <p:spPr>
          <a:xfrm flipV="1">
            <a:off x="4244824" y="1600111"/>
            <a:ext cx="0" cy="3723097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 flipV="1">
            <a:off x="2481253" y="3335238"/>
            <a:ext cx="1763575" cy="284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4048871" y="5351912"/>
            <a:ext cx="399468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33" dirty="0"/>
              <a:t>u*</a:t>
            </a:r>
            <a:endParaRPr lang="de-DE" sz="1633" dirty="0"/>
          </a:p>
        </p:txBody>
      </p:sp>
      <p:sp>
        <p:nvSpPr>
          <p:cNvPr id="31" name="Textfeld 30"/>
          <p:cNvSpPr txBox="1"/>
          <p:nvPr/>
        </p:nvSpPr>
        <p:spPr>
          <a:xfrm>
            <a:off x="4277572" y="4175937"/>
            <a:ext cx="29046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1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265061" y="2971778"/>
            <a:ext cx="29046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2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310141" y="3167730"/>
            <a:ext cx="29046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3</a:t>
            </a:r>
          </a:p>
        </p:txBody>
      </p:sp>
      <p:sp>
        <p:nvSpPr>
          <p:cNvPr id="34" name="Ellipse 33"/>
          <p:cNvSpPr/>
          <p:nvPr/>
        </p:nvSpPr>
        <p:spPr>
          <a:xfrm>
            <a:off x="4277574" y="3167730"/>
            <a:ext cx="380995" cy="335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35" name="Ellipse 34"/>
          <p:cNvSpPr/>
          <p:nvPr/>
        </p:nvSpPr>
        <p:spPr>
          <a:xfrm>
            <a:off x="4244825" y="4204381"/>
            <a:ext cx="380995" cy="335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36" name="Ellipse 35"/>
          <p:cNvSpPr/>
          <p:nvPr/>
        </p:nvSpPr>
        <p:spPr>
          <a:xfrm>
            <a:off x="3210655" y="2971778"/>
            <a:ext cx="380995" cy="3350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cxnSp>
        <p:nvCxnSpPr>
          <p:cNvPr id="38" name="Gerade Verbindung 37"/>
          <p:cNvCxnSpPr/>
          <p:nvPr/>
        </p:nvCxnSpPr>
        <p:spPr>
          <a:xfrm>
            <a:off x="3232355" y="3363683"/>
            <a:ext cx="0" cy="19595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H="1">
            <a:off x="3302262" y="5519420"/>
            <a:ext cx="6159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3302262" y="5845747"/>
            <a:ext cx="6159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2481252" y="4474081"/>
            <a:ext cx="1819368" cy="206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1828076" y="3159301"/>
            <a:ext cx="692818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2 </a:t>
            </a:r>
            <a:r>
              <a:rPr lang="de-DE" sz="1633" dirty="0"/>
              <a:t>=</a:t>
            </a:r>
            <a:r>
              <a:rPr lang="el-GR" sz="1633" dirty="0"/>
              <a:t>π</a:t>
            </a:r>
            <a:r>
              <a:rPr lang="de-DE" sz="1633" baseline="-25000" dirty="0"/>
              <a:t>3</a:t>
            </a:r>
          </a:p>
        </p:txBody>
      </p:sp>
      <p:sp>
        <p:nvSpPr>
          <p:cNvPr id="47" name="Rechteck 46"/>
          <p:cNvSpPr/>
          <p:nvPr/>
        </p:nvSpPr>
        <p:spPr>
          <a:xfrm>
            <a:off x="2089346" y="4335016"/>
            <a:ext cx="370614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1</a:t>
            </a:r>
          </a:p>
        </p:txBody>
      </p:sp>
      <p:sp>
        <p:nvSpPr>
          <p:cNvPr id="48" name="Rechteck 47"/>
          <p:cNvSpPr/>
          <p:nvPr/>
        </p:nvSpPr>
        <p:spPr>
          <a:xfrm>
            <a:off x="3852919" y="5845747"/>
            <a:ext cx="651140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33" dirty="0"/>
              <a:t>u</a:t>
            </a:r>
            <a:r>
              <a:rPr lang="de-DE" sz="1633" baseline="-25000" dirty="0"/>
              <a:t>3</a:t>
            </a:r>
            <a:r>
              <a:rPr lang="de-DE" sz="1633" dirty="0"/>
              <a:t>=u</a:t>
            </a:r>
            <a:r>
              <a:rPr lang="de-DE" sz="1633" baseline="-25000" dirty="0"/>
              <a:t>1</a:t>
            </a:r>
          </a:p>
        </p:txBody>
      </p:sp>
      <p:sp>
        <p:nvSpPr>
          <p:cNvPr id="49" name="Rechteck 48"/>
          <p:cNvSpPr/>
          <p:nvPr/>
        </p:nvSpPr>
        <p:spPr>
          <a:xfrm>
            <a:off x="3069109" y="5845747"/>
            <a:ext cx="365806" cy="3436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33" dirty="0"/>
              <a:t>u</a:t>
            </a:r>
            <a:r>
              <a:rPr lang="de-DE" sz="1633" baseline="-25000" dirty="0"/>
              <a:t>2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C714F02-8262-C6F1-567D-000209BBA75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03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2240829" y="24053"/>
            <a:ext cx="7598011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en-US" sz="2540" b="1"/>
              <a:t>Philipps-curve </a:t>
            </a:r>
            <a:r>
              <a:rPr lang="en-US" sz="2540" b="1" dirty="0"/>
              <a:t>USA I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00902" y="324392"/>
            <a:ext cx="131010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Source: FRED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52" y="668012"/>
            <a:ext cx="7638950" cy="3785944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7938050" y="344680"/>
            <a:ext cx="4113177" cy="11056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633"/>
              <a:t>From the 1960 to 1980ies we seen an outward shift of the Philipps-curve</a:t>
            </a:r>
            <a:endParaRPr lang="de-DE" sz="1633" dirty="0"/>
          </a:p>
        </p:txBody>
      </p:sp>
      <p:sp>
        <p:nvSpPr>
          <p:cNvPr id="15" name="Textfeld 14"/>
          <p:cNvSpPr txBox="1"/>
          <p:nvPr/>
        </p:nvSpPr>
        <p:spPr>
          <a:xfrm>
            <a:off x="7987906" y="1450311"/>
            <a:ext cx="4212869" cy="28765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33"/>
              <a:t>In this example, the regression used the Ansatz:</a:t>
            </a:r>
          </a:p>
          <a:p>
            <a:endParaRPr lang="de-DE" sz="1633" dirty="0"/>
          </a:p>
          <a:p>
            <a:pPr algn="ctr"/>
            <a:r>
              <a:rPr lang="de-DE" sz="1633" dirty="0"/>
              <a:t>y=</a:t>
            </a:r>
            <a:r>
              <a:rPr lang="de-DE" sz="1633" dirty="0" err="1"/>
              <a:t>x</a:t>
            </a:r>
            <a:r>
              <a:rPr lang="de-DE" sz="1633" baseline="30000" dirty="0" err="1"/>
              <a:t>a</a:t>
            </a:r>
            <a:endParaRPr lang="de-DE" sz="1633" baseline="30000" dirty="0"/>
          </a:p>
          <a:p>
            <a:endParaRPr lang="de-DE" sz="1633" dirty="0"/>
          </a:p>
          <a:p>
            <a:r>
              <a:rPr lang="de-DE" sz="1633"/>
              <a:t>Thus, the  exponent can directly interpreted as the elasticity between x and </a:t>
            </a:r>
            <a:r>
              <a:rPr lang="de-DE" sz="1633" dirty="0"/>
              <a:t>y </a:t>
            </a:r>
          </a:p>
          <a:p>
            <a:endParaRPr lang="de-DE" sz="1633" dirty="0"/>
          </a:p>
          <a:p>
            <a:r>
              <a:rPr lang="de-DE" sz="1633" dirty="0"/>
              <a:t>e=(</a:t>
            </a:r>
            <a:r>
              <a:rPr lang="de-DE" sz="1633" dirty="0" err="1"/>
              <a:t>dy</a:t>
            </a:r>
            <a:r>
              <a:rPr lang="de-DE" sz="1633" dirty="0"/>
              <a:t>/y)</a:t>
            </a:r>
            <a:r>
              <a:rPr lang="de-DE" sz="1633" dirty="0">
                <a:sym typeface="Wingdings" panose="05000000000000000000" pitchFamily="2" charset="2"/>
              </a:rPr>
              <a:t>:(</a:t>
            </a:r>
            <a:r>
              <a:rPr lang="de-DE" sz="1633" dirty="0"/>
              <a:t>dx/x)</a:t>
            </a:r>
          </a:p>
          <a:p>
            <a:endParaRPr lang="de-DE" sz="1633" dirty="0"/>
          </a:p>
          <a:p>
            <a:r>
              <a:rPr lang="de-DE" sz="1633"/>
              <a:t>Can you show this </a:t>
            </a:r>
            <a:r>
              <a:rPr lang="de-DE" sz="1633">
                <a:sym typeface="Wingdings" panose="05000000000000000000" pitchFamily="2" charset="2"/>
              </a:rPr>
              <a:t>?</a:t>
            </a:r>
            <a:r>
              <a:rPr lang="de-DE" sz="1633"/>
              <a:t>.</a:t>
            </a:r>
            <a:endParaRPr lang="de-DE" sz="1633" dirty="0"/>
          </a:p>
          <a:p>
            <a:endParaRPr lang="de-DE" sz="1633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A6861C5-F9D2-07BD-1E70-6A9FB5A72B8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978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Breitbild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Arial Unicode MS</vt:lpstr>
      <vt:lpstr>Calibri</vt:lpstr>
      <vt:lpstr>Cambria Math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221</cp:revision>
  <cp:lastPrinted>2022-03-02T20:18:27Z</cp:lastPrinted>
  <dcterms:created xsi:type="dcterms:W3CDTF">2022-03-01T20:52:11Z</dcterms:created>
  <dcterms:modified xsi:type="dcterms:W3CDTF">2023-10-18T20:47:44Z</dcterms:modified>
</cp:coreProperties>
</file>