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1429" r:id="rId2"/>
    <p:sldId id="1430" r:id="rId3"/>
    <p:sldId id="1433" r:id="rId4"/>
    <p:sldId id="1434" r:id="rId5"/>
    <p:sldId id="1437" r:id="rId6"/>
    <p:sldId id="1439" r:id="rId7"/>
    <p:sldId id="1438" r:id="rId8"/>
    <p:sldId id="1441" r:id="rId9"/>
    <p:sldId id="1443" r:id="rId10"/>
    <p:sldId id="1444" r:id="rId11"/>
    <p:sldId id="1445" r:id="rId12"/>
    <p:sldId id="1451" r:id="rId13"/>
    <p:sldId id="1447" r:id="rId14"/>
    <p:sldId id="1448" r:id="rId15"/>
    <p:sldId id="1449" r:id="rId16"/>
    <p:sldId id="1450" r:id="rId17"/>
    <p:sldId id="1452" r:id="rId18"/>
    <p:sldId id="1393" r:id="rId19"/>
    <p:sldId id="1392" r:id="rId20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8" autoAdjust="0"/>
    <p:restoredTop sz="93447" autoAdjust="0"/>
  </p:normalViewPr>
  <p:slideViewPr>
    <p:cSldViewPr snapToGrid="0">
      <p:cViewPr varScale="1">
        <p:scale>
          <a:sx n="53" d="100"/>
          <a:sy n="53" d="100"/>
        </p:scale>
        <p:origin x="8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9592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8118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589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13.emf"/><Relationship Id="rId7" Type="http://schemas.openxmlformats.org/officeDocument/2006/relationships/image" Target="../media/image80.png"/><Relationship Id="rId2" Type="http://schemas.openxmlformats.org/officeDocument/2006/relationships/oleObject" Target="file:///C:\AAA\FH_Mainz\Statistik\Eigene_Unterlagen\Arbeitsdaten2.xlsx!Tab2!%5bArbeitsdaten2.xlsx%5dTab2%20Diagramm%206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14.emf"/><Relationship Id="rId9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f.org/external/datamapper/NGDP_RPCH@WEO/OEMDC/ADVEC/WEOWORL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85088" y="764704"/>
            <a:ext cx="8856984" cy="22322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/>
              <a:t>Example: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A </a:t>
            </a:r>
            <a:r>
              <a:rPr lang="de-DE" sz="2400" dirty="0" err="1"/>
              <a:t>company</a:t>
            </a:r>
            <a:r>
              <a:rPr lang="de-DE" sz="2400" dirty="0"/>
              <a:t> </a:t>
            </a:r>
            <a:r>
              <a:rPr lang="de-DE" sz="2400" dirty="0" err="1"/>
              <a:t>wants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know</a:t>
            </a:r>
            <a:r>
              <a:rPr lang="de-DE" sz="2400" dirty="0"/>
              <a:t> </a:t>
            </a:r>
            <a:r>
              <a:rPr lang="de-DE" sz="2400" dirty="0" err="1"/>
              <a:t>how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sales</a:t>
            </a:r>
            <a:r>
              <a:rPr lang="de-DE" sz="2400" dirty="0"/>
              <a:t> </a:t>
            </a:r>
            <a:r>
              <a:rPr lang="de-DE" sz="2400" dirty="0" err="1"/>
              <a:t>volume</a:t>
            </a:r>
            <a:r>
              <a:rPr lang="de-DE" sz="2400" dirty="0"/>
              <a:t> </a:t>
            </a:r>
            <a:r>
              <a:rPr lang="de-DE" sz="2400" dirty="0" err="1"/>
              <a:t>depends</a:t>
            </a:r>
            <a:r>
              <a:rPr lang="de-DE" sz="2400" dirty="0"/>
              <a:t> on </a:t>
            </a:r>
            <a:r>
              <a:rPr lang="de-DE" sz="2400" dirty="0" err="1"/>
              <a:t>visits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representatives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r>
              <a:rPr lang="de-DE" sz="2400" dirty="0"/>
              <a:t>The </a:t>
            </a:r>
            <a:r>
              <a:rPr lang="de-DE" sz="2400" dirty="0" err="1"/>
              <a:t>company</a:t>
            </a:r>
            <a:r>
              <a:rPr lang="de-DE" sz="2400" dirty="0"/>
              <a:t> </a:t>
            </a:r>
            <a:r>
              <a:rPr lang="de-DE" sz="2400" dirty="0" err="1"/>
              <a:t>has</a:t>
            </a:r>
            <a:r>
              <a:rPr lang="de-DE" sz="2400" dirty="0"/>
              <a:t> </a:t>
            </a:r>
            <a:r>
              <a:rPr lang="de-DE" sz="2400" dirty="0" err="1"/>
              <a:t>collected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following</a:t>
            </a:r>
            <a:r>
              <a:rPr lang="de-DE" sz="2400" dirty="0"/>
              <a:t> </a:t>
            </a:r>
            <a:r>
              <a:rPr lang="de-DE" sz="2400" dirty="0" err="1"/>
              <a:t>data</a:t>
            </a:r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 Regression</a:t>
            </a: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5F3D9C05-60EC-9650-BAB7-626D1412F8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9264" y="3121274"/>
          <a:ext cx="4807485" cy="23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3060626" imgH="1479594" progId="Excel.Sheet.12">
                  <p:embed/>
                </p:oleObj>
              </mc:Choice>
              <mc:Fallback>
                <p:oleObj name="Worksheet" r:id="rId2" imgW="3060626" imgH="1479594" progId="Excel.Sheet.12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5F3D9C05-60EC-9650-BAB7-626D1412F8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69264" y="3121274"/>
                        <a:ext cx="4807485" cy="23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EB6A4D82-1B95-A406-5728-8026FB3A0ED7}"/>
              </a:ext>
            </a:extLst>
          </p:cNvPr>
          <p:cNvSpPr txBox="1"/>
          <p:nvPr/>
        </p:nvSpPr>
        <p:spPr>
          <a:xfrm>
            <a:off x="113588" y="5877272"/>
            <a:ext cx="8784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 err="1"/>
              <a:t>We</a:t>
            </a:r>
            <a:r>
              <a:rPr lang="de-DE" dirty="0"/>
              <a:t> also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, </a:t>
            </a:r>
            <a:r>
              <a:rPr lang="de-DE" dirty="0" err="1"/>
              <a:t>from</a:t>
            </a:r>
            <a:r>
              <a:rPr lang="de-DE" dirty="0"/>
              <a:t> a </a:t>
            </a:r>
            <a:r>
              <a:rPr lang="de-DE" dirty="0" err="1"/>
              <a:t>descriptive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dirty="0"/>
              <a:t>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sales</a:t>
            </a:r>
            <a:r>
              <a:rPr lang="de-DE" dirty="0"/>
              <a:t> </a:t>
            </a:r>
            <a:r>
              <a:rPr lang="de-DE" dirty="0" err="1"/>
              <a:t>volume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expect</a:t>
            </a:r>
            <a:r>
              <a:rPr lang="de-DE" dirty="0"/>
              <a:t>,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increase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visits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x=30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8EE894F-B229-F662-611F-CDC869EE7869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944815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121920" y="476672"/>
                <a:ext cx="8557525" cy="587967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covariance is a measure of the joint variability of two random variables (X,Y), defined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cov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d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US" sz="2000" dirty="0"/>
              </a:p>
              <a:p>
                <a:r>
                  <a:rPr lang="en-US" sz="2000" dirty="0"/>
                  <a:t>	</a:t>
                </a:r>
              </a:p>
              <a:p>
                <a:r>
                  <a:rPr lang="en-US" sz="2000" dirty="0"/>
                  <a:t>		with the unbiased estimator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acc>
                                    <m:accPr>
                                      <m:chr m:val="̇"/>
                                      <m:ctrlPr>
                                        <a:rPr lang="en-US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acc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If the greater values of X correspond with the greater values of Y the covariance is positive. In the opposite case, when the greater values of X correspond to the lesser values Y, the covariance is negative. The sign of the covariance shows the tendency in the linear relationship between the variables.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magnitude of the covariance can hardly be interpreted, since it is not normalized.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Therefore, we use the normalized version, called correlation coefficient, showing the strength of the linear relation.</a:t>
                </a:r>
                <a:endParaRPr lang="de-DE" sz="20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" y="476672"/>
                <a:ext cx="8557525" cy="5879678"/>
              </a:xfrm>
              <a:prstGeom prst="rect">
                <a:avLst/>
              </a:prstGeom>
              <a:blipFill>
                <a:blip r:embed="rId2"/>
                <a:stretch>
                  <a:fillRect l="-641" t="-518" r="-1140" b="-114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10795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Covariance</a:t>
            </a:r>
            <a:endParaRPr lang="de-DE" sz="32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D433CE2-C7D4-BC8C-6AFA-EB6E460E9A6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624477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78064" y="4008033"/>
            <a:ext cx="8856984" cy="22122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General </a:t>
            </a:r>
            <a:r>
              <a:rPr lang="de-DE" sz="2400" dirty="0" err="1"/>
              <a:t>intervals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b="1" dirty="0"/>
              <a:t>R</a:t>
            </a:r>
          </a:p>
          <a:p>
            <a:r>
              <a:rPr lang="de-DE" sz="2400" dirty="0"/>
              <a:t>		(0,0;0,2)	→	</a:t>
            </a:r>
            <a:r>
              <a:rPr lang="de-DE" sz="2400" dirty="0" err="1"/>
              <a:t>almost</a:t>
            </a:r>
            <a:r>
              <a:rPr lang="de-DE" sz="2400" dirty="0"/>
              <a:t> </a:t>
            </a:r>
            <a:r>
              <a:rPr lang="de-DE" sz="2400" dirty="0" err="1"/>
              <a:t>no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[0,2;0,4)	→	</a:t>
            </a:r>
            <a:r>
              <a:rPr lang="de-DE" sz="2400" dirty="0" err="1"/>
              <a:t>low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[0,4;0,6)	→	medium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[0,6;0,8)	→	high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[0,8;1,0)	→	</a:t>
            </a:r>
            <a:r>
              <a:rPr lang="de-DE" sz="2400" dirty="0" err="1"/>
              <a:t>almost</a:t>
            </a:r>
            <a:r>
              <a:rPr lang="de-DE" sz="2400" dirty="0"/>
              <a:t> </a:t>
            </a:r>
            <a:r>
              <a:rPr lang="de-DE" sz="2400" dirty="0" err="1"/>
              <a:t>full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coefficient</a:t>
            </a:r>
            <a:endParaRPr lang="de-DE" sz="32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502583C-439B-4AEB-5F32-6E926B7CE320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14334DE-633E-0C7B-0635-FFAC00DDF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989" y="691336"/>
            <a:ext cx="7164602" cy="322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727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coefficiant</a:t>
            </a:r>
            <a:r>
              <a:rPr lang="de-DE" sz="3200" dirty="0"/>
              <a:t> </a:t>
            </a:r>
            <a:r>
              <a:rPr lang="de-DE" sz="3200" dirty="0" err="1"/>
              <a:t>examples</a:t>
            </a:r>
            <a:r>
              <a:rPr lang="de-DE" sz="3200" dirty="0"/>
              <a:t>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EB51631-25A7-4159-B8C2-816B507DC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44" y="1936799"/>
            <a:ext cx="8743902" cy="496855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C59F2B4-64BB-4FEF-A3BC-30CE85F11BD3}"/>
              </a:ext>
            </a:extLst>
          </p:cNvPr>
          <p:cNvSpPr txBox="1"/>
          <p:nvPr/>
        </p:nvSpPr>
        <p:spPr>
          <a:xfrm>
            <a:off x="2673152" y="3019832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6887D88-77D4-4907-8CB1-9AB597959ABE}"/>
              </a:ext>
            </a:extLst>
          </p:cNvPr>
          <p:cNvSpPr txBox="1"/>
          <p:nvPr/>
        </p:nvSpPr>
        <p:spPr>
          <a:xfrm>
            <a:off x="6744072" y="3073893"/>
            <a:ext cx="795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C1EDBE1-3747-4E13-B5CC-B253D239EA83}"/>
              </a:ext>
            </a:extLst>
          </p:cNvPr>
          <p:cNvSpPr txBox="1"/>
          <p:nvPr/>
        </p:nvSpPr>
        <p:spPr>
          <a:xfrm>
            <a:off x="6489576" y="5396096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75DF8FB-02C5-40F6-9F0F-BBD081C6D19E}"/>
              </a:ext>
            </a:extLst>
          </p:cNvPr>
          <p:cNvSpPr txBox="1"/>
          <p:nvPr/>
        </p:nvSpPr>
        <p:spPr>
          <a:xfrm flipH="1">
            <a:off x="2445364" y="5396097"/>
            <a:ext cx="754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/>
              <a:t>R=?</a:t>
            </a:r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435CCDD-E08F-A67A-1C48-2D44DB853953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B5B8249-0288-9F95-C154-1B58E60252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4464" y="733193"/>
            <a:ext cx="1612900" cy="130175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FCE1B9C3-FBB4-821D-69A5-662813A274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2633" y="724877"/>
            <a:ext cx="1612900" cy="130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362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48144" y="744811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The </a:t>
            </a:r>
            <a:r>
              <a:rPr lang="de-DE" sz="2200" dirty="0" err="1"/>
              <a:t>squared</a:t>
            </a:r>
            <a:r>
              <a:rPr lang="de-DE" sz="2200" dirty="0"/>
              <a:t> </a:t>
            </a:r>
            <a:r>
              <a:rPr lang="de-DE" sz="2200" dirty="0" err="1"/>
              <a:t>correlation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R</a:t>
            </a:r>
            <a:r>
              <a:rPr lang="de-DE" sz="2200" baseline="30000" dirty="0"/>
              <a:t>2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called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determination</a:t>
            </a:r>
            <a:r>
              <a:rPr lang="de-DE" sz="2200" dirty="0"/>
              <a:t>.</a:t>
            </a:r>
            <a:endParaRPr lang="de-DE" sz="2200" baseline="30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In quantitative </a:t>
            </a:r>
            <a:r>
              <a:rPr lang="de-DE" sz="2200" dirty="0" err="1"/>
              <a:t>analysis</a:t>
            </a:r>
            <a:r>
              <a:rPr lang="de-DE" sz="2200" dirty="0"/>
              <a:t>, </a:t>
            </a:r>
            <a:r>
              <a:rPr lang="de-DE" sz="2200" dirty="0" err="1"/>
              <a:t>we</a:t>
            </a:r>
            <a:r>
              <a:rPr lang="de-DE" sz="2200" dirty="0"/>
              <a:t> </a:t>
            </a:r>
            <a:r>
              <a:rPr lang="de-DE" sz="2200" dirty="0" err="1"/>
              <a:t>often</a:t>
            </a:r>
            <a:r>
              <a:rPr lang="de-DE" sz="2200" dirty="0"/>
              <a:t> </a:t>
            </a:r>
            <a:r>
              <a:rPr lang="de-DE" sz="2200" dirty="0" err="1"/>
              <a:t>use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determination</a:t>
            </a:r>
            <a:r>
              <a:rPr lang="de-DE" sz="2200" dirty="0"/>
              <a:t> R</a:t>
            </a:r>
            <a:r>
              <a:rPr lang="de-DE" sz="2200" baseline="30000" dirty="0"/>
              <a:t>2</a:t>
            </a:r>
            <a:r>
              <a:rPr lang="de-DE" sz="2200" dirty="0"/>
              <a:t>, </a:t>
            </a:r>
            <a:r>
              <a:rPr lang="de-DE" sz="2200" dirty="0" err="1"/>
              <a:t>because</a:t>
            </a:r>
            <a:r>
              <a:rPr lang="de-DE" sz="2200" dirty="0"/>
              <a:t> </a:t>
            </a:r>
            <a:r>
              <a:rPr lang="de-DE" sz="2200" dirty="0" err="1"/>
              <a:t>it</a:t>
            </a:r>
            <a:r>
              <a:rPr lang="de-DE" sz="2200" dirty="0"/>
              <a:t> </a:t>
            </a:r>
            <a:r>
              <a:rPr lang="de-DE" sz="2200" dirty="0" err="1"/>
              <a:t>can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intuitively</a:t>
            </a:r>
            <a:r>
              <a:rPr lang="de-DE" sz="2200" dirty="0"/>
              <a:t> </a:t>
            </a:r>
            <a:r>
              <a:rPr lang="de-DE" sz="2200" dirty="0" err="1"/>
              <a:t>interpreted</a:t>
            </a:r>
            <a:endParaRPr lang="de-DE" sz="2200" baseline="30000" dirty="0"/>
          </a:p>
          <a:p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But R</a:t>
            </a:r>
            <a:r>
              <a:rPr lang="de-DE" sz="2200" baseline="30000" dirty="0"/>
              <a:t>2 </a:t>
            </a:r>
            <a:r>
              <a:rPr lang="de-DE" sz="2200" dirty="0" err="1"/>
              <a:t>does</a:t>
            </a:r>
            <a:r>
              <a:rPr lang="de-DE" sz="2200" dirty="0"/>
              <a:t> not </a:t>
            </a:r>
            <a:r>
              <a:rPr lang="de-DE" sz="2200" dirty="0" err="1"/>
              <a:t>distinguish</a:t>
            </a:r>
            <a:r>
              <a:rPr lang="de-DE" sz="2200" dirty="0"/>
              <a:t> </a:t>
            </a:r>
            <a:r>
              <a:rPr lang="de-DE" sz="2200" dirty="0" err="1"/>
              <a:t>between</a:t>
            </a:r>
            <a:r>
              <a:rPr lang="de-DE" sz="2200" dirty="0"/>
              <a:t> + and – </a:t>
            </a:r>
            <a:r>
              <a:rPr lang="de-DE" sz="2200" dirty="0" err="1"/>
              <a:t>anymore</a:t>
            </a:r>
            <a:r>
              <a:rPr lang="de-DE" sz="22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interval</a:t>
            </a:r>
            <a:r>
              <a:rPr lang="de-DE" sz="2200" dirty="0"/>
              <a:t> [0,1]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grafical</a:t>
            </a:r>
            <a:r>
              <a:rPr lang="de-DE" sz="2200" dirty="0"/>
              <a:t> </a:t>
            </a:r>
            <a:r>
              <a:rPr lang="de-DE" sz="2200" dirty="0" err="1"/>
              <a:t>interpretation</a:t>
            </a:r>
            <a:r>
              <a:rPr lang="de-DE" sz="22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equals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proportion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variance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model</a:t>
            </a:r>
            <a:r>
              <a:rPr lang="de-DE" sz="2200" dirty="0"/>
              <a:t> in </a:t>
            </a:r>
            <a:r>
              <a:rPr lang="de-DE" sz="2200" dirty="0" err="1"/>
              <a:t>relation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total </a:t>
            </a:r>
            <a:r>
              <a:rPr lang="de-DE" sz="2200" dirty="0" err="1"/>
              <a:t>variance</a:t>
            </a:r>
            <a:r>
              <a:rPr lang="de-DE" sz="2200" dirty="0"/>
              <a:t>, i.e. </a:t>
            </a:r>
            <a:r>
              <a:rPr lang="de-DE" sz="2200" dirty="0" err="1"/>
              <a:t>how</a:t>
            </a:r>
            <a:r>
              <a:rPr lang="de-DE" sz="2200" dirty="0"/>
              <a:t> </a:t>
            </a:r>
            <a:r>
              <a:rPr lang="de-DE" sz="2200" dirty="0" err="1"/>
              <a:t>much</a:t>
            </a:r>
            <a:r>
              <a:rPr lang="de-DE" sz="2200" dirty="0"/>
              <a:t> </a:t>
            </a:r>
            <a:r>
              <a:rPr lang="de-DE" sz="2200" dirty="0" err="1"/>
              <a:t>percent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regression</a:t>
            </a:r>
            <a:r>
              <a:rPr lang="de-DE" sz="2200" dirty="0"/>
              <a:t> </a:t>
            </a:r>
            <a:r>
              <a:rPr lang="de-DE" sz="2200" dirty="0" err="1"/>
              <a:t>line</a:t>
            </a:r>
            <a:endParaRPr lang="de-DE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/>
              <a:t>(1-R</a:t>
            </a:r>
            <a:r>
              <a:rPr lang="de-DE" sz="2200" baseline="30000" dirty="0"/>
              <a:t>2</a:t>
            </a:r>
            <a:r>
              <a:rPr lang="de-DE" sz="2200" dirty="0"/>
              <a:t>) </a:t>
            </a:r>
            <a:r>
              <a:rPr lang="de-DE" sz="2200" dirty="0" err="1"/>
              <a:t>equals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proportion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Variance</a:t>
            </a:r>
            <a:r>
              <a:rPr lang="de-DE" sz="2200" dirty="0"/>
              <a:t> not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model</a:t>
            </a:r>
            <a:r>
              <a:rPr lang="de-DE" sz="2200" dirty="0"/>
              <a:t> in </a:t>
            </a:r>
            <a:r>
              <a:rPr lang="de-DE" sz="2200" dirty="0" err="1"/>
              <a:t>relation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total </a:t>
            </a:r>
            <a:r>
              <a:rPr lang="de-DE" sz="2200" dirty="0" err="1"/>
              <a:t>variance</a:t>
            </a:r>
            <a:r>
              <a:rPr lang="de-DE" sz="2200" dirty="0"/>
              <a:t>, and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other</a:t>
            </a:r>
            <a:r>
              <a:rPr lang="de-DE" sz="2200" dirty="0"/>
              <a:t> </a:t>
            </a:r>
            <a:r>
              <a:rPr lang="de-DE" sz="2200" dirty="0" err="1"/>
              <a:t>influencing</a:t>
            </a:r>
            <a:r>
              <a:rPr lang="de-DE" sz="2200" dirty="0"/>
              <a:t> </a:t>
            </a:r>
            <a:r>
              <a:rPr lang="de-DE" sz="2200" dirty="0" err="1"/>
              <a:t>factors</a:t>
            </a:r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Coefficiant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determination</a:t>
            </a:r>
            <a:r>
              <a:rPr lang="de-DE" sz="3200" dirty="0"/>
              <a:t> R</a:t>
            </a:r>
            <a:r>
              <a:rPr lang="de-DE" sz="3200" baseline="30000" dirty="0"/>
              <a:t>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286AE7D-CB75-B734-FD9F-E1CAC7DBA9C9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077318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41FF87A6-C0B4-482F-AE39-C74170FCD8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22728" y="2786286"/>
          <a:ext cx="3233738" cy="194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2" imgW="4572000" imgH="2743335" progId="Excel.Sheet.12">
                  <p:link updateAutomatic="1"/>
                </p:oleObj>
              </mc:Choice>
              <mc:Fallback>
                <p:oleObj name="Arbeitsblatt" r:id="rId2" imgW="4572000" imgH="2743335" progId="Excel.Sheet.12">
                  <p:link updateAutomatic="1"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41FF87A6-C0B4-482F-AE39-C74170FCD8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728" y="2786286"/>
                        <a:ext cx="3233738" cy="19407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39E4FE36-08C7-4E63-A4CF-8FD648E8F7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60942" y="767658"/>
          <a:ext cx="3233738" cy="194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2" imgW="4572000" imgH="2743335" progId="Excel.Sheet.12">
                  <p:link updateAutomatic="1"/>
                </p:oleObj>
              </mc:Choice>
              <mc:Fallback>
                <p:oleObj name="Arbeitsblatt" r:id="rId2" imgW="4572000" imgH="2743335" progId="Excel.Sheet.12">
                  <p:link updateAutomatic="1"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39E4FE36-08C7-4E63-A4CF-8FD648E8F7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0942" y="767658"/>
                        <a:ext cx="3233738" cy="19407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0CF00B30-D826-46D5-825A-CDA358AE47D2}"/>
              </a:ext>
            </a:extLst>
          </p:cNvPr>
          <p:cNvSpPr txBox="1"/>
          <p:nvPr/>
        </p:nvSpPr>
        <p:spPr>
          <a:xfrm>
            <a:off x="2468724" y="1176729"/>
            <a:ext cx="162646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550" dirty="0"/>
              <a:t>} </a:t>
            </a:r>
            <a:r>
              <a:rPr lang="de-DE" sz="1200" dirty="0" err="1"/>
              <a:t>Explained</a:t>
            </a:r>
            <a:r>
              <a:rPr lang="de-DE" sz="1200" dirty="0"/>
              <a:t>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ADA034D-D1E7-4C1D-848C-F0883DE9F0B8}"/>
              </a:ext>
            </a:extLst>
          </p:cNvPr>
          <p:cNvSpPr txBox="1"/>
          <p:nvPr/>
        </p:nvSpPr>
        <p:spPr>
          <a:xfrm>
            <a:off x="2468724" y="830918"/>
            <a:ext cx="2052228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50" dirty="0"/>
              <a:t>}</a:t>
            </a:r>
            <a:r>
              <a:rPr lang="de-DE" sz="1200" dirty="0"/>
              <a:t> Non </a:t>
            </a:r>
            <a:r>
              <a:rPr lang="de-DE" sz="1200" dirty="0" err="1"/>
              <a:t>explained</a:t>
            </a:r>
            <a:r>
              <a:rPr lang="de-DE" sz="1200" dirty="0"/>
              <a:t>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B875E66-76A6-4F57-B714-A41636CB7694}"/>
              </a:ext>
            </a:extLst>
          </p:cNvPr>
          <p:cNvSpPr txBox="1"/>
          <p:nvPr/>
        </p:nvSpPr>
        <p:spPr>
          <a:xfrm>
            <a:off x="4034898" y="155477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Mean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867AAAE-2628-4DB9-B850-03BAC4957339}"/>
              </a:ext>
            </a:extLst>
          </p:cNvPr>
          <p:cNvSpPr txBox="1"/>
          <p:nvPr/>
        </p:nvSpPr>
        <p:spPr>
          <a:xfrm>
            <a:off x="3944987" y="354648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Mean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DC2A56-8192-4D97-B017-6479877D5D56}"/>
              </a:ext>
            </a:extLst>
          </p:cNvPr>
          <p:cNvSpPr txBox="1"/>
          <p:nvPr/>
        </p:nvSpPr>
        <p:spPr>
          <a:xfrm>
            <a:off x="1496616" y="960707"/>
            <a:ext cx="911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Total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811C80C-55DD-4FF4-9DBA-922FEA0486B4}"/>
              </a:ext>
            </a:extLst>
          </p:cNvPr>
          <p:cNvSpPr txBox="1"/>
          <p:nvPr/>
        </p:nvSpPr>
        <p:spPr>
          <a:xfrm>
            <a:off x="2252701" y="744681"/>
            <a:ext cx="508473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250" dirty="0"/>
              <a:t>{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721A04B-578C-4F06-A7D7-AA007A35C8A5}"/>
              </a:ext>
            </a:extLst>
          </p:cNvPr>
          <p:cNvSpPr>
            <a:spLocks noChangeAspect="1"/>
          </p:cNvSpPr>
          <p:nvPr/>
        </p:nvSpPr>
        <p:spPr>
          <a:xfrm>
            <a:off x="2567717" y="3280753"/>
            <a:ext cx="283500" cy="2835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CB3A8BB-CE7B-403D-94B6-F089EFDA48A4}"/>
              </a:ext>
            </a:extLst>
          </p:cNvPr>
          <p:cNvSpPr>
            <a:spLocks noChangeAspect="1"/>
          </p:cNvSpPr>
          <p:nvPr/>
        </p:nvSpPr>
        <p:spPr>
          <a:xfrm>
            <a:off x="2567717" y="2929753"/>
            <a:ext cx="351000" cy="3510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7EDFF7B-402B-4ED2-A0AC-4B4F0912528F}"/>
              </a:ext>
            </a:extLst>
          </p:cNvPr>
          <p:cNvSpPr>
            <a:spLocks noChangeAspect="1"/>
          </p:cNvSpPr>
          <p:nvPr/>
        </p:nvSpPr>
        <p:spPr>
          <a:xfrm>
            <a:off x="1933217" y="2929753"/>
            <a:ext cx="634500" cy="6345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D4E0D60-9562-4D7E-96B9-45717CF2464F}"/>
              </a:ext>
            </a:extLst>
          </p:cNvPr>
          <p:cNvSpPr txBox="1"/>
          <p:nvPr/>
        </p:nvSpPr>
        <p:spPr>
          <a:xfrm>
            <a:off x="3134897" y="2852678"/>
            <a:ext cx="16741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Non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654B6236-D8CF-4282-ABFD-230AF94942D1}"/>
              </a:ext>
            </a:extLst>
          </p:cNvPr>
          <p:cNvSpPr txBox="1"/>
          <p:nvPr/>
        </p:nvSpPr>
        <p:spPr>
          <a:xfrm>
            <a:off x="1755577" y="4367470"/>
            <a:ext cx="221323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50" dirty="0"/>
              <a:t>Total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of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6DF6D2C-0CAC-451F-AB11-F10B032B5E2A}"/>
              </a:ext>
            </a:extLst>
          </p:cNvPr>
          <p:cNvSpPr txBox="1"/>
          <p:nvPr/>
        </p:nvSpPr>
        <p:spPr>
          <a:xfrm>
            <a:off x="2948765" y="3962690"/>
            <a:ext cx="18603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D29FCFF2-BF6C-46FD-A10E-C5A858F7F08E}"/>
              </a:ext>
            </a:extLst>
          </p:cNvPr>
          <p:cNvCxnSpPr/>
          <p:nvPr/>
        </p:nvCxnSpPr>
        <p:spPr>
          <a:xfrm flipH="1" flipV="1">
            <a:off x="2250468" y="3314341"/>
            <a:ext cx="115279" cy="9181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2D976D29-A63C-4C72-801A-577AF268D9FC}"/>
              </a:ext>
            </a:extLst>
          </p:cNvPr>
          <p:cNvCxnSpPr/>
          <p:nvPr/>
        </p:nvCxnSpPr>
        <p:spPr>
          <a:xfrm flipH="1" flipV="1">
            <a:off x="2743217" y="3437161"/>
            <a:ext cx="823728" cy="5255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F75B0E66-F8E7-44FA-B4B6-DFBB1C18A27D}"/>
              </a:ext>
            </a:extLst>
          </p:cNvPr>
          <p:cNvCxnSpPr/>
          <p:nvPr/>
        </p:nvCxnSpPr>
        <p:spPr>
          <a:xfrm flipH="1">
            <a:off x="2743217" y="3029779"/>
            <a:ext cx="405318" cy="7547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9">
            <a:extLst>
              <a:ext uri="{FF2B5EF4-FFF2-40B4-BE49-F238E27FC236}">
                <a16:creationId xmlns:a16="http://schemas.microsoft.com/office/drawing/2014/main" id="{C817E664-7DD6-40E7-99F4-3F2FC01B5C38}"/>
              </a:ext>
            </a:extLst>
          </p:cNvPr>
          <p:cNvCxnSpPr/>
          <p:nvPr/>
        </p:nvCxnSpPr>
        <p:spPr>
          <a:xfrm flipH="1" flipV="1">
            <a:off x="2365747" y="3209597"/>
            <a:ext cx="2011289" cy="6286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18BE0A43-788A-3289-F755-1398ADBE7B72}"/>
                  </a:ext>
                </a:extLst>
              </p:cNvPr>
              <p:cNvSpPr txBox="1"/>
              <p:nvPr/>
            </p:nvSpPr>
            <p:spPr>
              <a:xfrm>
                <a:off x="5534727" y="1238022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̂"/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	 not </a:t>
                </a:r>
                <a:r>
                  <a:rPr lang="de-DE" dirty="0" err="1"/>
                  <a:t>explained</a:t>
                </a:r>
                <a:r>
                  <a:rPr lang="de-DE" dirty="0"/>
                  <a:t>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18BE0A43-788A-3289-F755-1398ADBE7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727" y="1238022"/>
                <a:ext cx="4485323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9B5FC4FE-FA9A-7738-3CDE-B9B8077A2AE9}"/>
                  </a:ext>
                </a:extLst>
              </p:cNvPr>
              <p:cNvSpPr txBox="1"/>
              <p:nvPr/>
            </p:nvSpPr>
            <p:spPr>
              <a:xfrm>
                <a:off x="5481128" y="1639409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de-DE" dirty="0"/>
                  <a:t>	total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9B5FC4FE-FA9A-7738-3CDE-B9B8077A2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128" y="1639409"/>
                <a:ext cx="4485323" cy="369332"/>
              </a:xfrm>
              <a:prstGeom prst="rect">
                <a:avLst/>
              </a:prstGeom>
              <a:blipFill>
                <a:blip r:embed="rId6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42D3C0AC-9722-5A51-5527-245F0306D4A0}"/>
                  </a:ext>
                </a:extLst>
              </p:cNvPr>
              <p:cNvSpPr txBox="1"/>
              <p:nvPr/>
            </p:nvSpPr>
            <p:spPr>
              <a:xfrm>
                <a:off x="5481129" y="804338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de-DE" dirty="0"/>
                  <a:t>	 </a:t>
                </a:r>
                <a:r>
                  <a:rPr lang="de-DE" dirty="0" err="1"/>
                  <a:t>explained</a:t>
                </a:r>
                <a:r>
                  <a:rPr lang="de-DE" dirty="0"/>
                  <a:t>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42D3C0AC-9722-5A51-5527-245F0306D4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129" y="804338"/>
                <a:ext cx="4485323" cy="369332"/>
              </a:xfrm>
              <a:prstGeom prst="rect">
                <a:avLst/>
              </a:prstGeom>
              <a:blipFill>
                <a:blip r:embed="rId7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85D4DF3B-4A58-DA06-ACC6-0967B9692AA4}"/>
                  </a:ext>
                </a:extLst>
              </p:cNvPr>
              <p:cNvSpPr txBox="1"/>
              <p:nvPr/>
            </p:nvSpPr>
            <p:spPr>
              <a:xfrm>
                <a:off x="5091486" y="2148681"/>
                <a:ext cx="4771351" cy="848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 i="1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85D4DF3B-4A58-DA06-ACC6-0967B9692A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1486" y="2148681"/>
                <a:ext cx="4771351" cy="8485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feld 26">
            <a:extLst>
              <a:ext uri="{FF2B5EF4-FFF2-40B4-BE49-F238E27FC236}">
                <a16:creationId xmlns:a16="http://schemas.microsoft.com/office/drawing/2014/main" id="{51BF822C-B2B3-46A5-0565-2458AC866218}"/>
              </a:ext>
            </a:extLst>
          </p:cNvPr>
          <p:cNvSpPr txBox="1"/>
          <p:nvPr/>
        </p:nvSpPr>
        <p:spPr>
          <a:xfrm>
            <a:off x="8207828" y="3246941"/>
            <a:ext cx="230062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CF993E5-1EDB-EC91-E227-D0F8F18397C9}"/>
              </a:ext>
            </a:extLst>
          </p:cNvPr>
          <p:cNvSpPr txBox="1"/>
          <p:nvPr/>
        </p:nvSpPr>
        <p:spPr>
          <a:xfrm>
            <a:off x="6582942" y="3591340"/>
            <a:ext cx="2546632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not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647B2A57-262C-56E5-B4E6-9A007C6F89B5}"/>
              </a:ext>
            </a:extLst>
          </p:cNvPr>
          <p:cNvSpPr txBox="1"/>
          <p:nvPr/>
        </p:nvSpPr>
        <p:spPr>
          <a:xfrm>
            <a:off x="4982860" y="3314341"/>
            <a:ext cx="184988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total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50889F2C-D103-F101-D15E-6A5FDBD345EF}"/>
              </a:ext>
            </a:extLst>
          </p:cNvPr>
          <p:cNvCxnSpPr>
            <a:cxnSpLocks/>
            <a:stCxn id="30" idx="0"/>
          </p:cNvCxnSpPr>
          <p:nvPr/>
        </p:nvCxnSpPr>
        <p:spPr>
          <a:xfrm flipV="1">
            <a:off x="5907800" y="2929753"/>
            <a:ext cx="241798" cy="384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5F8168EB-E408-5BC9-5271-9FE15376CA63}"/>
              </a:ext>
            </a:extLst>
          </p:cNvPr>
          <p:cNvCxnSpPr>
            <a:cxnSpLocks/>
          </p:cNvCxnSpPr>
          <p:nvPr/>
        </p:nvCxnSpPr>
        <p:spPr>
          <a:xfrm flipV="1">
            <a:off x="7582537" y="2928914"/>
            <a:ext cx="0" cy="560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91FC4725-3BA1-CC5B-4152-47E8C07F7E6C}"/>
              </a:ext>
            </a:extLst>
          </p:cNvPr>
          <p:cNvCxnSpPr>
            <a:cxnSpLocks/>
            <a:stCxn id="27" idx="0"/>
          </p:cNvCxnSpPr>
          <p:nvPr/>
        </p:nvCxnSpPr>
        <p:spPr>
          <a:xfrm flipH="1" flipV="1">
            <a:off x="8957626" y="2852677"/>
            <a:ext cx="400512" cy="394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0D15F2E6-2EB4-4451-E8BB-0EF981392393}"/>
              </a:ext>
            </a:extLst>
          </p:cNvPr>
          <p:cNvSpPr txBox="1"/>
          <p:nvPr/>
        </p:nvSpPr>
        <p:spPr>
          <a:xfrm>
            <a:off x="1667508" y="-2738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Coefficiant of determination </a:t>
            </a:r>
            <a:r>
              <a:rPr lang="de-DE" sz="3200" dirty="0"/>
              <a:t>R</a:t>
            </a:r>
            <a:r>
              <a:rPr lang="de-DE" sz="3200" baseline="30000" dirty="0"/>
              <a:t>2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5824C75-A743-9C15-888B-B603A9D4864B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97A882F9-E3A9-17BB-DE50-56EC9DCB64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43826" y="5399915"/>
            <a:ext cx="2076557" cy="78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855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515719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Coefficiant of determination </a:t>
            </a:r>
            <a:r>
              <a:rPr lang="de-DE" sz="3200" dirty="0"/>
              <a:t>R</a:t>
            </a:r>
            <a:r>
              <a:rPr lang="de-DE" sz="3200" baseline="300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/>
              <p:cNvGraphicFramePr>
                <a:graphicFrameLocks noGrp="1"/>
              </p:cNvGraphicFramePr>
              <p:nvPr/>
            </p:nvGraphicFramePr>
            <p:xfrm>
              <a:off x="3048000" y="1397000"/>
              <a:ext cx="6096000" cy="2966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sz="18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(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oMath>
                          </a14:m>
                          <a:r>
                            <a:rPr lang="de-DE" sz="1800" dirty="0"/>
                            <a:t>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sz="18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de-DE" sz="1800" b="0" i="1" baseline="30000" smtClean="0">
                                  <a:latin typeface="Cambria Math"/>
                                </a:rPr>
                                <m:t>2</m:t>
                              </m:r>
                            </m:oMath>
                          </a14:m>
                          <a:endParaRPr lang="de-DE" sz="1800" baseline="30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(y-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sz="18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de-DE" sz="1800" b="0" i="1" baseline="30000" smtClean="0">
                                  <a:latin typeface="Cambria Math"/>
                                </a:rPr>
                                <m:t>2</m:t>
                              </m:r>
                            </m:oMath>
                          </a14:m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Gesamt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/>
              <p:cNvGraphicFramePr>
                <a:graphicFrameLocks noGrp="1"/>
              </p:cNvGraphicFramePr>
              <p:nvPr/>
            </p:nvGraphicFramePr>
            <p:xfrm>
              <a:off x="3048000" y="1397000"/>
              <a:ext cx="6096000" cy="2966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599" t="-8197" r="-201198" b="-7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3012" t="-8197" r="-102410" b="-7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0000" t="-8197" r="-1796" b="-7360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Gesamt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feld 5"/>
          <p:cNvSpPr txBox="1"/>
          <p:nvPr/>
        </p:nvSpPr>
        <p:spPr>
          <a:xfrm>
            <a:off x="2279576" y="6021288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R</a:t>
            </a:r>
            <a:r>
              <a:rPr lang="de-DE" sz="2800" baseline="30000" dirty="0"/>
              <a:t>2</a:t>
            </a:r>
            <a:r>
              <a:rPr lang="de-DE" sz="2800" dirty="0"/>
              <a:t>=				R=	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F22F79C-18D5-46B9-F7D1-F3192593E1D8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598631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371664" y="753124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 </a:t>
                </a:r>
                <a:r>
                  <a:rPr lang="de-DE" sz="2400" dirty="0" err="1"/>
                  <a:t>measures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strengh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two</a:t>
                </a:r>
                <a:r>
                  <a:rPr lang="de-DE" sz="2400" dirty="0"/>
                  <a:t> variables X and Y.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can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interpreted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proportion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expained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linear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 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= 0,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linear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model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given</a:t>
                </a:r>
                <a:r>
                  <a:rPr lang="de-DE" sz="2400" dirty="0"/>
                  <a:t> just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constant</a:t>
                </a:r>
                <a:r>
                  <a:rPr lang="de-DE" sz="2400" dirty="0"/>
                  <a:t> a und b=0</a:t>
                </a:r>
              </a:p>
              <a:p>
                <a:pPr lvl="1"/>
                <a:r>
                  <a:rPr lang="de-DE" sz="2400" dirty="0"/>
                  <a:t>→	The </a:t>
                </a:r>
                <a:r>
                  <a:rPr lang="de-DE" sz="2400" dirty="0" err="1"/>
                  <a:t>change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independent</a:t>
                </a:r>
                <a:r>
                  <a:rPr lang="de-DE" sz="2400" dirty="0"/>
                  <a:t> variable X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no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influence</a:t>
                </a:r>
                <a:r>
                  <a:rPr lang="de-DE" sz="2400" dirty="0"/>
                  <a:t>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dependent</a:t>
                </a:r>
                <a:r>
                  <a:rPr lang="de-DE" sz="2400" dirty="0"/>
                  <a:t> variable Y</a:t>
                </a:r>
              </a:p>
              <a:p>
                <a:pPr lvl="1"/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= 1, </a:t>
                </a:r>
                <a:r>
                  <a:rPr lang="de-DE" sz="2400" dirty="0" err="1"/>
                  <a:t>then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r>
                  <a:rPr lang="de-DE" sz="2400" dirty="0"/>
                  <a:t> fully </a:t>
                </a:r>
                <a:r>
                  <a:rPr lang="de-DE" sz="2400" dirty="0" err="1"/>
                  <a:t>explains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X and Y and </a:t>
                </a:r>
                <a:r>
                  <a:rPr lang="de-DE" sz="2400" dirty="0" err="1"/>
                  <a:t>we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have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a</m:t>
                    </m:r>
                    <m:r>
                      <a:rPr lang="de-DE" sz="240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bx</m:t>
                    </m:r>
                  </m:oMath>
                </a14:m>
                <a:r>
                  <a:rPr lang="de-DE" sz="2400" baseline="-25000" dirty="0"/>
                  <a:t>i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𝑦𝑖</m:t>
                    </m:r>
                  </m:oMath>
                </a14:m>
                <a:endParaRPr lang="de-DE" sz="2400" baseline="-250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664" y="753124"/>
                <a:ext cx="8856984" cy="5976664"/>
              </a:xfrm>
              <a:prstGeom prst="rect">
                <a:avLst/>
              </a:prstGeom>
              <a:blipFill>
                <a:blip r:embed="rId2"/>
                <a:stretch>
                  <a:fillRect l="-964" t="-8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Interpretation </a:t>
            </a:r>
            <a:r>
              <a:rPr lang="de-DE" sz="3200" dirty="0" err="1"/>
              <a:t>of</a:t>
            </a:r>
            <a:r>
              <a:rPr lang="de-DE" sz="3200" dirty="0"/>
              <a:t> R</a:t>
            </a:r>
            <a:r>
              <a:rPr lang="de-DE" sz="3200" baseline="30000" dirty="0"/>
              <a:t>2</a:t>
            </a:r>
          </a:p>
          <a:p>
            <a:pPr algn="ctr"/>
            <a:endParaRPr lang="de-DE" sz="3200" baseline="30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0B120EA-6C14-2178-E79F-7485A5B10B38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988360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EAD36C-F878-175B-7D63-5228CE7B3EE2}"/>
              </a:ext>
            </a:extLst>
          </p:cNvPr>
          <p:cNvSpPr txBox="1">
            <a:spLocks/>
          </p:cNvSpPr>
          <p:nvPr/>
        </p:nvSpPr>
        <p:spPr>
          <a:xfrm>
            <a:off x="457200" y="301909"/>
            <a:ext cx="8229600" cy="706090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de-DE" b="1" dirty="0" err="1"/>
              <a:t>Estimating</a:t>
            </a:r>
            <a:r>
              <a:rPr lang="de-DE" b="1" dirty="0"/>
              <a:t> </a:t>
            </a:r>
            <a:r>
              <a:rPr lang="de-DE" b="1" dirty="0" err="1"/>
              <a:t>Okun’s</a:t>
            </a:r>
            <a:r>
              <a:rPr lang="de-DE" b="1" dirty="0"/>
              <a:t> Law: US-Data (</a:t>
            </a:r>
            <a:r>
              <a:rPr lang="de-DE" b="1"/>
              <a:t>1949 – )</a:t>
            </a:r>
            <a:endParaRPr lang="en-US" b="1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C1F99B8-F98C-7BD7-102E-B6C4324E3FA9}"/>
              </a:ext>
            </a:extLst>
          </p:cNvPr>
          <p:cNvSpPr txBox="1"/>
          <p:nvPr/>
        </p:nvSpPr>
        <p:spPr>
          <a:xfrm>
            <a:off x="8517384" y="229558"/>
            <a:ext cx="3004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Source: FRED, </a:t>
            </a:r>
            <a:r>
              <a:rPr lang="de-DE" dirty="0" err="1"/>
              <a:t>own</a:t>
            </a:r>
            <a:r>
              <a:rPr lang="de-DE" dirty="0"/>
              <a:t> </a:t>
            </a:r>
            <a:r>
              <a:rPr lang="de-DE" dirty="0" err="1"/>
              <a:t>calculation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1112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68465"/>
            <a:ext cx="12192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Estimation of Okun's Law - Country Analysis</a:t>
            </a:r>
            <a:endParaRPr lang="en-US" sz="28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2531" y="708950"/>
            <a:ext cx="12149469" cy="51125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b="1">
                <a:latin typeface="+mj-lt"/>
              </a:rPr>
              <a:t>Data: </a:t>
            </a:r>
            <a:r>
              <a:rPr lang="de-DE" b="1">
                <a:latin typeface="+mj-lt"/>
                <a:hlinkClick r:id="rId3"/>
              </a:rPr>
              <a:t>IMF Data mapper</a:t>
            </a:r>
            <a:r>
              <a:rPr lang="de-DE" b="1">
                <a:latin typeface="+mj-lt"/>
              </a:rPr>
              <a:t> or other source. If you use quaterly data, think of </a:t>
            </a:r>
            <a:endParaRPr lang="de-DE" b="1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de-DE" b="1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de-DE" b="1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/>
              <a:t>Contrast the data (1980-2023, per availability) of the variables Δu and g</a:t>
            </a:r>
            <a:r>
              <a:rPr lang="en-US" baseline="-25000"/>
              <a:t>y</a:t>
            </a:r>
            <a:r>
              <a:rPr lang="en-US"/>
              <a:t> in a scatter plot</a:t>
            </a:r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/>
              <a:t>Linear regression of g</a:t>
            </a:r>
            <a:r>
              <a:rPr lang="de-DE" baseline="-25000"/>
              <a:t>y </a:t>
            </a:r>
            <a:r>
              <a:rPr lang="de-DE"/>
              <a:t> and </a:t>
            </a:r>
            <a:r>
              <a:rPr lang="el-GR"/>
              <a:t>Δ</a:t>
            </a:r>
            <a:r>
              <a:rPr lang="de-DE"/>
              <a:t>u .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/>
              <a:t>Identify Okuns`s law with the regression parameters in g</a:t>
            </a:r>
            <a:r>
              <a:rPr lang="de-DE" baseline="-25000"/>
              <a:t>y </a:t>
            </a:r>
            <a:r>
              <a:rPr lang="de-DE" dirty="0"/>
              <a:t>= </a:t>
            </a:r>
            <a:r>
              <a:rPr lang="en-US" dirty="0"/>
              <a:t>-a</a:t>
            </a:r>
            <a:r>
              <a:rPr lang="el-GR" dirty="0"/>
              <a:t>Δ</a:t>
            </a:r>
            <a:r>
              <a:rPr lang="de-DE" dirty="0"/>
              <a:t>u </a:t>
            </a:r>
            <a:r>
              <a:rPr lang="en-US" dirty="0"/>
              <a:t>+ </a:t>
            </a:r>
            <a:r>
              <a:rPr lang="de-DE" dirty="0"/>
              <a:t>g</a:t>
            </a:r>
            <a:r>
              <a:rPr lang="en-US" baseline="-25000" dirty="0"/>
              <a:t>Y</a:t>
            </a:r>
            <a:r>
              <a:rPr lang="en-US" baseline="-25000"/>
              <a:t>*</a:t>
            </a:r>
            <a:r>
              <a:rPr lang="en-US"/>
              <a:t> and interprete the parameters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/>
              <a:t>Look for "meaningful" subperiods for your country for estimation purposes (consider especially structural breaks like crises, political changes,...)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 startAt="8"/>
            </a:pPr>
            <a:r>
              <a:rPr lang="en-US"/>
              <a:t>Also evaluate your econometric analysis using the coefficient of determination R</a:t>
            </a:r>
            <a:r>
              <a:rPr lang="en-US" baseline="30000"/>
              <a:t>2</a:t>
            </a:r>
          </a:p>
          <a:p>
            <a:r>
              <a:rPr lang="en-US" baseline="30000"/>
              <a:t>             </a:t>
            </a:r>
            <a:r>
              <a:rPr lang="en-US"/>
              <a:t>and the correlation coefficient R</a:t>
            </a:r>
            <a:endParaRPr lang="de-DE" sz="1400" b="1" dirty="0"/>
          </a:p>
          <a:p>
            <a:endParaRPr lang="de-DE" sz="1400" b="1" dirty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endParaRPr lang="de-DE" sz="1400" b="1" dirty="0">
              <a:latin typeface="+mj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422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EAD36C-F878-175B-7D63-5228CE7B3EE2}"/>
              </a:ext>
            </a:extLst>
          </p:cNvPr>
          <p:cNvSpPr txBox="1">
            <a:spLocks/>
          </p:cNvSpPr>
          <p:nvPr/>
        </p:nvSpPr>
        <p:spPr>
          <a:xfrm>
            <a:off x="457200" y="301909"/>
            <a:ext cx="8229600" cy="706090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de-DE" b="1" dirty="0" err="1"/>
              <a:t>Estimating</a:t>
            </a:r>
            <a:r>
              <a:rPr lang="de-DE" b="1" dirty="0"/>
              <a:t> </a:t>
            </a:r>
            <a:r>
              <a:rPr lang="de-DE" b="1" dirty="0" err="1"/>
              <a:t>Okun’s</a:t>
            </a:r>
            <a:r>
              <a:rPr lang="de-DE" b="1" dirty="0"/>
              <a:t> Law</a:t>
            </a:r>
            <a:r>
              <a:rPr lang="de-DE" b="1"/>
              <a:t>: Country (1980 – )</a:t>
            </a:r>
            <a:endParaRPr lang="en-US" b="1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C1F99B8-F98C-7BD7-102E-B6C4324E3FA9}"/>
              </a:ext>
            </a:extLst>
          </p:cNvPr>
          <p:cNvSpPr txBox="1"/>
          <p:nvPr/>
        </p:nvSpPr>
        <p:spPr>
          <a:xfrm>
            <a:off x="8517384" y="229558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Source: IMF Data Mapper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684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3251" y="781396"/>
            <a:ext cx="8817630" cy="59599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Via a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want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analyse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distinguish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a </a:t>
            </a:r>
            <a:r>
              <a:rPr lang="de-DE" sz="2400" dirty="0" err="1"/>
              <a:t>dependent</a:t>
            </a:r>
            <a:r>
              <a:rPr lang="de-DE" sz="2400" dirty="0"/>
              <a:t> variable (y) and an </a:t>
            </a:r>
            <a:r>
              <a:rPr lang="de-DE" sz="2400" dirty="0" err="1"/>
              <a:t>independent</a:t>
            </a:r>
            <a:r>
              <a:rPr lang="de-DE" sz="2400" dirty="0"/>
              <a:t> variable (x)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(x) </a:t>
            </a:r>
            <a:r>
              <a:rPr lang="de-DE" sz="2400" dirty="0" err="1"/>
              <a:t>is</a:t>
            </a:r>
            <a:r>
              <a:rPr lang="de-DE" sz="2400" dirty="0"/>
              <a:t> also </a:t>
            </a:r>
            <a:r>
              <a:rPr lang="de-DE" sz="2400" dirty="0" err="1"/>
              <a:t>called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explanatory</a:t>
            </a:r>
            <a:r>
              <a:rPr lang="de-DE" sz="2400" dirty="0"/>
              <a:t> variable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A </a:t>
            </a:r>
            <a:r>
              <a:rPr lang="de-DE" sz="2400" dirty="0" err="1"/>
              <a:t>change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(x) </a:t>
            </a:r>
            <a:r>
              <a:rPr lang="de-DE" sz="2400" dirty="0" err="1"/>
              <a:t>implicates</a:t>
            </a:r>
            <a:r>
              <a:rPr lang="de-DE" sz="2400" dirty="0"/>
              <a:t> a </a:t>
            </a:r>
            <a:r>
              <a:rPr lang="de-DE" sz="2400" dirty="0" err="1"/>
              <a:t>change</a:t>
            </a:r>
            <a:r>
              <a:rPr lang="de-DE" sz="2400" dirty="0"/>
              <a:t> (y)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defines</a:t>
            </a:r>
            <a:r>
              <a:rPr lang="de-DE" sz="2400" dirty="0"/>
              <a:t> an </a:t>
            </a:r>
            <a:r>
              <a:rPr lang="de-DE" sz="2400" err="1"/>
              <a:t>empirical</a:t>
            </a:r>
            <a:r>
              <a:rPr lang="de-DE" sz="2400"/>
              <a:t> relation </a:t>
            </a:r>
            <a:r>
              <a:rPr lang="de-DE" sz="2400" dirty="0"/>
              <a:t>via a linear </a:t>
            </a:r>
            <a:r>
              <a:rPr lang="de-DE" sz="2400" dirty="0" err="1"/>
              <a:t>function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i.e. y = f(x) = 3 + 2x 		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generally</a:t>
            </a:r>
            <a:r>
              <a:rPr lang="de-DE" sz="2400" dirty="0"/>
              <a:t> 	 y = a + </a:t>
            </a:r>
            <a:r>
              <a:rPr lang="de-DE" sz="2400" dirty="0" err="1"/>
              <a:t>bx</a:t>
            </a:r>
            <a:r>
              <a:rPr lang="de-DE" sz="2400" dirty="0"/>
              <a:t> </a:t>
            </a:r>
          </a:p>
          <a:p>
            <a:r>
              <a:rPr lang="de-DE" sz="2400" dirty="0"/>
              <a:t> 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 Regression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4834EBA-D2A6-1916-3028-46BA31125612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52915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35512" y="1056445"/>
                <a:ext cx="8944168" cy="47850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How to calculate a regression line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a</m:t>
                    </m:r>
                    <m:r>
                      <a:rPr lang="de-DE" sz="240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bx</m:t>
                    </m:r>
                  </m:oMath>
                </a14:m>
                <a:r>
                  <a:rPr lang="de-DE" sz="2400" baseline="-25000" dirty="0"/>
                  <a:t>i</a:t>
                </a:r>
                <a:r>
                  <a:rPr lang="de-DE" sz="2400" dirty="0"/>
                  <a:t>?</a:t>
                </a:r>
              </a:p>
              <a:p>
                <a:r>
                  <a:rPr lang="de-DE" sz="2400" dirty="0"/>
                  <a:t>              </a:t>
                </a:r>
              </a:p>
              <a:p>
                <a:r>
                  <a:rPr lang="de-DE" sz="2400" dirty="0"/>
                  <a:t>The </a:t>
                </a:r>
                <a:r>
                  <a:rPr lang="de-DE" sz="2400" dirty="0" err="1"/>
                  <a:t>coefficients</a:t>
                </a:r>
                <a:r>
                  <a:rPr lang="de-DE" sz="2400" dirty="0"/>
                  <a:t> a and b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calculated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from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collected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.</a:t>
                </a:r>
              </a:p>
              <a:p>
                <a:endParaRPr lang="de-DE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  		Value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endParaRPr lang="de-DE" sz="2400" dirty="0"/>
              </a:p>
              <a:p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𝑦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		</a:t>
                </a:r>
                <a:r>
                  <a:rPr lang="de-DE" sz="2400" dirty="0" err="1"/>
                  <a:t>collected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point</a:t>
                </a:r>
                <a:endParaRPr lang="de-DE" sz="24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ε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</m:oMath>
                </a14:m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𝑦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/>
                  <a:t>-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	</a:t>
                </a:r>
                <a:r>
                  <a:rPr lang="de-DE" sz="2400" dirty="0" err="1"/>
                  <a:t>Difference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point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theoretical</a:t>
                </a:r>
                <a:r>
                  <a:rPr lang="de-DE" sz="2400" dirty="0"/>
                  <a:t> 		</a:t>
                </a:r>
                <a:r>
                  <a:rPr lang="de-DE" sz="2400" dirty="0" err="1"/>
                  <a:t>value</a:t>
                </a:r>
                <a:r>
                  <a:rPr lang="de-DE" sz="2400" dirty="0"/>
                  <a:t>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 dirty="0" err="1"/>
                  <a:t>Determine</a:t>
                </a:r>
                <a:r>
                  <a:rPr lang="de-DE" sz="2400" dirty="0"/>
                  <a:t> a and b such, </a:t>
                </a:r>
                <a:r>
                  <a:rPr lang="de-DE" sz="2400" dirty="0" err="1"/>
                  <a:t>that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all </a:t>
                </a:r>
                <a:r>
                  <a:rPr lang="de-DE" sz="2400" dirty="0" err="1"/>
                  <a:t>quadratic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differences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ε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de-DE" sz="24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minimized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2" y="1056445"/>
                <a:ext cx="8944168" cy="4785064"/>
              </a:xfrm>
              <a:prstGeom prst="rect">
                <a:avLst/>
              </a:prstGeom>
              <a:blipFill>
                <a:blip r:embed="rId2"/>
                <a:stretch>
                  <a:fillRect l="-1091" t="-101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Optimizing</a:t>
            </a:r>
            <a:r>
              <a:rPr lang="de-DE" sz="2600" dirty="0"/>
              <a:t> </a:t>
            </a:r>
            <a:r>
              <a:rPr lang="de-DE" sz="2600" dirty="0" err="1"/>
              <a:t>problem</a:t>
            </a:r>
            <a:endParaRPr lang="de-DE" sz="26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F9A69E6-8835-AFBA-5530-FB9FAD1B040C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83824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67508" y="676741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formal </a:t>
            </a:r>
            <a:r>
              <a:rPr lang="de-DE" sz="2400" dirty="0" err="1"/>
              <a:t>optimizing</a:t>
            </a:r>
            <a:r>
              <a:rPr lang="de-DE" sz="2400" dirty="0"/>
              <a:t> </a:t>
            </a:r>
            <a:r>
              <a:rPr lang="de-DE" sz="2400" dirty="0" err="1"/>
              <a:t>problem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41205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9E49B95-2C3C-43EF-AEB3-6917CE590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114" y="1383724"/>
            <a:ext cx="2426319" cy="103716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B57F78A-DA84-46C3-A02D-8D2461895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0019" y="1665785"/>
            <a:ext cx="1073812" cy="47304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342F583-BF94-443C-A17A-4418004102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3831" y="1772817"/>
            <a:ext cx="427292" cy="24860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45C9475-5AAC-41F8-B592-92DEDEEB57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7209" y="1392075"/>
            <a:ext cx="2720962" cy="102191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7F4671D-18ED-4626-9085-BE6F434B1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8908" y="1772817"/>
            <a:ext cx="427292" cy="248609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6AE68053-AF67-CBC0-D6FA-1A44E74EDC4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866365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: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Formulas</a:t>
            </a:r>
            <a:endParaRPr lang="de-DE" sz="26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130358D-04AD-D3C6-50D9-DE2A913F5FB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C4B86E0-AA6B-35AD-4F46-20C23180C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15" y="471411"/>
            <a:ext cx="7769113" cy="552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62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/>
              <a:t>Linear </a:t>
            </a:r>
            <a:r>
              <a:rPr lang="de-DE" sz="2600" dirty="0"/>
              <a:t>Regression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631504" y="5373216"/>
            <a:ext cx="8856984" cy="11521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b=</a:t>
            </a:r>
          </a:p>
          <a:p>
            <a:endParaRPr lang="de-DE" sz="2400" dirty="0"/>
          </a:p>
          <a:p>
            <a:r>
              <a:rPr lang="de-DE" sz="2400" dirty="0"/>
              <a:t>a=</a:t>
            </a:r>
          </a:p>
          <a:p>
            <a:endParaRPr lang="de-DE" sz="2400" baseline="-25000" dirty="0"/>
          </a:p>
          <a:p>
            <a:endParaRPr lang="de-DE" sz="2400" baseline="-25000" dirty="0"/>
          </a:p>
          <a:p>
            <a:r>
              <a:rPr lang="de-DE" sz="2400" dirty="0"/>
              <a:t> </a:t>
            </a: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A2CB1DA1-C61A-67A8-FCCD-5710660A0FD7}"/>
              </a:ext>
            </a:extLst>
          </p:cNvPr>
          <p:cNvGraphicFramePr>
            <a:graphicFrameLocks noGrp="1"/>
          </p:cNvGraphicFramePr>
          <p:nvPr/>
        </p:nvGraphicFramePr>
        <p:xfrm>
          <a:off x="249381" y="665017"/>
          <a:ext cx="8931204" cy="3697280"/>
        </p:xfrm>
        <a:graphic>
          <a:graphicData uri="http://schemas.openxmlformats.org/drawingml/2006/table">
            <a:tbl>
              <a:tblPr/>
              <a:tblGrid>
                <a:gridCol w="1413911">
                  <a:extLst>
                    <a:ext uri="{9D8B030D-6E8A-4147-A177-3AD203B41FA5}">
                      <a16:colId xmlns:a16="http://schemas.microsoft.com/office/drawing/2014/main" val="103109078"/>
                    </a:ext>
                  </a:extLst>
                </a:gridCol>
                <a:gridCol w="1413911">
                  <a:extLst>
                    <a:ext uri="{9D8B030D-6E8A-4147-A177-3AD203B41FA5}">
                      <a16:colId xmlns:a16="http://schemas.microsoft.com/office/drawing/2014/main" val="3985245184"/>
                    </a:ext>
                  </a:extLst>
                </a:gridCol>
                <a:gridCol w="1861649">
                  <a:extLst>
                    <a:ext uri="{9D8B030D-6E8A-4147-A177-3AD203B41FA5}">
                      <a16:colId xmlns:a16="http://schemas.microsoft.com/office/drawing/2014/main" val="39917345"/>
                    </a:ext>
                  </a:extLst>
                </a:gridCol>
                <a:gridCol w="1413911">
                  <a:extLst>
                    <a:ext uri="{9D8B030D-6E8A-4147-A177-3AD203B41FA5}">
                      <a16:colId xmlns:a16="http://schemas.microsoft.com/office/drawing/2014/main" val="1889085439"/>
                    </a:ext>
                  </a:extLst>
                </a:gridCol>
                <a:gridCol w="1413911">
                  <a:extLst>
                    <a:ext uri="{9D8B030D-6E8A-4147-A177-3AD203B41FA5}">
                      <a16:colId xmlns:a16="http://schemas.microsoft.com/office/drawing/2014/main" val="1893009278"/>
                    </a:ext>
                  </a:extLst>
                </a:gridCol>
                <a:gridCol w="1413911">
                  <a:extLst>
                    <a:ext uri="{9D8B030D-6E8A-4147-A177-3AD203B41FA5}">
                      <a16:colId xmlns:a16="http://schemas.microsoft.com/office/drawing/2014/main" val="3603166235"/>
                    </a:ext>
                  </a:extLst>
                </a:gridCol>
              </a:tblGrid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volume [€]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932805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673140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20231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855167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714795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81380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029866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031512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154D6684-9CF3-6CB2-7EFC-94BAB46590D2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104129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9BB9182C-DEFB-F8BE-635D-7C8EB43F4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408" y="656692"/>
            <a:ext cx="7591958" cy="4104456"/>
          </a:xfrm>
          <a:prstGeom prst="rect">
            <a:avLst/>
          </a:prstGeom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6822440" y="6356350"/>
            <a:ext cx="2743200" cy="365125"/>
          </a:xfrm>
        </p:spPr>
        <p:txBody>
          <a:bodyPr/>
          <a:lstStyle/>
          <a:p>
            <a:fld id="{386CAE9C-98EE-4793-B6DD-11C28406210D}" type="slidenum">
              <a:rPr lang="de-DE" smtClean="0"/>
              <a:t>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4462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Calulating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regression</a:t>
            </a:r>
            <a:r>
              <a:rPr lang="de-DE" sz="2600" dirty="0"/>
              <a:t> </a:t>
            </a:r>
            <a:r>
              <a:rPr lang="de-DE" sz="2600" dirty="0" err="1"/>
              <a:t>line</a:t>
            </a:r>
            <a:r>
              <a:rPr lang="de-DE" sz="2600" dirty="0"/>
              <a:t> </a:t>
            </a:r>
            <a:r>
              <a:rPr lang="de-DE" sz="2600" dirty="0" err="1"/>
              <a:t>from</a:t>
            </a:r>
            <a:r>
              <a:rPr lang="de-DE" sz="2600" dirty="0"/>
              <a:t> </a:t>
            </a:r>
            <a:r>
              <a:rPr lang="de-DE" sz="2600" dirty="0" err="1"/>
              <a:t>empirical</a:t>
            </a:r>
            <a:r>
              <a:rPr lang="de-DE" sz="2600" dirty="0"/>
              <a:t> </a:t>
            </a:r>
            <a:r>
              <a:rPr lang="de-DE" sz="2600" dirty="0" err="1"/>
              <a:t>data</a:t>
            </a:r>
            <a:endParaRPr lang="de-DE" sz="2600" dirty="0"/>
          </a:p>
        </p:txBody>
      </p:sp>
      <p:cxnSp>
        <p:nvCxnSpPr>
          <p:cNvPr id="12" name="Gerade Verbindung mit Pfeil 11"/>
          <p:cNvCxnSpPr>
            <a:cxnSpLocks/>
          </p:cNvCxnSpPr>
          <p:nvPr/>
        </p:nvCxnSpPr>
        <p:spPr>
          <a:xfrm flipH="1" flipV="1">
            <a:off x="5459968" y="1754814"/>
            <a:ext cx="307410" cy="9541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>
            <a:spLocks noChangeAspect="1"/>
          </p:cNvSpPr>
          <p:nvPr/>
        </p:nvSpPr>
        <p:spPr>
          <a:xfrm>
            <a:off x="4109844" y="1898856"/>
            <a:ext cx="468000" cy="46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4109844" y="1898856"/>
                <a:ext cx="4844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/>
                        </a:rPr>
                        <m:t>𝑒</m:t>
                      </m:r>
                      <m:r>
                        <a:rPr lang="de-DE" i="1" baseline="-25000">
                          <a:latin typeface="Cambria Math"/>
                        </a:rPr>
                        <m:t>𝑖</m:t>
                      </m:r>
                      <m:r>
                        <a:rPr lang="de-DE" i="1" baseline="3000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de-DE" baseline="30000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844" y="1898856"/>
                <a:ext cx="4844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5459969" y="2708920"/>
                <a:ext cx="1337289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i="1" baseline="-25000">
                        <a:latin typeface="Cambria Math"/>
                      </a:rPr>
                      <m:t>𝑖</m:t>
                    </m:r>
                    <m:r>
                      <a:rPr lang="de-DE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>
                        <a:latin typeface="Cambria Math"/>
                      </a:rPr>
                      <m:t>a</m:t>
                    </m:r>
                    <m:r>
                      <a:rPr lang="de-DE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>
                        <a:latin typeface="Cambria Math"/>
                      </a:rPr>
                      <m:t>bx</m:t>
                    </m:r>
                  </m:oMath>
                </a14:m>
                <a:r>
                  <a:rPr lang="de-DE" baseline="-25000" dirty="0"/>
                  <a:t>i</a:t>
                </a:r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969" y="2708920"/>
                <a:ext cx="1337289" cy="362984"/>
              </a:xfrm>
              <a:prstGeom prst="rect">
                <a:avLst/>
              </a:prstGeom>
              <a:blipFill>
                <a:blip r:embed="rId4"/>
                <a:stretch>
                  <a:fillRect t="-5000" b="-21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Gerade Verbindung mit Pfeil 14"/>
          <p:cNvCxnSpPr>
            <a:cxnSpLocks/>
          </p:cNvCxnSpPr>
          <p:nvPr/>
        </p:nvCxnSpPr>
        <p:spPr>
          <a:xfrm flipH="1" flipV="1">
            <a:off x="5767379" y="1391830"/>
            <a:ext cx="196647" cy="13170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B6C60119-8ED1-D612-0280-EE6E300775A4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793963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85024" y="554792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Regressions</a:t>
            </a:r>
            <a:r>
              <a:rPr lang="de-DE" sz="2400" dirty="0"/>
              <a:t> </a:t>
            </a:r>
            <a:r>
              <a:rPr lang="de-DE" sz="2400" dirty="0" err="1"/>
              <a:t>coefficient</a:t>
            </a:r>
            <a:r>
              <a:rPr lang="de-DE" sz="2400" dirty="0"/>
              <a:t> 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Slope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line</a:t>
            </a:r>
            <a:r>
              <a:rPr lang="de-DE" sz="2400" dirty="0"/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Determines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marginal </a:t>
            </a:r>
            <a:r>
              <a:rPr lang="de-DE" sz="2400" dirty="0" err="1"/>
              <a:t>effect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change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one</a:t>
            </a:r>
            <a:r>
              <a:rPr lang="de-DE" sz="2400" dirty="0"/>
              <a:t> </a:t>
            </a:r>
            <a:r>
              <a:rPr lang="de-DE" sz="2400" dirty="0" err="1"/>
              <a:t>unit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variable x </a:t>
            </a:r>
            <a:r>
              <a:rPr lang="de-DE" sz="2400" dirty="0" err="1"/>
              <a:t>onto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dependet</a:t>
            </a:r>
            <a:r>
              <a:rPr lang="de-DE" sz="2400" dirty="0"/>
              <a:t> variable 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Regressions</a:t>
            </a:r>
            <a:r>
              <a:rPr lang="de-DE" sz="2400" dirty="0"/>
              <a:t> </a:t>
            </a:r>
            <a:r>
              <a:rPr lang="de-DE" sz="2400" dirty="0" err="1"/>
              <a:t>coefficient</a:t>
            </a:r>
            <a:r>
              <a:rPr lang="de-DE" sz="2400" dirty="0"/>
              <a:t>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value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dependent</a:t>
            </a:r>
            <a:r>
              <a:rPr lang="de-DE" sz="2400" dirty="0"/>
              <a:t> variable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variable x=0</a:t>
            </a:r>
          </a:p>
          <a:p>
            <a:pPr lvl="2"/>
            <a:r>
              <a:rPr lang="de-DE" sz="2400" dirty="0"/>
              <a:t> → </a:t>
            </a:r>
            <a:r>
              <a:rPr lang="de-DE" sz="2400" dirty="0" err="1"/>
              <a:t>intercept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vertical</a:t>
            </a:r>
            <a:r>
              <a:rPr lang="de-DE" sz="2400" dirty="0"/>
              <a:t> </a:t>
            </a:r>
            <a:r>
              <a:rPr lang="de-DE" sz="2400" dirty="0" err="1"/>
              <a:t>axes</a:t>
            </a:r>
            <a:br>
              <a:rPr lang="de-DE" sz="2400" dirty="0"/>
            </a:b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Regressions</a:t>
            </a:r>
            <a:r>
              <a:rPr lang="de-DE" sz="3200" dirty="0"/>
              <a:t> </a:t>
            </a:r>
            <a:r>
              <a:rPr lang="de-DE" sz="3200" dirty="0" err="1"/>
              <a:t>coefficients</a:t>
            </a:r>
            <a:endParaRPr lang="de-DE" sz="3200" dirty="0"/>
          </a:p>
          <a:p>
            <a:pPr algn="ctr"/>
            <a:endParaRPr lang="de-DE" sz="32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FC7355C-5C7B-2AFB-1F06-53CF32558B97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69270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88784" y="661328"/>
            <a:ext cx="8856984" cy="49685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In </a:t>
            </a:r>
            <a:r>
              <a:rPr lang="de-DE" sz="2800" dirty="0" err="1"/>
              <a:t>principle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all </a:t>
            </a:r>
            <a:r>
              <a:rPr lang="de-DE" sz="2800" dirty="0" err="1"/>
              <a:t>data</a:t>
            </a:r>
            <a:r>
              <a:rPr lang="de-DE" sz="2800" dirty="0"/>
              <a:t> </a:t>
            </a:r>
            <a:r>
              <a:rPr lang="de-DE" sz="2800" dirty="0" err="1"/>
              <a:t>sets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can</a:t>
            </a:r>
            <a:r>
              <a:rPr lang="de-DE" sz="2800" dirty="0"/>
              <a:t> </a:t>
            </a:r>
            <a:r>
              <a:rPr lang="de-DE" sz="2800" dirty="0" err="1"/>
              <a:t>calculate</a:t>
            </a:r>
            <a:r>
              <a:rPr lang="de-DE" sz="2800" dirty="0"/>
              <a:t> a </a:t>
            </a:r>
            <a:r>
              <a:rPr lang="de-DE" sz="2800" dirty="0" err="1"/>
              <a:t>regression</a:t>
            </a:r>
            <a:r>
              <a:rPr lang="de-DE" sz="2800" dirty="0"/>
              <a:t> </a:t>
            </a:r>
            <a:r>
              <a:rPr lang="de-DE" sz="2800" dirty="0" err="1"/>
              <a:t>line</a:t>
            </a:r>
            <a:r>
              <a:rPr lang="de-DE" sz="28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But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are</a:t>
            </a:r>
            <a:r>
              <a:rPr lang="de-DE" sz="2800" dirty="0"/>
              <a:t> also </a:t>
            </a:r>
            <a:r>
              <a:rPr lang="de-DE" sz="2800" dirty="0" err="1"/>
              <a:t>interested</a:t>
            </a:r>
            <a:r>
              <a:rPr lang="de-DE" sz="2800" dirty="0"/>
              <a:t> in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question</a:t>
            </a:r>
            <a:r>
              <a:rPr lang="de-DE" sz="2800" dirty="0"/>
              <a:t> </a:t>
            </a:r>
            <a:r>
              <a:rPr lang="de-DE" sz="2800" dirty="0" err="1"/>
              <a:t>meaningful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 </a:t>
            </a:r>
            <a:r>
              <a:rPr lang="de-DE" sz="2800" dirty="0" err="1"/>
              <a:t>calculated</a:t>
            </a:r>
            <a:r>
              <a:rPr lang="de-DE" sz="2800" dirty="0"/>
              <a:t> </a:t>
            </a:r>
            <a:r>
              <a:rPr lang="de-DE" sz="2800" dirty="0" err="1"/>
              <a:t>dependence</a:t>
            </a:r>
            <a:r>
              <a:rPr lang="de-DE" sz="2800" dirty="0"/>
              <a:t>?.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correlation</a:t>
            </a:r>
            <a:r>
              <a:rPr lang="de-DE" sz="2800" dirty="0"/>
              <a:t> </a:t>
            </a:r>
            <a:r>
              <a:rPr lang="de-DE" sz="2800" dirty="0" err="1"/>
              <a:t>analysis</a:t>
            </a:r>
            <a:r>
              <a:rPr lang="de-DE" sz="2800" dirty="0"/>
              <a:t>, wich </a:t>
            </a:r>
            <a:r>
              <a:rPr lang="de-DE" sz="2800" dirty="0" err="1"/>
              <a:t>gives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possibility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measure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strength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dependence</a:t>
            </a: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correlation</a:t>
            </a:r>
            <a:r>
              <a:rPr lang="de-DE" sz="2800" dirty="0"/>
              <a:t> </a:t>
            </a:r>
            <a:r>
              <a:rPr lang="de-DE" sz="2800" dirty="0" err="1"/>
              <a:t>coefficient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Bravais-Pearson </a:t>
            </a:r>
            <a:r>
              <a:rPr lang="de-DE" sz="2800" dirty="0" err="1"/>
              <a:t>which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lying</a:t>
            </a:r>
            <a:r>
              <a:rPr lang="de-DE" sz="2800" dirty="0"/>
              <a:t> </a:t>
            </a:r>
            <a:r>
              <a:rPr lang="de-DE" sz="2800" dirty="0" err="1"/>
              <a:t>between</a:t>
            </a:r>
            <a:r>
              <a:rPr lang="de-DE" sz="2800" dirty="0"/>
              <a:t> -1 and +1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analysis</a:t>
            </a:r>
            <a:endParaRPr lang="de-DE" sz="32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C980019-FDF9-F8E9-F6AC-003B8D16B228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99024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1128</Words>
  <Application>Microsoft Office PowerPoint</Application>
  <PresentationFormat>Breitbild</PresentationFormat>
  <Paragraphs>262</Paragraphs>
  <Slides>19</Slides>
  <Notes>3</Notes>
  <HiddenSlides>0</HiddenSlides>
  <MMClips>0</MMClips>
  <ScaleCrop>false</ScaleCrop>
  <HeadingPairs>
    <vt:vector size="10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Links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 Math</vt:lpstr>
      <vt:lpstr>Times New Roman</vt:lpstr>
      <vt:lpstr>Office</vt:lpstr>
      <vt:lpstr>file:///C:\AAA\FH_Mainz\Statistik\Eigene_Unterlagen\Arbeitsdaten2.xlsx!Tab2!%5bArbeitsdaten2.xlsx%5dTab2%20Diagramm%206</vt:lpstr>
      <vt:lpstr>file:///C:\AAA\FH_Mainz\Statistik\Eigene_Unterlagen\Arbeitsdaten2.xlsx!Tab2!%5bArbeitsdaten2.xlsx%5dTab2%20Diagramm%206</vt:lpstr>
      <vt:lpstr>Worksheet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218</cp:revision>
  <cp:lastPrinted>2022-03-02T20:18:27Z</cp:lastPrinted>
  <dcterms:created xsi:type="dcterms:W3CDTF">2022-03-01T20:52:11Z</dcterms:created>
  <dcterms:modified xsi:type="dcterms:W3CDTF">2023-10-08T15:32:37Z</dcterms:modified>
</cp:coreProperties>
</file>