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1384" r:id="rId2"/>
    <p:sldId id="1385" r:id="rId3"/>
    <p:sldId id="1386" r:id="rId4"/>
    <p:sldId id="1387" r:id="rId5"/>
    <p:sldId id="1390" r:id="rId6"/>
    <p:sldId id="1388" r:id="rId7"/>
    <p:sldId id="1389" r:id="rId8"/>
    <p:sldId id="1391" r:id="rId9"/>
    <p:sldId id="1393" r:id="rId10"/>
  </p:sldIdLst>
  <p:sldSz cx="12192000" cy="6858000"/>
  <p:notesSz cx="6865938" cy="9998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78" autoAdjust="0"/>
    <p:restoredTop sz="93447" autoAdjust="0"/>
  </p:normalViewPr>
  <p:slideViewPr>
    <p:cSldViewPr snapToGrid="0">
      <p:cViewPr varScale="1">
        <p:scale>
          <a:sx n="54" d="100"/>
          <a:sy n="54" d="100"/>
        </p:scale>
        <p:origin x="4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0524BEED-E0BF-4555-8E2F-C31A69315841}" type="datetimeFigureOut">
              <a:rPr lang="de-DE" smtClean="0"/>
              <a:t>01.10.2023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B85F1F99-80BC-4C62-BD17-0AD959982C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8330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44480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2025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08436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1130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0502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93590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165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00902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8118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615CB2-164D-45E6-81B7-F9CF999F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FC8AC0E-B42C-4009-94F5-37F408DD09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FCB69C-750A-416A-B650-4459DCD8B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01.10.2023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7216FC-CDDA-4FC7-856F-6D1BF765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07EAD6-C532-4CB3-BDD4-5B25A832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112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F5622B-77DC-4621-9F34-AAB053DB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D3FE9F-066E-48C2-A6E9-6A535EE52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923FA-6CAC-4572-A797-292068B6B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01.10.2023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6BFD5-5C63-412F-9FE3-D7DE010F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298081-41C9-44DC-ADE1-6A320FEE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94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BC5AE35-7A10-4D44-85E7-23D69967DD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766F43-CBDD-4128-9318-2F1BBB7E36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8ADD35-D1AC-44EE-AB57-95A3D90A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01.10.2023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7B51C0-C5FE-43BD-B471-BE358A07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627E67-7EB3-4AC3-8844-CFDC3F66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10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A77072-9838-42DE-9738-1E38E8CA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A340A-F7F9-4297-A59B-8597B8C5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F45680-A9F5-47DC-9FEE-218898FF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01.10.2023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EA3E5B-4D65-4F5C-AA51-BE4342003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9447C8-8C37-4773-8BD4-CF43165F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6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5835BA-3C4B-49D3-8BA5-2B5FB969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578CB4-1C3A-4F80-A91B-B36E5963B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7463A4-F863-4846-804B-5B4B35AF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01.10.2023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C99560-DED2-44F0-A62A-C280BA67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46564-D7E0-4FC7-84EB-EDC4C0D5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0763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12DBB5-E341-4F05-9A36-02A7A279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FA02BB-95C1-46BD-A783-3D7A0FEF9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8EF066-687C-42E1-9080-B54BFAE449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A4718D-56E8-457D-87D1-B9F47998A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01.10.2023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8FD24A-9CF2-4CD7-8B3E-2F775593A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16550E-EAAF-4911-A231-2907F17E1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98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3FD2C-65F5-4272-BDFB-8F7379263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D78C2D-0DE4-4D23-82CD-7330DE94D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3BADA4-F8AA-4D37-BC58-CE0545591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8DC1A4-70D5-4838-A2A2-52A9F27F2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731E668-ED59-4B2B-B32E-FD24F4577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F5175B-967C-43EC-A81E-DB8AE2DD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01.10.2023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18A539-8D53-4E47-BEB3-A02BA46AA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E9B1300-DECA-4AAA-AEC4-6D613B1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394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9E8FD-3A8F-45F0-918D-433651BC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E34814-E549-4F5D-BBDA-26EA8D1E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01.10.2023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5817922-9D56-4558-BA69-BDAD2C1C0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5B991F-7519-4BA1-983B-70277BC2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2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0E3B0A2-06E1-43B4-B3A5-C1BEE069D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01.10.2023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55C4017-C068-43F7-8C83-D20824A7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2927ED-0109-42D7-A20B-363532393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017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810113-C27D-4DFD-AB0F-A090B7517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6794ED-E4E3-4CAB-9803-58C798D7C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075357A-B974-4F7C-BD2F-AD88D5954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D0F3F03-70D5-4E57-822E-36E24CA5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01.10.2023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7F198CB-399D-4196-AD5E-C3E822C24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C7466C0-BC3C-4E32-9B9C-817462FE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83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B12A0-FA96-4F2D-BBD1-D18DB12FE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62DB75-3F7B-4F33-A6A3-DF686245E0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4915E9-990C-46A4-BAB7-FC6217343C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CB4F7-2473-473C-9668-000BC70C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66509-52CD-4576-A1AB-8D0CC0C7B472}" type="datetimeFigureOut">
              <a:rPr lang="de-DE" smtClean="0"/>
              <a:t>01.10.2023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7A5594-DD81-4A7F-8819-122D3F36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ED47D4-6DE6-44B6-9583-46117EB1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10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528A667-8FFB-4005-AC59-C410C841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A12286-93FF-421B-8567-1697188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A553E2-6455-47F5-801A-FAB9452252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6509-52CD-4576-A1AB-8D0CC0C7B472}" type="datetimeFigureOut">
              <a:rPr lang="de-DE" smtClean="0"/>
              <a:t>01.10.2023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983ED2-A3DB-496A-B968-74A4AA2D3F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EDEE7F7-FB34-452D-8DEE-1D81F27D8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8EB4-1C7E-42E6-B93A-94A84A4D43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377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mf.org/external/datamapper/NGDP_RPCH@WEO/OEMDC/ADVEC/WEOWORLD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F4BC859-8540-4743-76C0-B0AFD06228CA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dirty="0">
                <a:solidFill>
                  <a:sysClr val="windowText" lastClr="000000"/>
                </a:solidFill>
              </a:rPr>
              <a:t>Short-run Output Gaps: Why do they matter?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5F44570E-53D1-C72A-E006-17DE8C498593}"/>
              </a:ext>
            </a:extLst>
          </p:cNvPr>
          <p:cNvSpPr txBox="1"/>
          <p:nvPr/>
        </p:nvSpPr>
        <p:spPr>
          <a:xfrm>
            <a:off x="791840" y="926294"/>
            <a:ext cx="9001000" cy="56886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400" b="1" dirty="0"/>
              <a:t>Output Gap	=	 Actual Output 	-	 Potential Output</a:t>
            </a:r>
          </a:p>
          <a:p>
            <a:r>
              <a:rPr lang="en-US" sz="2400" b="1" dirty="0"/>
              <a:t>			_______________________________________</a:t>
            </a:r>
          </a:p>
          <a:p>
            <a:r>
              <a:rPr lang="en-US" sz="2400" b="1" dirty="0"/>
              <a:t>					 Potential Output</a:t>
            </a:r>
          </a:p>
          <a:p>
            <a:r>
              <a:rPr lang="en-US" sz="2400" b="1" dirty="0"/>
              <a:t>		</a:t>
            </a:r>
          </a:p>
          <a:p>
            <a:r>
              <a:rPr lang="en-US" sz="2400" b="1" dirty="0"/>
              <a:t>		=	               Y		-	            Y*</a:t>
            </a:r>
          </a:p>
          <a:p>
            <a:r>
              <a:rPr lang="en-US" sz="2400" b="1" dirty="0"/>
              <a:t>			_______________________________________</a:t>
            </a:r>
          </a:p>
          <a:p>
            <a:r>
              <a:rPr lang="en-US" sz="2400" b="1" dirty="0"/>
              <a:t>					             Y*</a:t>
            </a:r>
          </a:p>
          <a:p>
            <a:endParaRPr lang="en-US" sz="2400" b="1" dirty="0"/>
          </a:p>
          <a:p>
            <a:endParaRPr lang="en-US" sz="2400" b="1" dirty="0"/>
          </a:p>
          <a:p>
            <a:r>
              <a:rPr lang="de-DE" sz="2400" dirty="0"/>
              <a:t>(Y – Y*)/Y* &gt; 0		→	a positive </a:t>
            </a:r>
            <a:r>
              <a:rPr lang="de-DE" sz="2400" dirty="0" err="1"/>
              <a:t>output</a:t>
            </a:r>
            <a:r>
              <a:rPr lang="de-DE" sz="2400" dirty="0"/>
              <a:t> </a:t>
            </a:r>
            <a:r>
              <a:rPr lang="de-DE" sz="2400" dirty="0" err="1"/>
              <a:t>gap</a:t>
            </a:r>
            <a:endParaRPr lang="de-DE" sz="2400" dirty="0"/>
          </a:p>
          <a:p>
            <a:r>
              <a:rPr lang="de-DE" sz="2400" dirty="0"/>
              <a:t>				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called</a:t>
            </a:r>
            <a:r>
              <a:rPr lang="de-DE" sz="2400" dirty="0"/>
              <a:t> </a:t>
            </a:r>
            <a:r>
              <a:rPr lang="de-DE" sz="2400" dirty="0" err="1"/>
              <a:t>expansionary</a:t>
            </a:r>
            <a:r>
              <a:rPr lang="de-DE" sz="2400" dirty="0"/>
              <a:t> </a:t>
            </a:r>
            <a:r>
              <a:rPr lang="de-DE" sz="2400" dirty="0" err="1"/>
              <a:t>gap</a:t>
            </a: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/>
              <a:t>(Y – Y*)/Y* &lt; 0		→	a negative </a:t>
            </a:r>
            <a:r>
              <a:rPr lang="de-DE" sz="2400" dirty="0" err="1"/>
              <a:t>output</a:t>
            </a:r>
            <a:r>
              <a:rPr lang="de-DE" sz="2400" dirty="0"/>
              <a:t> </a:t>
            </a:r>
            <a:r>
              <a:rPr lang="de-DE" sz="2400" dirty="0" err="1"/>
              <a:t>gap</a:t>
            </a:r>
            <a:endParaRPr lang="de-DE" sz="2400" dirty="0"/>
          </a:p>
          <a:p>
            <a:r>
              <a:rPr lang="de-DE" sz="2400" dirty="0"/>
              <a:t>				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called</a:t>
            </a:r>
            <a:r>
              <a:rPr lang="de-DE" sz="2400" dirty="0"/>
              <a:t> </a:t>
            </a:r>
            <a:r>
              <a:rPr lang="de-DE" sz="2400" dirty="0" err="1"/>
              <a:t>recessionary</a:t>
            </a:r>
            <a:r>
              <a:rPr lang="de-DE" sz="2400" dirty="0"/>
              <a:t> </a:t>
            </a:r>
            <a:r>
              <a:rPr lang="de-DE" sz="2400" dirty="0" err="1"/>
              <a:t>gap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00999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62B045-AA89-3885-6700-7B87BF152F6F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dirty="0">
                <a:solidFill>
                  <a:sysClr val="windowText" lastClr="000000"/>
                </a:solidFill>
              </a:rPr>
              <a:t>Output Gaps: Two kinds of Costs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95416F4-638F-11A8-4EEA-B6BFC671A1EA}"/>
              </a:ext>
            </a:extLst>
          </p:cNvPr>
          <p:cNvSpPr txBox="1"/>
          <p:nvPr/>
        </p:nvSpPr>
        <p:spPr>
          <a:xfrm>
            <a:off x="791840" y="961919"/>
            <a:ext cx="9001000" cy="56886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sz="2400" b="1" dirty="0"/>
          </a:p>
          <a:p>
            <a:endParaRPr lang="en-US" sz="2400" b="1" dirty="0"/>
          </a:p>
          <a:p>
            <a:r>
              <a:rPr lang="en-US" sz="2400" b="1" dirty="0"/>
              <a:t>(Y – Y*)/Y* &gt; 0 	expansionary gap</a:t>
            </a:r>
          </a:p>
          <a:p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inflation can be high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economy incurs costs of inflation</a:t>
            </a:r>
          </a:p>
          <a:p>
            <a:endParaRPr lang="en-US" sz="2400" b="1" dirty="0"/>
          </a:p>
          <a:p>
            <a:endParaRPr lang="en-US" sz="2400" b="1" dirty="0"/>
          </a:p>
          <a:p>
            <a:r>
              <a:rPr lang="en-US" sz="2400" b="1" dirty="0"/>
              <a:t>(Y – Y*)/Y* &lt; 0	recessionary gap</a:t>
            </a:r>
          </a:p>
          <a:p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unemployment rate high (above normal)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economy incurs costs of unemployment</a:t>
            </a: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872298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A8CB862-C333-66CF-D43B-D5C7EB47615F}"/>
              </a:ext>
            </a:extLst>
          </p:cNvPr>
          <p:cNvSpPr txBox="1">
            <a:spLocks/>
          </p:cNvSpPr>
          <p:nvPr/>
        </p:nvSpPr>
        <p:spPr>
          <a:xfrm>
            <a:off x="350322" y="96509"/>
            <a:ext cx="8229600" cy="706090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dirty="0">
                <a:solidFill>
                  <a:sysClr val="windowText" lastClr="000000"/>
                </a:solidFill>
              </a:rPr>
              <a:t>Natural Rate of Unemployment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410843B-19F4-6A5C-D8BF-EDAB3619DEE9}"/>
              </a:ext>
            </a:extLst>
          </p:cNvPr>
          <p:cNvSpPr txBox="1"/>
          <p:nvPr/>
        </p:nvSpPr>
        <p:spPr>
          <a:xfrm>
            <a:off x="174323" y="831290"/>
            <a:ext cx="8625293" cy="56886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400" b="1" dirty="0"/>
              <a:t>u* : Natural rate of unemployment</a:t>
            </a:r>
          </a:p>
          <a:p>
            <a:endParaRPr lang="de-DE" sz="2400" dirty="0"/>
          </a:p>
          <a:p>
            <a:endParaRPr lang="de-DE" sz="2400" dirty="0"/>
          </a:p>
          <a:p>
            <a:r>
              <a:rPr lang="de-DE" sz="2400" dirty="0" err="1"/>
              <a:t>Mainly</a:t>
            </a:r>
            <a:r>
              <a:rPr lang="de-DE" sz="2400" dirty="0"/>
              <a:t> </a:t>
            </a:r>
            <a:r>
              <a:rPr lang="de-DE" sz="2400" dirty="0" err="1"/>
              <a:t>caused</a:t>
            </a:r>
            <a:r>
              <a:rPr lang="de-DE" sz="2400" dirty="0"/>
              <a:t> </a:t>
            </a:r>
            <a:r>
              <a:rPr lang="de-DE" sz="2400" dirty="0" err="1"/>
              <a:t>by</a:t>
            </a:r>
            <a:r>
              <a:rPr lang="de-DE" sz="2400" dirty="0"/>
              <a:t>:</a:t>
            </a:r>
          </a:p>
          <a:p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frictional unemployment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structural unemployment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/>
              <a:t>				or</a:t>
            </a:r>
          </a:p>
          <a:p>
            <a:endParaRPr lang="en-US" sz="2400" dirty="0"/>
          </a:p>
          <a:p>
            <a:r>
              <a:rPr lang="en-US" sz="2400" dirty="0"/>
              <a:t>generally a worker who is not able to get a job </a:t>
            </a:r>
            <a:r>
              <a:rPr lang="en-US" sz="2400"/>
              <a:t>because she </a:t>
            </a:r>
            <a:r>
              <a:rPr lang="en-US" sz="2400" dirty="0"/>
              <a:t>doesn’t have the </a:t>
            </a:r>
            <a:r>
              <a:rPr lang="en-US" sz="2400"/>
              <a:t>right skills.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>
                <a:latin typeface="Arial Unicode MS"/>
                <a:ea typeface="Arial Unicode MS"/>
                <a:cs typeface="Arial Unicode MS"/>
              </a:rPr>
              <a:t>⇒	</a:t>
            </a:r>
            <a:r>
              <a:rPr lang="en-US" sz="2400" dirty="0">
                <a:latin typeface="+mj-lt"/>
                <a:ea typeface="Arial Unicode MS"/>
                <a:cs typeface="Arial" panose="020B0604020202020204" pitchFamily="34" charset="0"/>
              </a:rPr>
              <a:t>The natural rate of unemployment is caused by </a:t>
            </a:r>
            <a:r>
              <a:rPr lang="en-US" sz="2400">
                <a:latin typeface="+mj-lt"/>
                <a:ea typeface="Arial Unicode MS"/>
                <a:cs typeface="Arial" panose="020B0604020202020204" pitchFamily="34" charset="0"/>
              </a:rPr>
              <a:t>supply 	side factors </a:t>
            </a:r>
            <a:r>
              <a:rPr lang="en-US" sz="2400" dirty="0">
                <a:latin typeface="+mj-lt"/>
                <a:ea typeface="Arial Unicode MS"/>
                <a:cs typeface="Arial" panose="020B0604020202020204" pitchFamily="34" charset="0"/>
              </a:rPr>
              <a:t>rather than demand side factors</a:t>
            </a:r>
            <a:endParaRPr lang="de-DE" sz="2400" dirty="0">
              <a:latin typeface="+mj-lt"/>
              <a:cs typeface="Arial" panose="020B0604020202020204" pitchFamily="34" charset="0"/>
            </a:endParaRPr>
          </a:p>
          <a:p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4029365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087A4B-C697-4AB9-374C-18E65BD1BD3B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b="1" dirty="0"/>
              <a:t>Cyclical Unemployment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1A46AF0-052D-0023-C66A-6EEF37E05A14}"/>
              </a:ext>
            </a:extLst>
          </p:cNvPr>
          <p:cNvSpPr txBox="1"/>
          <p:nvPr/>
        </p:nvSpPr>
        <p:spPr>
          <a:xfrm>
            <a:off x="575816" y="1403573"/>
            <a:ext cx="9001000" cy="51125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Actual unemployment rate	= 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Natural unemployment rate	= u*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Cyclical unemployment rate	= u - u*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recessionary Gap:		u - u* &gt; 0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expansionary Gap:		u - u* &lt; 0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802130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68465"/>
            <a:ext cx="12192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Relationship between unemployment and economic growth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30496" y="480350"/>
            <a:ext cx="11531008" cy="35328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000"/>
              <a:t>In general, one would expect unemployment to fall when economic growth is high.</a:t>
            </a:r>
          </a:p>
          <a:p>
            <a:endParaRPr lang="en-US" sz="2000"/>
          </a:p>
          <a:p>
            <a:r>
              <a:rPr lang="en-US" sz="2000"/>
              <a:t>Thus, one could identify natural unemployment directly with potential output (cf. neoclassical theory and the long-run supply curve (AS)).</a:t>
            </a:r>
          </a:p>
          <a:p>
            <a:endParaRPr lang="de-DE" sz="2000" dirty="0"/>
          </a:p>
          <a:p>
            <a:r>
              <a:rPr lang="de-DE" sz="2000"/>
              <a:t>But </a:t>
            </a:r>
            <a:r>
              <a:rPr lang="de-DE" sz="2000" dirty="0" err="1"/>
              <a:t>Okun</a:t>
            </a:r>
            <a:r>
              <a:rPr lang="de-DE" sz="2000" dirty="0"/>
              <a:t> (</a:t>
            </a:r>
            <a:r>
              <a:rPr lang="de-DE" sz="2000"/>
              <a:t>1962) showed empirically:</a:t>
            </a:r>
            <a:r>
              <a:rPr lang="de-DE" sz="2000" dirty="0"/>
              <a:t>	</a:t>
            </a:r>
          </a:p>
          <a:p>
            <a:endParaRPr lang="de-DE" sz="2000" dirty="0"/>
          </a:p>
          <a:p>
            <a:r>
              <a:rPr lang="de-DE" sz="2000" dirty="0"/>
              <a:t>In </a:t>
            </a:r>
            <a:r>
              <a:rPr lang="de-DE" sz="2000" err="1"/>
              <a:t>general</a:t>
            </a:r>
            <a:r>
              <a:rPr lang="de-DE" sz="2000"/>
              <a:t> </a:t>
            </a:r>
            <a:r>
              <a:rPr lang="de-DE" sz="2000" dirty="0"/>
              <a:t>O</a:t>
            </a:r>
            <a:r>
              <a:rPr lang="de-DE" sz="2000"/>
              <a:t>kun</a:t>
            </a:r>
            <a:r>
              <a:rPr lang="de-DE" sz="2000" dirty="0" err="1"/>
              <a:t>´s</a:t>
            </a:r>
            <a:r>
              <a:rPr lang="de-DE" sz="2000" dirty="0"/>
              <a:t> </a:t>
            </a:r>
            <a:r>
              <a:rPr lang="de-DE" sz="2000" dirty="0" err="1"/>
              <a:t>law</a:t>
            </a:r>
            <a:r>
              <a:rPr lang="de-DE" sz="2000" dirty="0"/>
              <a:t> </a:t>
            </a:r>
            <a:r>
              <a:rPr lang="de-DE" sz="2000" dirty="0" err="1"/>
              <a:t>implies</a:t>
            </a:r>
            <a:r>
              <a:rPr lang="de-DE" sz="2000" dirty="0"/>
              <a:t> </a:t>
            </a:r>
            <a:r>
              <a:rPr lang="de-DE" sz="2000" dirty="0" err="1"/>
              <a:t>that</a:t>
            </a:r>
            <a:r>
              <a:rPr lang="de-DE" sz="2000" dirty="0"/>
              <a:t> </a:t>
            </a:r>
            <a:r>
              <a:rPr lang="de-DE" sz="2000" dirty="0" err="1"/>
              <a:t>if</a:t>
            </a:r>
            <a:r>
              <a:rPr lang="de-DE" sz="2000" dirty="0"/>
              <a:t> </a:t>
            </a:r>
            <a:r>
              <a:rPr lang="de-DE" sz="2000" dirty="0" err="1"/>
              <a:t>output</a:t>
            </a:r>
            <a:r>
              <a:rPr lang="de-DE" sz="2000" dirty="0"/>
              <a:t> </a:t>
            </a:r>
            <a:r>
              <a:rPr lang="de-DE" sz="2000" dirty="0" err="1"/>
              <a:t>growth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1%-point </a:t>
            </a:r>
            <a:r>
              <a:rPr lang="de-DE" sz="2000" dirty="0" err="1"/>
              <a:t>over</a:t>
            </a:r>
            <a:r>
              <a:rPr lang="de-DE" sz="2000" dirty="0"/>
              <a:t> potential </a:t>
            </a:r>
            <a:r>
              <a:rPr lang="de-DE" sz="2000" dirty="0" err="1"/>
              <a:t>growth</a:t>
            </a:r>
            <a:r>
              <a:rPr lang="de-DE" sz="2000" dirty="0"/>
              <a:t> </a:t>
            </a:r>
            <a:r>
              <a:rPr lang="de-DE" sz="2000" dirty="0" err="1"/>
              <a:t>than</a:t>
            </a:r>
            <a:r>
              <a:rPr lang="de-DE" sz="2000" dirty="0"/>
              <a:t> </a:t>
            </a:r>
            <a:r>
              <a:rPr lang="de-DE" sz="2000" dirty="0" err="1"/>
              <a:t>unemployment</a:t>
            </a:r>
            <a:r>
              <a:rPr lang="de-DE" sz="2000" dirty="0"/>
              <a:t> falls </a:t>
            </a:r>
            <a:r>
              <a:rPr lang="de-DE" sz="2000" dirty="0" err="1"/>
              <a:t>only</a:t>
            </a:r>
            <a:r>
              <a:rPr lang="de-DE" sz="2000" dirty="0"/>
              <a:t> </a:t>
            </a:r>
            <a:r>
              <a:rPr lang="de-DE" sz="2000" dirty="0" err="1"/>
              <a:t>by</a:t>
            </a:r>
            <a:r>
              <a:rPr lang="de-DE" sz="2000" dirty="0"/>
              <a:t> 0,5%-points.</a:t>
            </a:r>
          </a:p>
          <a:p>
            <a:endParaRPr lang="de-DE" sz="2000" dirty="0"/>
          </a:p>
          <a:p>
            <a:r>
              <a:rPr lang="en-US" sz="1400" dirty="0" err="1"/>
              <a:t>Okun</a:t>
            </a:r>
            <a:r>
              <a:rPr lang="en-US" sz="1400" dirty="0"/>
              <a:t>, Arthur M. 1962. “Potential GNP: Its Measurement and Significance.” Reprinted as Cowles Foundation Paper 190. </a:t>
            </a:r>
          </a:p>
          <a:p>
            <a:endParaRPr lang="de-DE" sz="1400" dirty="0"/>
          </a:p>
        </p:txBody>
      </p:sp>
      <p:sp>
        <p:nvSpPr>
          <p:cNvPr id="5" name="Rechteck 4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Rechteck 1"/>
          <p:cNvSpPr/>
          <p:nvPr/>
        </p:nvSpPr>
        <p:spPr>
          <a:xfrm>
            <a:off x="330496" y="3900160"/>
            <a:ext cx="792988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000" u="sng"/>
              <a:t>Reasons:</a:t>
            </a:r>
          </a:p>
          <a:p>
            <a:endParaRPr lang="en-US" sz="200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/>
              <a:t>Firms adjust employment less than one for one in response to deviations of output to the natural growth rate.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80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/>
              <a:t>The labor force participation of the population increases over time (for Germany, especially the labor force participation of women).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/>
              <a:t>Labor productivity increases (currently in particular due to digitalization)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7271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D6AF69-0998-AA12-5448-BBF65A7365A5}"/>
              </a:ext>
            </a:extLst>
          </p:cNvPr>
          <p:cNvSpPr txBox="1">
            <a:spLocks/>
          </p:cNvSpPr>
          <p:nvPr/>
        </p:nvSpPr>
        <p:spPr>
          <a:xfrm>
            <a:off x="457200" y="274637"/>
            <a:ext cx="8229600" cy="84531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de-DE" b="1" dirty="0" err="1"/>
              <a:t>Okun’s</a:t>
            </a:r>
            <a:r>
              <a:rPr lang="de-DE" b="1" dirty="0"/>
              <a:t> Law</a:t>
            </a:r>
            <a:endParaRPr lang="en-US" b="1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6D5AAAC-5995-5904-3962-96E00B7C8039}"/>
              </a:ext>
            </a:extLst>
          </p:cNvPr>
          <p:cNvSpPr txBox="1"/>
          <p:nvPr/>
        </p:nvSpPr>
        <p:spPr>
          <a:xfrm>
            <a:off x="545173" y="971525"/>
            <a:ext cx="9001000" cy="56311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2800" dirty="0"/>
              <a:t> Arthur Melvin </a:t>
            </a:r>
            <a:r>
              <a:rPr lang="en-US" sz="2800" dirty="0" err="1"/>
              <a:t>Okun</a:t>
            </a:r>
            <a:r>
              <a:rPr lang="en-US" sz="2800" dirty="0"/>
              <a:t> based on</a:t>
            </a:r>
          </a:p>
          <a:p>
            <a:pPr algn="ctr"/>
            <a:r>
              <a:rPr lang="en-US" sz="2800" b="1" dirty="0"/>
              <a:t>empirical observations </a:t>
            </a:r>
            <a:r>
              <a:rPr lang="en-US" sz="2800" dirty="0"/>
              <a:t>(1962):</a:t>
            </a:r>
          </a:p>
          <a:p>
            <a:endParaRPr lang="en-US" sz="2400" dirty="0"/>
          </a:p>
          <a:p>
            <a:r>
              <a:rPr lang="en-US" sz="2400" dirty="0"/>
              <a:t>Every rise of 1%-point in cyclical unemployment is</a:t>
            </a:r>
          </a:p>
          <a:p>
            <a:r>
              <a:rPr lang="en-US" sz="2400" dirty="0"/>
              <a:t>associated with a lowering of 2%-points of the output gap.</a:t>
            </a:r>
          </a:p>
          <a:p>
            <a:endParaRPr lang="en-US" sz="2400" b="1" dirty="0">
              <a:latin typeface="+mj-lt"/>
            </a:endParaRPr>
          </a:p>
          <a:p>
            <a:r>
              <a:rPr lang="en-US" sz="2400" b="1" dirty="0">
                <a:latin typeface="+mj-lt"/>
                <a:ea typeface="Arial Unicode MS"/>
                <a:cs typeface="Arial Unicode MS"/>
              </a:rPr>
              <a:t>−2(</a:t>
            </a:r>
            <a:r>
              <a:rPr lang="en-US" sz="2400" b="1" dirty="0">
                <a:latin typeface="+mj-lt"/>
              </a:rPr>
              <a:t>u - u*</a:t>
            </a:r>
            <a:r>
              <a:rPr lang="en-US" sz="2400" b="1" dirty="0">
                <a:latin typeface="+mj-lt"/>
                <a:ea typeface="Arial Unicode MS"/>
                <a:cs typeface="Arial Unicode MS"/>
              </a:rPr>
              <a:t>)	=	</a:t>
            </a:r>
            <a:r>
              <a:rPr lang="en-US" sz="2400" b="1" dirty="0">
                <a:latin typeface="+mj-lt"/>
              </a:rPr>
              <a:t> (Y – Y*)/Y*		(Gap Version)</a:t>
            </a:r>
          </a:p>
          <a:p>
            <a:endParaRPr lang="en-US" sz="2400" b="1" dirty="0">
              <a:latin typeface="+mj-lt"/>
            </a:endParaRPr>
          </a:p>
          <a:p>
            <a:r>
              <a:rPr lang="en-US" sz="2400" b="1" dirty="0">
                <a:latin typeface="+mj-lt"/>
              </a:rPr>
              <a:t>				or</a:t>
            </a:r>
          </a:p>
          <a:p>
            <a:endParaRPr lang="en-US" sz="2400" b="1" dirty="0">
              <a:latin typeface="+mj-lt"/>
            </a:endParaRPr>
          </a:p>
          <a:p>
            <a:r>
              <a:rPr lang="en-US" sz="2400" b="1" dirty="0">
                <a:latin typeface="+mj-lt"/>
              </a:rPr>
              <a:t>-2</a:t>
            </a:r>
            <a:r>
              <a:rPr lang="el-GR" sz="2400" b="1" dirty="0">
                <a:latin typeface="+mj-lt"/>
              </a:rPr>
              <a:t>Δ</a:t>
            </a:r>
            <a:r>
              <a:rPr lang="de-DE" sz="2400" b="1" dirty="0">
                <a:latin typeface="+mj-lt"/>
              </a:rPr>
              <a:t>u		=	</a:t>
            </a:r>
            <a:r>
              <a:rPr lang="de-DE" sz="2400" b="1" dirty="0" err="1">
                <a:latin typeface="+mj-lt"/>
              </a:rPr>
              <a:t>g</a:t>
            </a:r>
            <a:r>
              <a:rPr lang="de-DE" sz="2400" b="1" baseline="-25000" dirty="0" err="1">
                <a:latin typeface="+mj-lt"/>
              </a:rPr>
              <a:t>y</a:t>
            </a:r>
            <a:r>
              <a:rPr lang="de-DE" sz="2400" b="1" baseline="-25000" dirty="0">
                <a:latin typeface="+mj-lt"/>
              </a:rPr>
              <a:t>       </a:t>
            </a:r>
            <a:r>
              <a:rPr lang="en-US" sz="2400" b="1" dirty="0"/>
              <a:t>–</a:t>
            </a:r>
            <a:r>
              <a:rPr lang="de-DE" sz="2400" b="1" dirty="0">
                <a:latin typeface="+mj-lt"/>
              </a:rPr>
              <a:t>     g</a:t>
            </a:r>
            <a:r>
              <a:rPr lang="en-US" sz="2400" b="1" baseline="-25000" dirty="0"/>
              <a:t>Y*</a:t>
            </a:r>
            <a:r>
              <a:rPr lang="en-US" sz="2400" b="1" dirty="0"/>
              <a:t>		(Growth Version)</a:t>
            </a:r>
          </a:p>
          <a:p>
            <a:endParaRPr lang="en-US" sz="2800" b="1" cap="small" baseline="-25000" dirty="0">
              <a:latin typeface="+mj-lt"/>
            </a:endParaRPr>
          </a:p>
          <a:p>
            <a:endParaRPr lang="en-US" sz="2400" cap="small" baseline="-25000" dirty="0">
              <a:latin typeface="+mj-lt"/>
            </a:endParaRPr>
          </a:p>
          <a:p>
            <a:r>
              <a:rPr lang="de-DE" sz="2400" dirty="0" err="1"/>
              <a:t>g</a:t>
            </a:r>
            <a:r>
              <a:rPr lang="de-DE" sz="2400" baseline="-25000" dirty="0" err="1"/>
              <a:t>y</a:t>
            </a:r>
            <a:r>
              <a:rPr lang="de-DE" sz="2400" dirty="0"/>
              <a:t>, g</a:t>
            </a:r>
            <a:r>
              <a:rPr lang="en-US" sz="2400" baseline="-25000" dirty="0"/>
              <a:t>Y*</a:t>
            </a:r>
            <a:r>
              <a:rPr lang="en-US" sz="2400" dirty="0"/>
              <a:t>: growth rates of actual and potential out respectively</a:t>
            </a:r>
          </a:p>
          <a:p>
            <a:r>
              <a:rPr lang="el-GR" sz="2400" dirty="0"/>
              <a:t>Δ</a:t>
            </a:r>
            <a:r>
              <a:rPr lang="de-DE" sz="2400" dirty="0"/>
              <a:t>u:	</a:t>
            </a:r>
            <a:r>
              <a:rPr lang="de-DE" sz="2400" dirty="0" err="1"/>
              <a:t>change</a:t>
            </a:r>
            <a:r>
              <a:rPr lang="de-DE" sz="2400" dirty="0"/>
              <a:t> in </a:t>
            </a:r>
            <a:r>
              <a:rPr lang="de-DE" sz="2400" dirty="0" err="1"/>
              <a:t>unemployment</a:t>
            </a:r>
            <a:r>
              <a:rPr lang="de-DE" sz="2400" dirty="0"/>
              <a:t> </a:t>
            </a:r>
            <a:r>
              <a:rPr lang="de-DE" sz="2400" dirty="0" err="1"/>
              <a:t>over</a:t>
            </a:r>
            <a:r>
              <a:rPr lang="de-DE" sz="2400" dirty="0"/>
              <a:t> time</a:t>
            </a:r>
            <a:endParaRPr lang="en-US" sz="2400" cap="small" baseline="-25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2394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832C48-7D4E-7BE3-ABBA-6C80921E14BE}"/>
              </a:ext>
            </a:extLst>
          </p:cNvPr>
          <p:cNvSpPr txBox="1">
            <a:spLocks/>
          </p:cNvSpPr>
          <p:nvPr/>
        </p:nvSpPr>
        <p:spPr>
          <a:xfrm>
            <a:off x="457200" y="301909"/>
            <a:ext cx="8229600" cy="638484"/>
          </a:xfrm>
          <a:prstGeom prst="rect">
            <a:avLst/>
          </a:prstGeom>
        </p:spPr>
        <p:txBody>
          <a:bodyPr>
            <a:normAutofit fontScale="90000" lnSpcReduction="2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de-DE" b="1" dirty="0" err="1"/>
              <a:t>Okun’s</a:t>
            </a:r>
            <a:r>
              <a:rPr lang="de-DE" b="1" dirty="0"/>
              <a:t> Law</a:t>
            </a:r>
            <a:endParaRPr lang="en-US" b="1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173A200-9A57-D045-6CBD-366212739EF7}"/>
              </a:ext>
            </a:extLst>
          </p:cNvPr>
          <p:cNvSpPr txBox="1"/>
          <p:nvPr/>
        </p:nvSpPr>
        <p:spPr>
          <a:xfrm>
            <a:off x="312291" y="794907"/>
            <a:ext cx="9371027" cy="55346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3200" dirty="0"/>
              <a:t>In </a:t>
            </a:r>
            <a:r>
              <a:rPr lang="de-DE" sz="3200" err="1"/>
              <a:t>general</a:t>
            </a:r>
            <a:r>
              <a:rPr lang="de-DE" sz="3200"/>
              <a:t> </a:t>
            </a:r>
            <a:r>
              <a:rPr lang="de-DE" sz="3200" dirty="0"/>
              <a:t>O</a:t>
            </a:r>
            <a:r>
              <a:rPr lang="de-DE" sz="3200"/>
              <a:t>kun</a:t>
            </a:r>
            <a:r>
              <a:rPr lang="de-DE" sz="3200" dirty="0" err="1"/>
              <a:t>´s</a:t>
            </a:r>
            <a:r>
              <a:rPr lang="de-DE" sz="3200" dirty="0"/>
              <a:t> </a:t>
            </a:r>
            <a:r>
              <a:rPr lang="de-DE" sz="3200" dirty="0" err="1"/>
              <a:t>law</a:t>
            </a:r>
            <a:r>
              <a:rPr lang="de-DE" sz="3200" dirty="0"/>
              <a:t> </a:t>
            </a:r>
            <a:r>
              <a:rPr lang="de-DE" sz="3200" dirty="0" err="1"/>
              <a:t>implies</a:t>
            </a:r>
            <a:r>
              <a:rPr lang="de-DE" sz="3200" dirty="0"/>
              <a:t> </a:t>
            </a:r>
            <a:r>
              <a:rPr lang="de-DE" sz="3200" dirty="0" err="1"/>
              <a:t>that</a:t>
            </a:r>
            <a:r>
              <a:rPr lang="de-DE" sz="3200" dirty="0"/>
              <a:t> </a:t>
            </a:r>
            <a:r>
              <a:rPr lang="de-DE" sz="3200" dirty="0" err="1"/>
              <a:t>if</a:t>
            </a:r>
            <a:r>
              <a:rPr lang="de-DE" sz="3200" dirty="0"/>
              <a:t> </a:t>
            </a:r>
            <a:r>
              <a:rPr lang="de-DE" sz="3200" dirty="0" err="1"/>
              <a:t>output</a:t>
            </a:r>
            <a:r>
              <a:rPr lang="de-DE" sz="3200" dirty="0"/>
              <a:t> </a:t>
            </a:r>
            <a:r>
              <a:rPr lang="de-DE" sz="3200" dirty="0" err="1"/>
              <a:t>growth</a:t>
            </a:r>
            <a:r>
              <a:rPr lang="de-DE" sz="3200" dirty="0"/>
              <a:t> </a:t>
            </a:r>
            <a:r>
              <a:rPr lang="de-DE" sz="3200" dirty="0" err="1"/>
              <a:t>is</a:t>
            </a:r>
            <a:r>
              <a:rPr lang="de-DE" sz="3200" dirty="0"/>
              <a:t> 1%-point </a:t>
            </a:r>
            <a:r>
              <a:rPr lang="de-DE" sz="3200" dirty="0" err="1"/>
              <a:t>over</a:t>
            </a:r>
            <a:r>
              <a:rPr lang="de-DE" sz="3200" dirty="0"/>
              <a:t> potential </a:t>
            </a:r>
            <a:r>
              <a:rPr lang="de-DE" sz="3200" dirty="0" err="1"/>
              <a:t>growth</a:t>
            </a:r>
            <a:r>
              <a:rPr lang="de-DE" sz="3200" dirty="0"/>
              <a:t> </a:t>
            </a:r>
            <a:r>
              <a:rPr lang="de-DE" sz="3200" dirty="0" err="1"/>
              <a:t>than</a:t>
            </a:r>
            <a:r>
              <a:rPr lang="de-DE" sz="3200" dirty="0"/>
              <a:t> </a:t>
            </a:r>
            <a:r>
              <a:rPr lang="de-DE" sz="3200" dirty="0" err="1"/>
              <a:t>unemployment</a:t>
            </a:r>
            <a:r>
              <a:rPr lang="de-DE" sz="3200" dirty="0"/>
              <a:t> falls </a:t>
            </a:r>
            <a:r>
              <a:rPr lang="de-DE" sz="3200" dirty="0" err="1"/>
              <a:t>only</a:t>
            </a:r>
            <a:r>
              <a:rPr lang="de-DE" sz="3200" dirty="0"/>
              <a:t> </a:t>
            </a:r>
            <a:r>
              <a:rPr lang="de-DE" sz="3200" dirty="0" err="1"/>
              <a:t>by</a:t>
            </a:r>
            <a:r>
              <a:rPr lang="de-DE" sz="3200" dirty="0"/>
              <a:t> ½%-points.</a:t>
            </a:r>
          </a:p>
          <a:p>
            <a:endParaRPr lang="de-DE" sz="3200" dirty="0"/>
          </a:p>
          <a:p>
            <a:pPr algn="ctr"/>
            <a:r>
              <a:rPr lang="de-DE" sz="3200" u="sng" dirty="0" err="1"/>
              <a:t>Reasons</a:t>
            </a:r>
            <a:r>
              <a:rPr lang="de-DE" sz="3200" u="sng" dirty="0"/>
              <a:t>:</a:t>
            </a:r>
          </a:p>
          <a:p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Firms adjust employment less than one for one in response to deviations of output to the natural growth rate.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Labor participation increases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Labor productivity increases</a:t>
            </a:r>
            <a:endParaRPr lang="de-DE" sz="2800" dirty="0"/>
          </a:p>
          <a:p>
            <a:endParaRPr lang="de-DE" sz="3200" cap="small" baseline="-25000" dirty="0">
              <a:latin typeface="+mj-lt"/>
            </a:endParaRPr>
          </a:p>
          <a:p>
            <a:endParaRPr lang="en-US" sz="3200" cap="small" baseline="-25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66901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7EAD36C-F878-175B-7D63-5228CE7B3EE2}"/>
              </a:ext>
            </a:extLst>
          </p:cNvPr>
          <p:cNvSpPr txBox="1">
            <a:spLocks/>
          </p:cNvSpPr>
          <p:nvPr/>
        </p:nvSpPr>
        <p:spPr>
          <a:xfrm>
            <a:off x="457200" y="301909"/>
            <a:ext cx="8229600" cy="706090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de-DE" b="1" dirty="0" err="1"/>
              <a:t>Estimating</a:t>
            </a:r>
            <a:r>
              <a:rPr lang="de-DE" b="1" dirty="0"/>
              <a:t> </a:t>
            </a:r>
            <a:r>
              <a:rPr lang="de-DE" b="1" dirty="0" err="1"/>
              <a:t>Okun’s</a:t>
            </a:r>
            <a:r>
              <a:rPr lang="de-DE" b="1" dirty="0"/>
              <a:t> Law: US-Data (</a:t>
            </a:r>
            <a:r>
              <a:rPr lang="de-DE" b="1"/>
              <a:t>1949 – )</a:t>
            </a:r>
            <a:endParaRPr lang="en-US" b="1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C1F99B8-F98C-7BD7-102E-B6C4324E3FA9}"/>
              </a:ext>
            </a:extLst>
          </p:cNvPr>
          <p:cNvSpPr txBox="1"/>
          <p:nvPr/>
        </p:nvSpPr>
        <p:spPr>
          <a:xfrm>
            <a:off x="8517384" y="229558"/>
            <a:ext cx="3004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Source: FRED, </a:t>
            </a:r>
            <a:r>
              <a:rPr lang="de-DE" dirty="0" err="1"/>
              <a:t>own</a:t>
            </a:r>
            <a:r>
              <a:rPr lang="de-DE" dirty="0"/>
              <a:t> </a:t>
            </a:r>
            <a:r>
              <a:rPr lang="de-DE" dirty="0" err="1"/>
              <a:t>calculation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57053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68465"/>
            <a:ext cx="12192000" cy="640485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Estimation of Okun's Law - Country Analysis</a:t>
            </a:r>
            <a:endParaRPr lang="en-US" sz="28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2531" y="708950"/>
            <a:ext cx="12149469" cy="511256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b="1">
                <a:latin typeface="+mj-lt"/>
              </a:rPr>
              <a:t>Data: </a:t>
            </a:r>
            <a:r>
              <a:rPr lang="de-DE" b="1">
                <a:latin typeface="+mj-lt"/>
                <a:hlinkClick r:id="rId3"/>
              </a:rPr>
              <a:t>IMF Data mapper</a:t>
            </a:r>
            <a:r>
              <a:rPr lang="de-DE" b="1">
                <a:latin typeface="+mj-lt"/>
              </a:rPr>
              <a:t> or other source. If you use quaterly data, think of </a:t>
            </a:r>
            <a:endParaRPr lang="de-DE" b="1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endParaRPr lang="de-DE" b="1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endParaRPr lang="de-DE" b="1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/>
              <a:t>Contrast the data (1980-2022, per availability) of the variables Δu and gy in a scatter plot</a:t>
            </a:r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de-DE"/>
              <a:t>Linear regression of g</a:t>
            </a:r>
            <a:r>
              <a:rPr lang="de-DE" baseline="-25000"/>
              <a:t>y </a:t>
            </a:r>
            <a:r>
              <a:rPr lang="de-DE"/>
              <a:t> and </a:t>
            </a:r>
            <a:r>
              <a:rPr lang="el-GR"/>
              <a:t>Δ</a:t>
            </a:r>
            <a:r>
              <a:rPr lang="de-DE"/>
              <a:t>u .</a:t>
            </a:r>
            <a:endParaRPr lang="de-DE" dirty="0"/>
          </a:p>
          <a:p>
            <a:pPr marL="514350" indent="-514350">
              <a:buFont typeface="+mj-lt"/>
              <a:buAutoNum type="arabicPeriod"/>
            </a:pPr>
            <a:endParaRPr lang="de-DE" dirty="0"/>
          </a:p>
          <a:p>
            <a:pPr marL="514350" indent="-514350">
              <a:buFont typeface="+mj-lt"/>
              <a:buAutoNum type="arabicPeriod"/>
            </a:pPr>
            <a:r>
              <a:rPr lang="de-DE"/>
              <a:t>Identify Okuns`s law with the regression parameters in g</a:t>
            </a:r>
            <a:r>
              <a:rPr lang="de-DE" baseline="-25000"/>
              <a:t>y </a:t>
            </a:r>
            <a:r>
              <a:rPr lang="de-DE" dirty="0"/>
              <a:t>= </a:t>
            </a:r>
            <a:r>
              <a:rPr lang="en-US" dirty="0"/>
              <a:t>-a</a:t>
            </a:r>
            <a:r>
              <a:rPr lang="el-GR" dirty="0"/>
              <a:t>Δ</a:t>
            </a:r>
            <a:r>
              <a:rPr lang="de-DE" dirty="0"/>
              <a:t>u </a:t>
            </a:r>
            <a:r>
              <a:rPr lang="en-US" dirty="0"/>
              <a:t>+ </a:t>
            </a:r>
            <a:r>
              <a:rPr lang="de-DE" dirty="0"/>
              <a:t>g</a:t>
            </a:r>
            <a:r>
              <a:rPr lang="en-US" baseline="-25000" dirty="0"/>
              <a:t>Y</a:t>
            </a:r>
            <a:r>
              <a:rPr lang="en-US" baseline="-25000"/>
              <a:t>*</a:t>
            </a:r>
            <a:r>
              <a:rPr lang="en-US"/>
              <a:t> and interprete the parameters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/>
              <a:t>Look for "meaningful" subperiods for your country for estimation purposes (consider especially structural breaks like crises, political changes,...)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 startAt="8"/>
            </a:pPr>
            <a:r>
              <a:rPr lang="en-US"/>
              <a:t>Also evaluate your econometric analysis using the coefficient of determination R</a:t>
            </a:r>
            <a:r>
              <a:rPr lang="en-US" baseline="30000"/>
              <a:t>2</a:t>
            </a:r>
          </a:p>
          <a:p>
            <a:r>
              <a:rPr lang="en-US" baseline="30000"/>
              <a:t>             </a:t>
            </a:r>
            <a:r>
              <a:rPr lang="en-US"/>
              <a:t>and the correlation coefficient R</a:t>
            </a:r>
            <a:endParaRPr lang="de-DE" sz="1400" b="1" dirty="0"/>
          </a:p>
          <a:p>
            <a:endParaRPr lang="de-DE" sz="1400" b="1" dirty="0">
              <a:latin typeface="+mj-lt"/>
            </a:endParaRPr>
          </a:p>
          <a:p>
            <a:pPr marL="342900" indent="-342900">
              <a:buFont typeface="+mj-lt"/>
              <a:buAutoNum type="arabicPeriod"/>
            </a:pPr>
            <a:endParaRPr lang="de-DE" sz="1400" b="1" dirty="0">
              <a:latin typeface="+mj-lt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3422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723</Words>
  <Application>Microsoft Office PowerPoint</Application>
  <PresentationFormat>Breitbild</PresentationFormat>
  <Paragraphs>113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Arial Unicode MS</vt:lpstr>
      <vt:lpstr>Calibri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bjk</dc:creator>
  <cp:lastModifiedBy>Bernhard Köster</cp:lastModifiedBy>
  <cp:revision>205</cp:revision>
  <cp:lastPrinted>2022-03-02T20:18:27Z</cp:lastPrinted>
  <dcterms:created xsi:type="dcterms:W3CDTF">2022-03-01T20:52:11Z</dcterms:created>
  <dcterms:modified xsi:type="dcterms:W3CDTF">2023-10-01T21:11:27Z</dcterms:modified>
</cp:coreProperties>
</file>