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1259" r:id="rId2"/>
    <p:sldId id="1261" r:id="rId3"/>
    <p:sldId id="525" r:id="rId4"/>
    <p:sldId id="523" r:id="rId5"/>
    <p:sldId id="524" r:id="rId6"/>
    <p:sldId id="619" r:id="rId7"/>
    <p:sldId id="1379" r:id="rId8"/>
    <p:sldId id="1380" r:id="rId9"/>
    <p:sldId id="622" r:id="rId10"/>
    <p:sldId id="623" r:id="rId11"/>
    <p:sldId id="624" r:id="rId12"/>
    <p:sldId id="1382" r:id="rId13"/>
    <p:sldId id="1383" r:id="rId14"/>
    <p:sldId id="1381" r:id="rId1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93447" autoAdjust="0"/>
  </p:normalViewPr>
  <p:slideViewPr>
    <p:cSldViewPr snapToGrid="0">
      <p:cViewPr varScale="1">
        <p:scale>
          <a:sx n="54" d="100"/>
          <a:sy n="54" d="100"/>
        </p:scale>
        <p:origin x="48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01.10.2023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1</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1</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59074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05567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51536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00423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785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58455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56424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96753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8160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64631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2118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29666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01.10.2023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01.10.2023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dks_b01012_3"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kms_it03a"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kms_it03a"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23452/723452?listId=www_sgeldmkt_mb01&amp;tsId=BBK01.SU0202&amp;dateSelect=2023"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23452/723452?tsId=BBK01.BJ9059&amp;statisticType=BBK_ITS&amp;tsTab=0&amp;dateSelect=2020"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destatis.de/DE/Service/Bibliothek/_publikationen-fachserienliste-18.html?nn=206136"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iws_mb09_07a"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iws_mb09_06c"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destatis.de/DE/Service/Bibliothek/_publikationen-fachserienliste-18.html?nn=206136"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Economic growth and the business cycle</a:t>
            </a:r>
            <a:endParaRPr lang="de-DE" sz="2400" b="1" dirty="0">
              <a:solidFill>
                <a:srgbClr val="000000"/>
              </a:solidFill>
              <a:latin typeface="Sparkasse Rg" pitchFamily="34" charset="0"/>
            </a:endParaRP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729687" cy="461665"/>
          </a:xfrm>
          <a:prstGeom prst="rect">
            <a:avLst/>
          </a:prstGeom>
          <a:noFill/>
        </p:spPr>
        <p:txBody>
          <a:bodyPr wrap="none" rtlCol="0">
            <a:spAutoFit/>
          </a:bodyPr>
          <a:lstStyle/>
          <a:p>
            <a:r>
              <a:rPr lang="de-DE" sz="2400"/>
              <a:t>time</a:t>
            </a:r>
            <a:endParaRPr lang="de-DE" sz="2400" dirty="0"/>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64681" y="1537775"/>
            <a:ext cx="1441420" cy="461665"/>
          </a:xfrm>
          <a:prstGeom prst="rect">
            <a:avLst/>
          </a:prstGeom>
          <a:noFill/>
        </p:spPr>
        <p:txBody>
          <a:bodyPr wrap="none" rtlCol="0">
            <a:spAutoFit/>
          </a:bodyPr>
          <a:lstStyle/>
          <a:p>
            <a:r>
              <a:rPr lang="de-DE" sz="2400"/>
              <a:t>Real GDP</a:t>
            </a:r>
            <a:endParaRPr lang="de-DE" sz="2400" dirty="0"/>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159292" cy="369332"/>
          </a:xfrm>
          <a:prstGeom prst="rect">
            <a:avLst/>
          </a:prstGeom>
          <a:noFill/>
        </p:spPr>
        <p:txBody>
          <a:bodyPr wrap="none" rtlCol="0">
            <a:spAutoFit/>
          </a:bodyPr>
          <a:lstStyle/>
          <a:p>
            <a:r>
              <a:rPr lang="de-DE"/>
              <a:t>Expansion</a:t>
            </a:r>
            <a:endParaRPr lang="de-DE" dirty="0"/>
          </a:p>
        </p:txBody>
      </p:sp>
      <p:sp>
        <p:nvSpPr>
          <p:cNvPr id="19" name="Textfeld 18">
            <a:extLst>
              <a:ext uri="{FF2B5EF4-FFF2-40B4-BE49-F238E27FC236}">
                <a16:creationId xmlns:a16="http://schemas.microsoft.com/office/drawing/2014/main" id="{9725D671-3D82-4E24-9826-38544209292F}"/>
              </a:ext>
            </a:extLst>
          </p:cNvPr>
          <p:cNvSpPr txBox="1"/>
          <p:nvPr/>
        </p:nvSpPr>
        <p:spPr>
          <a:xfrm>
            <a:off x="2255670" y="5714822"/>
            <a:ext cx="633507" cy="369332"/>
          </a:xfrm>
          <a:prstGeom prst="rect">
            <a:avLst/>
          </a:prstGeom>
          <a:noFill/>
        </p:spPr>
        <p:txBody>
          <a:bodyPr wrap="none" rtlCol="0">
            <a:spAutoFit/>
          </a:bodyPr>
          <a:lstStyle/>
          <a:p>
            <a:pPr algn="ctr"/>
            <a:r>
              <a:rPr lang="de-DE"/>
              <a:t>Peak</a:t>
            </a:r>
            <a:endParaRPr lang="de-DE" dirty="0"/>
          </a:p>
        </p:txBody>
      </p:sp>
      <p:sp>
        <p:nvSpPr>
          <p:cNvPr id="20" name="Textfeld 19">
            <a:extLst>
              <a:ext uri="{FF2B5EF4-FFF2-40B4-BE49-F238E27FC236}">
                <a16:creationId xmlns:a16="http://schemas.microsoft.com/office/drawing/2014/main" id="{5B5B26A3-A445-4C30-9AA3-6C8429BA1BAC}"/>
              </a:ext>
            </a:extLst>
          </p:cNvPr>
          <p:cNvSpPr txBox="1"/>
          <p:nvPr/>
        </p:nvSpPr>
        <p:spPr>
          <a:xfrm>
            <a:off x="3666581" y="5722595"/>
            <a:ext cx="1120820" cy="369332"/>
          </a:xfrm>
          <a:prstGeom prst="rect">
            <a:avLst/>
          </a:prstGeom>
          <a:noFill/>
        </p:spPr>
        <p:txBody>
          <a:bodyPr wrap="none" rtlCol="0">
            <a:spAutoFit/>
          </a:bodyPr>
          <a:lstStyle/>
          <a:p>
            <a:pPr algn="ctr"/>
            <a:r>
              <a:rPr lang="de-DE"/>
              <a:t>Recession</a:t>
            </a:r>
            <a:endParaRPr lang="de-DE" dirty="0"/>
          </a:p>
        </p:txBody>
      </p:sp>
      <p:sp>
        <p:nvSpPr>
          <p:cNvPr id="21" name="Textfeld 20">
            <a:extLst>
              <a:ext uri="{FF2B5EF4-FFF2-40B4-BE49-F238E27FC236}">
                <a16:creationId xmlns:a16="http://schemas.microsoft.com/office/drawing/2014/main" id="{3965B6B7-71B8-4109-8D6F-09360A1691CC}"/>
              </a:ext>
            </a:extLst>
          </p:cNvPr>
          <p:cNvSpPr txBox="1"/>
          <p:nvPr/>
        </p:nvSpPr>
        <p:spPr>
          <a:xfrm>
            <a:off x="6116476" y="5744897"/>
            <a:ext cx="856196" cy="369332"/>
          </a:xfrm>
          <a:prstGeom prst="rect">
            <a:avLst/>
          </a:prstGeom>
          <a:noFill/>
        </p:spPr>
        <p:txBody>
          <a:bodyPr wrap="none" rtlCol="0">
            <a:spAutoFit/>
          </a:bodyPr>
          <a:lstStyle/>
          <a:p>
            <a:pPr algn="ctr"/>
            <a:r>
              <a:rPr lang="de-DE"/>
              <a:t>Trough</a:t>
            </a:r>
            <a:endParaRPr lang="de-DE" dirty="0"/>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1CFF4FBE-C836-786D-D081-03D0B2586B62}"/>
              </a:ext>
            </a:extLst>
          </p:cNvPr>
          <p:cNvSpPr txBox="1">
            <a:spLocks noChangeArrowheads="1"/>
          </p:cNvSpPr>
          <p:nvPr/>
        </p:nvSpPr>
        <p:spPr bwMode="auto">
          <a:xfrm>
            <a:off x="810245" y="662539"/>
            <a:ext cx="10388082" cy="8578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a:solidFill>
                  <a:srgbClr val="000000"/>
                </a:solidFill>
              </a:rPr>
              <a:t>The business cycle is measured by the fluctuations of real GDP in time around some long time trend.</a:t>
            </a:r>
            <a:endParaRPr lang="de-DE" sz="2400" dirty="0">
              <a:solidFill>
                <a:srgbClr val="000000"/>
              </a:solidFill>
            </a:endParaRPr>
          </a:p>
        </p:txBody>
      </p:sp>
      <p:sp>
        <p:nvSpPr>
          <p:cNvPr id="4" name="Text Box 3">
            <a:extLst>
              <a:ext uri="{FF2B5EF4-FFF2-40B4-BE49-F238E27FC236}">
                <a16:creationId xmlns:a16="http://schemas.microsoft.com/office/drawing/2014/main" id="{7CDD68D3-A2A8-EF42-AF7A-BCB4B331B588}"/>
              </a:ext>
            </a:extLst>
          </p:cNvPr>
          <p:cNvSpPr txBox="1">
            <a:spLocks noChangeArrowheads="1"/>
          </p:cNvSpPr>
          <p:nvPr/>
        </p:nvSpPr>
        <p:spPr bwMode="auto">
          <a:xfrm>
            <a:off x="8363451" y="2470413"/>
            <a:ext cx="4068035" cy="6211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800">
                <a:solidFill>
                  <a:srgbClr val="000000"/>
                </a:solidFill>
              </a:rPr>
              <a:t>Be careful: This is no linar line for constant growth</a:t>
            </a:r>
            <a:endParaRPr lang="de-DE" sz="1800" dirty="0">
              <a:solidFill>
                <a:srgbClr val="000000"/>
              </a:solidFill>
            </a:endParaRPr>
          </a:p>
        </p:txBody>
      </p:sp>
    </p:spTree>
    <p:extLst>
      <p:ext uri="{BB962C8B-B14F-4D97-AF65-F5344CB8AC3E}">
        <p14:creationId xmlns:p14="http://schemas.microsoft.com/office/powerpoint/2010/main" val="3197723474"/>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00902" y="324392"/>
            <a:ext cx="1375698" cy="343620"/>
          </a:xfrm>
          <a:prstGeom prst="rect">
            <a:avLst/>
          </a:prstGeom>
          <a:noFill/>
        </p:spPr>
        <p:txBody>
          <a:bodyPr wrap="none" rtlCol="0">
            <a:spAutoFit/>
          </a:bodyPr>
          <a:lstStyle/>
          <a:p>
            <a:r>
              <a:rPr lang="de-DE" sz="1633"/>
              <a:t>Exchange rate</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09F2454C-F326-4704-9380-4790667856AA}"/>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891321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261884" cy="343620"/>
          </a:xfrm>
          <a:prstGeom prst="rect">
            <a:avLst/>
          </a:prstGeom>
          <a:noFill/>
        </p:spPr>
        <p:txBody>
          <a:bodyPr wrap="none" rtlCol="0">
            <a:spAutoFit/>
          </a:bodyPr>
          <a:lstStyle/>
          <a:p>
            <a:r>
              <a:rPr lang="de-DE" sz="1633"/>
              <a:t>Interest rates</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754961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261884" cy="343620"/>
          </a:xfrm>
          <a:prstGeom prst="rect">
            <a:avLst/>
          </a:prstGeom>
          <a:noFill/>
        </p:spPr>
        <p:txBody>
          <a:bodyPr wrap="none" rtlCol="0">
            <a:spAutoFit/>
          </a:bodyPr>
          <a:lstStyle/>
          <a:p>
            <a:r>
              <a:rPr lang="de-DE" sz="1633"/>
              <a:t>Interest rates</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264026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649811" cy="343620"/>
          </a:xfrm>
          <a:prstGeom prst="rect">
            <a:avLst/>
          </a:prstGeom>
          <a:noFill/>
        </p:spPr>
        <p:txBody>
          <a:bodyPr wrap="none" rtlCol="0">
            <a:spAutoFit/>
          </a:bodyPr>
          <a:lstStyle/>
          <a:p>
            <a:r>
              <a:rPr lang="de-DE" sz="1633"/>
              <a:t>Key interest rates</a:t>
            </a:r>
            <a:endParaRPr lang="de-DE" sz="1633" dirty="0"/>
          </a:p>
        </p:txBody>
      </p:sp>
      <p:sp>
        <p:nvSpPr>
          <p:cNvPr id="8" name="Textfeld 7"/>
          <p:cNvSpPr txBox="1"/>
          <p:nvPr/>
        </p:nvSpPr>
        <p:spPr>
          <a:xfrm>
            <a:off x="2434155" y="324392"/>
            <a:ext cx="5898602" cy="343620"/>
          </a:xfrm>
          <a:prstGeom prst="rect">
            <a:avLst/>
          </a:prstGeom>
          <a:noFill/>
        </p:spPr>
        <p:txBody>
          <a:bodyPr wrap="none" rtlCol="0">
            <a:spAutoFit/>
          </a:bodyPr>
          <a:lstStyle/>
          <a:p>
            <a:r>
              <a:rPr lang="de-DE" sz="1633"/>
              <a:t>Source: national central banks (</a:t>
            </a:r>
            <a:r>
              <a:rPr lang="de-DE" sz="1633">
                <a:hlinkClick r:id="rId3"/>
              </a:rPr>
              <a:t>Bundesbank</a:t>
            </a:r>
            <a:r>
              <a:rPr lang="de-DE" sz="1633"/>
              <a:t>) or www.leitzinsen.info</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2588347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641796" cy="343620"/>
          </a:xfrm>
          <a:prstGeom prst="rect">
            <a:avLst/>
          </a:prstGeom>
          <a:noFill/>
        </p:spPr>
        <p:txBody>
          <a:bodyPr wrap="none" rtlCol="0">
            <a:spAutoFit/>
          </a:bodyPr>
          <a:lstStyle/>
          <a:p>
            <a:r>
              <a:rPr lang="de-DE" sz="1633"/>
              <a:t>Government debt</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3" name="TextShape 2">
            <a:extLst>
              <a:ext uri="{FF2B5EF4-FFF2-40B4-BE49-F238E27FC236}">
                <a16:creationId xmlns:a16="http://schemas.microsoft.com/office/drawing/2014/main" id="{B6CDF57D-3391-7F84-0487-83FF07E8EF57}"/>
              </a:ext>
            </a:extLst>
          </p:cNvPr>
          <p:cNvSpPr txBox="1"/>
          <p:nvPr/>
        </p:nvSpPr>
        <p:spPr>
          <a:xfrm>
            <a:off x="6401549" y="141514"/>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126529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Potential Output</a:t>
            </a:r>
            <a:endParaRPr lang="de-DE" sz="2400" b="1" dirty="0">
              <a:solidFill>
                <a:srgbClr val="000000"/>
              </a:solidFill>
              <a:latin typeface="Sparkasse Rg" pitchFamily="34" charset="0"/>
            </a:endParaRP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a:solidFill>
                  <a:srgbClr val="000000"/>
                </a:solidFill>
              </a:rPr>
              <a:t>In general, we want to limit the fluctuations within the business cycle.</a:t>
            </a:r>
            <a:endParaRPr lang="de-DE" sz="2000" dirty="0">
              <a:solidFill>
                <a:srgbClr val="000000"/>
              </a:solidFill>
            </a:endParaRPr>
          </a:p>
          <a:p>
            <a:pPr eaLnBrk="1" hangingPunct="1"/>
            <a:endParaRPr lang="de-DE" sz="2000" dirty="0">
              <a:solidFill>
                <a:srgbClr val="000000"/>
              </a:solidFill>
            </a:endParaRPr>
          </a:p>
          <a:p>
            <a:pPr eaLnBrk="1" hangingPunct="1"/>
            <a:r>
              <a:rPr lang="de-DE" sz="2000">
                <a:solidFill>
                  <a:srgbClr val="000000"/>
                </a:solidFill>
              </a:rPr>
              <a:t>In order to have a reference for the fluctuations, the concept of </a:t>
            </a:r>
            <a:r>
              <a:rPr lang="de-DE" sz="2000" b="1">
                <a:solidFill>
                  <a:srgbClr val="000000"/>
                </a:solidFill>
              </a:rPr>
              <a:t>potential output</a:t>
            </a:r>
            <a:r>
              <a:rPr lang="de-DE" sz="2000">
                <a:solidFill>
                  <a:srgbClr val="000000"/>
                </a:solidFill>
              </a:rPr>
              <a:t> is developed:</a:t>
            </a:r>
          </a:p>
          <a:p>
            <a:pPr eaLnBrk="1" hangingPunct="1"/>
            <a:endParaRPr lang="de-DE" sz="2000">
              <a:solidFill>
                <a:srgbClr val="000000"/>
              </a:solidFill>
            </a:endParaRPr>
          </a:p>
          <a:p>
            <a:pPr eaLnBrk="1" hangingPunct="1"/>
            <a:r>
              <a:rPr lang="en-US" sz="2000" b="1">
                <a:solidFill>
                  <a:srgbClr val="000000"/>
                </a:solidFill>
              </a:rPr>
              <a:t>Potential output is the maximum amount an economy can produce over the long run (production at full capacity)</a:t>
            </a:r>
            <a:r>
              <a:rPr lang="de-DE" sz="2000" b="1">
                <a:solidFill>
                  <a:srgbClr val="000000"/>
                </a:solidFill>
              </a:rPr>
              <a:t>.</a:t>
            </a:r>
            <a:endParaRPr lang="de-DE" sz="2000" b="1" dirty="0">
              <a:solidFill>
                <a:srgbClr val="000000"/>
              </a:solidFill>
            </a:endParaRPr>
          </a:p>
          <a:p>
            <a:pPr eaLnBrk="1" hangingPunct="1"/>
            <a:endParaRPr lang="de-DE" sz="2000" b="1" dirty="0">
              <a:solidFill>
                <a:srgbClr val="000000"/>
              </a:solidFill>
            </a:endParaRPr>
          </a:p>
          <a:p>
            <a:pPr eaLnBrk="1" hangingPunct="1"/>
            <a:r>
              <a:rPr lang="de-DE" sz="2000">
                <a:solidFill>
                  <a:srgbClr val="000000"/>
                </a:solidFill>
              </a:rPr>
              <a:t>In the long run it should be the economic aime to increase potential output, since the pure development of real GDP can be below or above the production possibilities of an economy.</a:t>
            </a:r>
          </a:p>
          <a:p>
            <a:pPr eaLnBrk="1" hangingPunct="1"/>
            <a:endParaRPr lang="de-DE" sz="2000" dirty="0">
              <a:solidFill>
                <a:srgbClr val="000000"/>
              </a:solidFill>
            </a:endParaRPr>
          </a:p>
          <a:p>
            <a:pPr eaLnBrk="1" hangingPunct="1"/>
            <a:r>
              <a:rPr lang="de-DE" sz="2000" b="1" u="sng">
                <a:solidFill>
                  <a:srgbClr val="000000"/>
                </a:solidFill>
              </a:rPr>
              <a:t>But:</a:t>
            </a:r>
            <a:r>
              <a:rPr lang="de-DE" sz="2000">
                <a:solidFill>
                  <a:srgbClr val="000000"/>
                </a:solidFill>
              </a:rPr>
              <a:t> Potential output is only a theoretical concept.  Therefore the true value of potential out is difficult to estimate.</a:t>
            </a:r>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046456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566558" y="123866"/>
            <a:ext cx="302078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Further definitions</a:t>
            </a:r>
            <a:endParaRPr lang="de-DE" sz="2400" b="1" dirty="0">
              <a:solidFill>
                <a:srgbClr val="000000"/>
              </a:solidFill>
              <a:latin typeface="Sparkasse Rg" pitchFamily="34" charset="0"/>
            </a:endParaRPr>
          </a:p>
        </p:txBody>
      </p:sp>
      <p:sp>
        <p:nvSpPr>
          <p:cNvPr id="11" name="Textfeld 10"/>
          <p:cNvSpPr txBox="1"/>
          <p:nvPr/>
        </p:nvSpPr>
        <p:spPr>
          <a:xfrm>
            <a:off x="1181805" y="669837"/>
            <a:ext cx="9001000" cy="5688632"/>
          </a:xfrm>
          <a:prstGeom prst="rect">
            <a:avLst/>
          </a:prstGeom>
          <a:noFill/>
        </p:spPr>
        <p:txBody>
          <a:bodyPr wrap="square" rtlCol="0">
            <a:noAutofit/>
          </a:bodyPr>
          <a:lstStyle/>
          <a:p>
            <a:r>
              <a:rPr lang="en-US" sz="2400" b="1" dirty="0"/>
              <a:t>Potential output is the maximum amount of goods and services an economy can turn out when it is most efficient—that is, at full capacity. Often, potential output is referred to as the production capacity of the economy.­ </a:t>
            </a:r>
            <a:r>
              <a:rPr lang="en-US" sz="2400" dirty="0"/>
              <a:t>(IMF Definition)</a:t>
            </a:r>
          </a:p>
          <a:p>
            <a:endParaRPr lang="en-US" sz="2400" dirty="0"/>
          </a:p>
          <a:p>
            <a:endParaRPr lang="en-US" sz="2400" dirty="0"/>
          </a:p>
          <a:p>
            <a:pPr algn="ctr"/>
            <a:r>
              <a:rPr lang="en-US" sz="3200" u="sng" dirty="0"/>
              <a:t>But:</a:t>
            </a:r>
          </a:p>
          <a:p>
            <a:r>
              <a:rPr lang="en-US" sz="2400" dirty="0"/>
              <a:t>“…it must be noted that potential output cannot be observed directly, but has to be inferred from existing data using statistical and econometric methods. There is considerable uncertainty in the measurement of potential output, which translates across to the derived indicators.” (ECB, 2011)</a:t>
            </a:r>
            <a:endParaRPr lang="de-DE" sz="2400" dirty="0"/>
          </a:p>
        </p:txBody>
      </p:sp>
    </p:spTree>
    <p:extLst>
      <p:ext uri="{BB962C8B-B14F-4D97-AF65-F5344CB8AC3E}">
        <p14:creationId xmlns:p14="http://schemas.microsoft.com/office/powerpoint/2010/main" val="20272694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223398" y="184666"/>
            <a:ext cx="1190086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Simple calculation of average growth with quaterly data for Germany</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6522225" y="4962258"/>
            <a:ext cx="1476686"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a:t>Source:Destatis</a:t>
            </a:r>
            <a:endParaRPr lang="de-DE" sz="1600" dirty="0"/>
          </a:p>
        </p:txBody>
      </p:sp>
      <p:sp>
        <p:nvSpPr>
          <p:cNvPr id="2" name="Text Box 2">
            <a:extLst>
              <a:ext uri="{FF2B5EF4-FFF2-40B4-BE49-F238E27FC236}">
                <a16:creationId xmlns:a16="http://schemas.microsoft.com/office/drawing/2014/main" id="{10535568-25BA-1491-4D98-AAD7D78E22D9}"/>
              </a:ext>
            </a:extLst>
          </p:cNvPr>
          <p:cNvSpPr txBox="1">
            <a:spLocks noChangeArrowheads="1"/>
          </p:cNvSpPr>
          <p:nvPr/>
        </p:nvSpPr>
        <p:spPr bwMode="auto">
          <a:xfrm>
            <a:off x="158796" y="832680"/>
            <a:ext cx="5012246" cy="430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a:solidFill>
                  <a:srgbClr val="000000"/>
                </a:solidFill>
              </a:rPr>
              <a:t>Calculate the following average growth rates and interprete </a:t>
            </a:r>
            <a:endParaRPr lang="de-DE" sz="1400" b="1" dirty="0">
              <a:solidFill>
                <a:srgbClr val="000000"/>
              </a:solidFill>
            </a:endParaRPr>
          </a:p>
        </p:txBody>
      </p:sp>
      <p:graphicFrame>
        <p:nvGraphicFramePr>
          <p:cNvPr id="6" name="Tabelle 5">
            <a:extLst>
              <a:ext uri="{FF2B5EF4-FFF2-40B4-BE49-F238E27FC236}">
                <a16:creationId xmlns:a16="http://schemas.microsoft.com/office/drawing/2014/main" id="{B145C201-8A96-7575-CE6E-50F99EF5AFE2}"/>
              </a:ext>
            </a:extLst>
          </p:cNvPr>
          <p:cNvGraphicFramePr>
            <a:graphicFrameLocks noGrp="1"/>
          </p:cNvGraphicFramePr>
          <p:nvPr>
            <p:extLst>
              <p:ext uri="{D42A27DB-BD31-4B8C-83A1-F6EECF244321}">
                <p14:modId xmlns:p14="http://schemas.microsoft.com/office/powerpoint/2010/main" val="1429923886"/>
              </p:ext>
            </p:extLst>
          </p:nvPr>
        </p:nvGraphicFramePr>
        <p:xfrm>
          <a:off x="271236" y="1494858"/>
          <a:ext cx="4376964" cy="3752064"/>
        </p:xfrm>
        <a:graphic>
          <a:graphicData uri="http://schemas.openxmlformats.org/drawingml/2006/table">
            <a:tbl>
              <a:tblPr/>
              <a:tblGrid>
                <a:gridCol w="855433">
                  <a:extLst>
                    <a:ext uri="{9D8B030D-6E8A-4147-A177-3AD203B41FA5}">
                      <a16:colId xmlns:a16="http://schemas.microsoft.com/office/drawing/2014/main" val="4008618647"/>
                    </a:ext>
                  </a:extLst>
                </a:gridCol>
                <a:gridCol w="228115">
                  <a:extLst>
                    <a:ext uri="{9D8B030D-6E8A-4147-A177-3AD203B41FA5}">
                      <a16:colId xmlns:a16="http://schemas.microsoft.com/office/drawing/2014/main" val="85246793"/>
                    </a:ext>
                  </a:extLst>
                </a:gridCol>
                <a:gridCol w="384945">
                  <a:extLst>
                    <a:ext uri="{9D8B030D-6E8A-4147-A177-3AD203B41FA5}">
                      <a16:colId xmlns:a16="http://schemas.microsoft.com/office/drawing/2014/main" val="4288152608"/>
                    </a:ext>
                  </a:extLst>
                </a:gridCol>
                <a:gridCol w="228115">
                  <a:extLst>
                    <a:ext uri="{9D8B030D-6E8A-4147-A177-3AD203B41FA5}">
                      <a16:colId xmlns:a16="http://schemas.microsoft.com/office/drawing/2014/main" val="2137281613"/>
                    </a:ext>
                  </a:extLst>
                </a:gridCol>
                <a:gridCol w="940976">
                  <a:extLst>
                    <a:ext uri="{9D8B030D-6E8A-4147-A177-3AD203B41FA5}">
                      <a16:colId xmlns:a16="http://schemas.microsoft.com/office/drawing/2014/main" val="3480983309"/>
                    </a:ext>
                  </a:extLst>
                </a:gridCol>
                <a:gridCol w="1739380">
                  <a:extLst>
                    <a:ext uri="{9D8B030D-6E8A-4147-A177-3AD203B41FA5}">
                      <a16:colId xmlns:a16="http://schemas.microsoft.com/office/drawing/2014/main" val="2422391945"/>
                    </a:ext>
                  </a:extLst>
                </a:gridCol>
              </a:tblGrid>
              <a:tr h="208448">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∅-GR qoq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annualized ∅-GR qoq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440538"/>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982171"/>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053085"/>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673227"/>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2497017"/>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072635"/>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0447894"/>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3347063"/>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789327"/>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5417831"/>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2816548"/>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800360"/>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098696"/>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5507858"/>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33961"/>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100" b="0" i="0" u="none" strike="noStrike">
                          <a:solidFill>
                            <a:srgbClr val="000000"/>
                          </a:solidFill>
                          <a:effectLst/>
                          <a:latin typeface="Calibri" panose="020F0502020204030204" pitchFamily="34" charset="0"/>
                        </a:rPr>
                        <a:t>2023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987870"/>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22536"/>
                  </a:ext>
                </a:extLst>
              </a:tr>
              <a:tr h="208448">
                <a:tc>
                  <a:txBody>
                    <a:bodyPr/>
                    <a:lstStyle/>
                    <a:p>
                      <a:pPr algn="r" fontAlgn="b"/>
                      <a:r>
                        <a:rPr lang="de-DE" sz="1100" b="0" i="0" u="none" strike="noStrike">
                          <a:solidFill>
                            <a:srgbClr val="000000"/>
                          </a:solidFill>
                          <a:effectLst/>
                          <a:latin typeface="Calibri" panose="020F0502020204030204" pitchFamily="34" charset="0"/>
                        </a:rPr>
                        <a:t>1991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q4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4517635"/>
                  </a:ext>
                </a:extLst>
              </a:tr>
            </a:tbl>
          </a:graphicData>
        </a:graphic>
      </p:graphicFrame>
      <p:pic>
        <p:nvPicPr>
          <p:cNvPr id="17" name="Grafik 16">
            <a:extLst>
              <a:ext uri="{FF2B5EF4-FFF2-40B4-BE49-F238E27FC236}">
                <a16:creationId xmlns:a16="http://schemas.microsoft.com/office/drawing/2014/main" id="{4B54E53A-CBA0-C35A-EAB8-5EE4EBE0ACC6}"/>
              </a:ext>
            </a:extLst>
          </p:cNvPr>
          <p:cNvPicPr>
            <a:picLocks noChangeAspect="1"/>
          </p:cNvPicPr>
          <p:nvPr/>
        </p:nvPicPr>
        <p:blipFill>
          <a:blip r:embed="rId3"/>
          <a:stretch>
            <a:fillRect/>
          </a:stretch>
        </p:blipFill>
        <p:spPr>
          <a:xfrm>
            <a:off x="5556305" y="1245641"/>
            <a:ext cx="5715226" cy="3435216"/>
          </a:xfrm>
          <a:prstGeom prst="rect">
            <a:avLst/>
          </a:prstGeom>
        </p:spPr>
      </p:pic>
    </p:spTree>
    <p:extLst>
      <p:ext uri="{BB962C8B-B14F-4D97-AF65-F5344CB8AC3E}">
        <p14:creationId xmlns:p14="http://schemas.microsoft.com/office/powerpoint/2010/main" val="228248696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C398C519-0527-AF38-8B34-288236C9036F}"/>
              </a:ext>
            </a:extLst>
          </p:cNvPr>
          <p:cNvPicPr>
            <a:picLocks noChangeAspect="1"/>
          </p:cNvPicPr>
          <p:nvPr/>
        </p:nvPicPr>
        <p:blipFill>
          <a:blip r:embed="rId3"/>
          <a:stretch>
            <a:fillRect/>
          </a:stretch>
        </p:blipFill>
        <p:spPr>
          <a:xfrm>
            <a:off x="1125571" y="348849"/>
            <a:ext cx="9503415" cy="6120000"/>
          </a:xfrm>
          <a:prstGeom prst="rect">
            <a:avLst/>
          </a:prstGeom>
        </p:spPr>
      </p:pic>
      <p:sp>
        <p:nvSpPr>
          <p:cNvPr id="6" name="Title 1"/>
          <p:cNvSpPr txBox="1">
            <a:spLocks/>
          </p:cNvSpPr>
          <p:nvPr/>
        </p:nvSpPr>
        <p:spPr>
          <a:xfrm>
            <a:off x="2211782" y="68465"/>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a:solidFill>
                  <a:sysClr val="windowText" lastClr="000000"/>
                </a:solidFill>
                <a:latin typeface="Arial" panose="020B0604020202020204" pitchFamily="34" charset="0"/>
                <a:cs typeface="Arial" panose="020B0604020202020204" pitchFamily="34" charset="0"/>
              </a:rPr>
              <a:t>Business cycle – Germany</a:t>
            </a:r>
          </a:p>
          <a:p>
            <a:endParaRPr lang="en-US" sz="1814" dirty="0">
              <a:solidFill>
                <a:sysClr val="windowText" lastClr="000000"/>
              </a:solidFill>
            </a:endParaRPr>
          </a:p>
        </p:txBody>
      </p:sp>
      <p:cxnSp>
        <p:nvCxnSpPr>
          <p:cNvPr id="14" name="Straight Arrow Connector 13"/>
          <p:cNvCxnSpPr>
            <a:cxnSpLocks/>
          </p:cNvCxnSpPr>
          <p:nvPr/>
        </p:nvCxnSpPr>
        <p:spPr>
          <a:xfrm flipH="1" flipV="1">
            <a:off x="5806558" y="3435370"/>
            <a:ext cx="388980" cy="48632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7346859" y="3733417"/>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7810938" y="4421999"/>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V="1">
            <a:off x="3877246" y="3428554"/>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28"/>
          <p:cNvCxnSpPr>
            <a:cxnSpLocks/>
          </p:cNvCxnSpPr>
          <p:nvPr/>
        </p:nvCxnSpPr>
        <p:spPr>
          <a:xfrm flipV="1">
            <a:off x="2724370" y="3686868"/>
            <a:ext cx="223501" cy="9405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4454296" cy="343620"/>
          </a:xfrm>
          <a:prstGeom prst="rect">
            <a:avLst/>
          </a:prstGeom>
          <a:noFill/>
        </p:spPr>
        <p:txBody>
          <a:bodyPr wrap="none" rtlCol="0">
            <a:spAutoFit/>
          </a:bodyPr>
          <a:lstStyle/>
          <a:p>
            <a:r>
              <a:rPr lang="de-DE" sz="1633"/>
              <a:t>Source: </a:t>
            </a:r>
            <a:r>
              <a:rPr lang="de-DE" sz="1633" dirty="0"/>
              <a:t>Destatis</a:t>
            </a:r>
            <a:r>
              <a:rPr lang="de-DE" sz="1633"/>
              <a:t>; price, seasonly, calendar adjusted</a:t>
            </a:r>
            <a:endParaRPr lang="de-DE" sz="1633" dirty="0"/>
          </a:p>
        </p:txBody>
      </p:sp>
      <p:cxnSp>
        <p:nvCxnSpPr>
          <p:cNvPr id="22" name="Straight Arrow Connector 20"/>
          <p:cNvCxnSpPr>
            <a:cxnSpLocks/>
          </p:cNvCxnSpPr>
          <p:nvPr/>
        </p:nvCxnSpPr>
        <p:spPr>
          <a:xfrm flipV="1">
            <a:off x="9413433" y="4954689"/>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2432785" y="3962888"/>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1. </a:t>
            </a:r>
            <a:endParaRPr lang="de-DE" dirty="0"/>
          </a:p>
        </p:txBody>
      </p:sp>
      <p:sp>
        <p:nvSpPr>
          <p:cNvPr id="20" name="Rechteck 19"/>
          <p:cNvSpPr/>
          <p:nvPr/>
        </p:nvSpPr>
        <p:spPr>
          <a:xfrm>
            <a:off x="3617799" y="3624216"/>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2. </a:t>
            </a:r>
            <a:endParaRPr lang="de-DE" dirty="0"/>
          </a:p>
        </p:txBody>
      </p:sp>
      <p:sp>
        <p:nvSpPr>
          <p:cNvPr id="21" name="Rechteck 20"/>
          <p:cNvSpPr/>
          <p:nvPr/>
        </p:nvSpPr>
        <p:spPr>
          <a:xfrm>
            <a:off x="5677746" y="3587243"/>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7455455" y="390213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4. </a:t>
            </a:r>
            <a:endParaRPr lang="de-DE" dirty="0"/>
          </a:p>
        </p:txBody>
      </p:sp>
      <p:sp>
        <p:nvSpPr>
          <p:cNvPr id="25" name="Rechteck 24"/>
          <p:cNvSpPr/>
          <p:nvPr/>
        </p:nvSpPr>
        <p:spPr>
          <a:xfrm>
            <a:off x="7817492" y="4669405"/>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5. </a:t>
            </a:r>
            <a:endParaRPr lang="de-DE" dirty="0"/>
          </a:p>
        </p:txBody>
      </p:sp>
      <p:sp>
        <p:nvSpPr>
          <p:cNvPr id="26" name="Rechteck 25"/>
          <p:cNvSpPr/>
          <p:nvPr/>
        </p:nvSpPr>
        <p:spPr>
          <a:xfrm>
            <a:off x="9349761" y="466526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6. </a:t>
            </a:r>
            <a:endParaRPr lang="de-DE" dirty="0"/>
          </a:p>
        </p:txBody>
      </p:sp>
      <p:cxnSp>
        <p:nvCxnSpPr>
          <p:cNvPr id="8" name="Straight Arrow Connector 20">
            <a:extLst>
              <a:ext uri="{FF2B5EF4-FFF2-40B4-BE49-F238E27FC236}">
                <a16:creationId xmlns:a16="http://schemas.microsoft.com/office/drawing/2014/main" id="{E16F816E-228B-E675-6F82-615030FE5348}"/>
              </a:ext>
            </a:extLst>
          </p:cNvPr>
          <p:cNvCxnSpPr>
            <a:cxnSpLocks/>
          </p:cNvCxnSpPr>
          <p:nvPr/>
        </p:nvCxnSpPr>
        <p:spPr>
          <a:xfrm flipV="1">
            <a:off x="10339585" y="3267137"/>
            <a:ext cx="0" cy="58003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Rechteck 28">
            <a:extLst>
              <a:ext uri="{FF2B5EF4-FFF2-40B4-BE49-F238E27FC236}">
                <a16:creationId xmlns:a16="http://schemas.microsoft.com/office/drawing/2014/main" id="{2F775F3C-1BAF-E596-0342-A6EA7B240B86}"/>
              </a:ext>
            </a:extLst>
          </p:cNvPr>
          <p:cNvSpPr/>
          <p:nvPr/>
        </p:nvSpPr>
        <p:spPr>
          <a:xfrm>
            <a:off x="10338502" y="371369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7</a:t>
            </a:r>
            <a:r>
              <a:rPr lang="en-US">
                <a:latin typeface="Arial" panose="020B0604020202020204" pitchFamily="34" charset="0"/>
                <a:cs typeface="Arial" panose="020B0604020202020204" pitchFamily="34" charset="0"/>
              </a:rPr>
              <a:t>. </a:t>
            </a:r>
            <a:endParaRPr lang="de-DE" dirty="0"/>
          </a:p>
        </p:txBody>
      </p:sp>
    </p:spTree>
    <p:extLst>
      <p:ext uri="{BB962C8B-B14F-4D97-AF65-F5344CB8AC3E}">
        <p14:creationId xmlns:p14="http://schemas.microsoft.com/office/powerpoint/2010/main" val="99156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1677062" cy="343620"/>
          </a:xfrm>
          <a:prstGeom prst="rect">
            <a:avLst/>
          </a:prstGeom>
          <a:noFill/>
        </p:spPr>
        <p:txBody>
          <a:bodyPr wrap="none" rtlCol="0">
            <a:spAutoFit/>
          </a:bodyPr>
          <a:lstStyle/>
          <a:p>
            <a:r>
              <a:rPr lang="de-DE" sz="1633"/>
              <a:t>Economic growth</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947422EB-D1B4-7FC6-4B82-F827FE95D660}"/>
              </a:ext>
            </a:extLst>
          </p:cNvPr>
          <p:cNvSpPr txBox="1"/>
          <p:nvPr/>
        </p:nvSpPr>
        <p:spPr>
          <a:xfrm>
            <a:off x="2434155" y="324392"/>
            <a:ext cx="1548501" cy="343620"/>
          </a:xfrm>
          <a:prstGeom prst="rect">
            <a:avLst/>
          </a:prstGeom>
          <a:noFill/>
        </p:spPr>
        <p:txBody>
          <a:bodyPr wrap="none" rtlCol="0">
            <a:spAutoFit/>
          </a:bodyPr>
          <a:lstStyle/>
          <a:p>
            <a:r>
              <a:rPr lang="de-DE" sz="1633" dirty="0"/>
              <a:t>Source: </a:t>
            </a:r>
            <a:r>
              <a:rPr lang="de-DE" sz="1633" dirty="0" err="1">
                <a:hlinkClick r:id="rId3"/>
              </a:rPr>
              <a:t>Destatis</a:t>
            </a:r>
            <a:endParaRPr lang="de-DE" sz="1633" dirty="0"/>
          </a:p>
        </p:txBody>
      </p:sp>
    </p:spTree>
    <p:extLst>
      <p:ext uri="{BB962C8B-B14F-4D97-AF65-F5344CB8AC3E}">
        <p14:creationId xmlns:p14="http://schemas.microsoft.com/office/powerpoint/2010/main" val="2820510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904415" cy="343620"/>
          </a:xfrm>
          <a:prstGeom prst="rect">
            <a:avLst/>
          </a:prstGeom>
          <a:noFill/>
        </p:spPr>
        <p:txBody>
          <a:bodyPr wrap="none" rtlCol="0">
            <a:spAutoFit/>
          </a:bodyPr>
          <a:lstStyle/>
          <a:p>
            <a:r>
              <a:rPr lang="de-DE" sz="1633"/>
              <a:t>Inflation</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A24A4487-252B-810B-FC2B-62E4F5340531}"/>
              </a:ext>
            </a:extLst>
          </p:cNvPr>
          <p:cNvSpPr txBox="1"/>
          <p:nvPr/>
        </p:nvSpPr>
        <p:spPr>
          <a:xfrm>
            <a:off x="3098184" y="291735"/>
            <a:ext cx="1909497" cy="343620"/>
          </a:xfrm>
          <a:prstGeom prst="rect">
            <a:avLst/>
          </a:prstGeom>
          <a:noFill/>
        </p:spPr>
        <p:txBody>
          <a:bodyPr wrap="none" rtlCol="0">
            <a:spAutoFit/>
          </a:bodyPr>
          <a:lstStyle/>
          <a:p>
            <a:r>
              <a:rPr lang="de-DE" sz="1633" dirty="0"/>
              <a:t>Source</a:t>
            </a:r>
            <a:r>
              <a:rPr lang="de-DE" sz="1633"/>
              <a:t>: </a:t>
            </a:r>
            <a:r>
              <a:rPr lang="de-DE" sz="1633">
                <a:hlinkClick r:id="rId3"/>
              </a:rPr>
              <a:t>Bundesbank</a:t>
            </a:r>
            <a:endParaRPr lang="de-DE" sz="1633" dirty="0"/>
          </a:p>
        </p:txBody>
      </p:sp>
    </p:spTree>
    <p:extLst>
      <p:ext uri="{BB962C8B-B14F-4D97-AF65-F5344CB8AC3E}">
        <p14:creationId xmlns:p14="http://schemas.microsoft.com/office/powerpoint/2010/main" val="616071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1484702" cy="343620"/>
          </a:xfrm>
          <a:prstGeom prst="rect">
            <a:avLst/>
          </a:prstGeom>
          <a:noFill/>
        </p:spPr>
        <p:txBody>
          <a:bodyPr wrap="none" rtlCol="0">
            <a:spAutoFit/>
          </a:bodyPr>
          <a:lstStyle/>
          <a:p>
            <a:r>
              <a:rPr lang="de-DE" sz="1633"/>
              <a:t>Unemployment</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434155" y="324392"/>
            <a:ext cx="1909497" cy="343620"/>
          </a:xfrm>
          <a:prstGeom prst="rect">
            <a:avLst/>
          </a:prstGeom>
          <a:noFill/>
        </p:spPr>
        <p:txBody>
          <a:bodyPr wrap="none" rtlCol="0">
            <a:spAutoFit/>
          </a:bodyPr>
          <a:lstStyle/>
          <a:p>
            <a:r>
              <a:rPr lang="de-DE" sz="1633" dirty="0"/>
              <a:t>Source</a:t>
            </a:r>
            <a:r>
              <a:rPr lang="de-DE" sz="1633"/>
              <a:t>: </a:t>
            </a:r>
            <a:r>
              <a:rPr lang="de-DE" sz="1633">
                <a:hlinkClick r:id="rId3"/>
              </a:rPr>
              <a:t>Bundesbank</a:t>
            </a:r>
            <a:endParaRPr lang="de-DE" sz="1633" dirty="0"/>
          </a:p>
        </p:txBody>
      </p:sp>
    </p:spTree>
    <p:extLst>
      <p:ext uri="{BB962C8B-B14F-4D97-AF65-F5344CB8AC3E}">
        <p14:creationId xmlns:p14="http://schemas.microsoft.com/office/powerpoint/2010/main" val="1552777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00902" y="324392"/>
            <a:ext cx="1547218" cy="343620"/>
          </a:xfrm>
          <a:prstGeom prst="rect">
            <a:avLst/>
          </a:prstGeom>
          <a:noFill/>
        </p:spPr>
        <p:txBody>
          <a:bodyPr wrap="none" rtlCol="0">
            <a:spAutoFit/>
          </a:bodyPr>
          <a:lstStyle/>
          <a:p>
            <a:r>
              <a:rPr lang="de-DE" sz="1633"/>
              <a:t>Ex- and Improts</a:t>
            </a:r>
            <a:endParaRPr lang="de-DE" sz="1633" dirty="0"/>
          </a:p>
        </p:txBody>
      </p:sp>
      <p:sp>
        <p:nvSpPr>
          <p:cNvPr id="2" name="TextShape 2">
            <a:extLst>
              <a:ext uri="{FF2B5EF4-FFF2-40B4-BE49-F238E27FC236}">
                <a16:creationId xmlns:a16="http://schemas.microsoft.com/office/drawing/2014/main" id="{6B104BB5-BAB3-1041-1795-FF00DD41F5A0}"/>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4" name="Textfeld 3">
            <a:extLst>
              <a:ext uri="{FF2B5EF4-FFF2-40B4-BE49-F238E27FC236}">
                <a16:creationId xmlns:a16="http://schemas.microsoft.com/office/drawing/2014/main" id="{8577D81C-D392-330A-DEE0-AA66A8041D7A}"/>
              </a:ext>
            </a:extLst>
          </p:cNvPr>
          <p:cNvSpPr txBox="1"/>
          <p:nvPr/>
        </p:nvSpPr>
        <p:spPr>
          <a:xfrm>
            <a:off x="2386693" y="354177"/>
            <a:ext cx="6101442" cy="369332"/>
          </a:xfrm>
          <a:prstGeom prst="rect">
            <a:avLst/>
          </a:prstGeom>
          <a:noFill/>
        </p:spPr>
        <p:txBody>
          <a:bodyPr wrap="square">
            <a:spAutoFit/>
          </a:bodyPr>
          <a:lstStyle/>
          <a:p>
            <a:r>
              <a:rPr lang="de-DE" sz="1800"/>
              <a:t>Source: </a:t>
            </a:r>
            <a:r>
              <a:rPr lang="de-DE" sz="1800">
                <a:hlinkClick r:id="rId3"/>
              </a:rPr>
              <a:t>Destatis</a:t>
            </a:r>
            <a:endParaRPr lang="de-DE" sz="1800" dirty="0"/>
          </a:p>
        </p:txBody>
      </p:sp>
    </p:spTree>
    <p:extLst>
      <p:ext uri="{BB962C8B-B14F-4D97-AF65-F5344CB8AC3E}">
        <p14:creationId xmlns:p14="http://schemas.microsoft.com/office/powerpoint/2010/main" val="139732707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504</Words>
  <Application>Microsoft Office PowerPoint</Application>
  <PresentationFormat>Breitbild</PresentationFormat>
  <Paragraphs>179</Paragraphs>
  <Slides>14</Slides>
  <Notes>14</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14</vt:i4>
      </vt:variant>
    </vt:vector>
  </HeadingPairs>
  <TitlesOfParts>
    <vt:vector size="19" baseType="lpstr">
      <vt:lpstr>Arial</vt:lpstr>
      <vt:lpstr>Calibri</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198</cp:revision>
  <cp:lastPrinted>2022-03-02T20:18:27Z</cp:lastPrinted>
  <dcterms:created xsi:type="dcterms:W3CDTF">2022-03-01T20:52:11Z</dcterms:created>
  <dcterms:modified xsi:type="dcterms:W3CDTF">2023-10-01T20:57:58Z</dcterms:modified>
</cp:coreProperties>
</file>