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372" r:id="rId2"/>
    <p:sldId id="257" r:id="rId3"/>
    <p:sldId id="485" r:id="rId4"/>
    <p:sldId id="1373" r:id="rId5"/>
    <p:sldId id="1378" r:id="rId6"/>
    <p:sldId id="517" r:id="rId7"/>
  </p:sldIdLst>
  <p:sldSz cx="12192000" cy="6858000"/>
  <p:notesSz cx="6865938" cy="99980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93447" autoAdjust="0"/>
  </p:normalViewPr>
  <p:slideViewPr>
    <p:cSldViewPr snapToGrid="0">
      <p:cViewPr varScale="1">
        <p:scale>
          <a:sx n="54" d="100"/>
          <a:sy n="54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0524BEED-E0BF-4555-8E2F-C31A69315841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B85F1F99-80BC-4C62-BD17-0AD959982C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3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5pPr>
            <a:lvl6pPr marL="2806970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6pPr>
            <a:lvl7pPr marL="3317328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7pPr>
            <a:lvl8pPr marL="3827687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8pPr>
            <a:lvl9pPr marL="4338045" indent="-255180" defTabSz="501498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808066" algn="l"/>
                <a:tab pos="1614363" algn="l"/>
                <a:tab pos="2425974" algn="l"/>
                <a:tab pos="323226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44513" y="895350"/>
            <a:ext cx="7974013" cy="448627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74" y="5679253"/>
            <a:ext cx="5054505" cy="5379134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2085" tIns="51041" rIns="102085" bIns="51041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15CB2-164D-45E6-81B7-F9CF999F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C8AC0E-B42C-4009-94F5-37F408DD0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FCB69C-750A-416A-B650-4459DCD8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7216FC-CDDA-4FC7-856F-6D1BF7657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7EAD6-C532-4CB3-BDD4-5B25A832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11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5622B-77DC-4621-9F34-AAB053DB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D3FE9F-066E-48C2-A6E9-6A535EE52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923FA-6CAC-4572-A797-292068B6B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6BFD5-5C63-412F-9FE3-D7DE010F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298081-41C9-44DC-ADE1-6A320FEE7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4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C5AE35-7A10-4D44-85E7-23D69967D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766F43-CBDD-4128-9318-2F1BBB7E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ADD35-D1AC-44EE-AB57-95A3D90A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7B51C0-C5FE-43BD-B471-BE358A07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27E67-7EB3-4AC3-8844-CFDC3F66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10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4781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77072-9838-42DE-9738-1E38E8CA4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FA340A-F7F9-4297-A59B-8597B8C5D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45680-A9F5-47DC-9FEE-218898FF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EA3E5B-4D65-4F5C-AA51-BE434200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9447C8-8C37-4773-8BD4-CF43165F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6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835BA-3C4B-49D3-8BA5-2B5FB969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578CB4-1C3A-4F80-A91B-B36E5963B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7463A4-F863-4846-804B-5B4B35AF4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C99560-DED2-44F0-A62A-C280BA670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46564-D7E0-4FC7-84EB-EDC4C0D5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7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12DBB5-E341-4F05-9A36-02A7A279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FA02BB-95C1-46BD-A783-3D7A0FEF9E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8EF066-687C-42E1-9080-B54BFAE449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A4718D-56E8-457D-87D1-B9F47998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8FD24A-9CF2-4CD7-8B3E-2F775593A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16550E-EAAF-4911-A231-2907F17E1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93FD2C-65F5-4272-BDFB-8F7379263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D78C2D-0DE4-4D23-82CD-7330DE94D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3BADA4-F8AA-4D37-BC58-CE054559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8DC1A4-70D5-4838-A2A2-52A9F27F2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31E668-ED59-4B2B-B32E-FD24F457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F5175B-967C-43EC-A81E-DB8AE2DD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18A539-8D53-4E47-BEB3-A02BA46A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E9B1300-DECA-4AAA-AEC4-6D613B1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94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B9E8FD-3A8F-45F0-918D-433651BC4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1E34814-E549-4F5D-BBDA-26EA8D1E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817922-9D56-4558-BA69-BDAD2C1C0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5B991F-7519-4BA1-983B-70277BC2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72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0E3B0A2-06E1-43B4-B3A5-C1BEE069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5C4017-C068-43F7-8C83-D20824A74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927ED-0109-42D7-A20B-36353239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17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810113-C27D-4DFD-AB0F-A090B7517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6794ED-E4E3-4CAB-9803-58C798D7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75357A-B974-4F7C-BD2F-AD88D5954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0F3F03-70D5-4E57-822E-36E24CA5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F198CB-399D-4196-AD5E-C3E822C24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7466C0-BC3C-4E32-9B9C-817462FE4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83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B12A0-FA96-4F2D-BBD1-D18DB12F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862DB75-3F7B-4F33-A6A3-DF686245E0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915E9-990C-46A4-BAB7-FC621734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1CB4F7-2473-473C-9668-000BC70C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7A5594-DD81-4A7F-8819-122D3F36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9ED47D4-6DE6-44B6-9583-46117EB1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528A667-8FFB-4005-AC59-C410C841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A12286-93FF-421B-8567-1697188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A553E2-6455-47F5-801A-FAB945225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6509-52CD-4576-A1AB-8D0CC0C7B472}" type="datetimeFigureOut">
              <a:rPr lang="de-DE" smtClean="0"/>
              <a:t>24.09.2023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983ED2-A3DB-496A-B968-74A4AA2D3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DEE7F7-FB34-452D-8DEE-1D81F27D8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58EB4-1C7E-42E6-B93A-94A84A4D43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77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Economics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352134" y="1874728"/>
            <a:ext cx="51237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/>
              <a:t>This lecture will be recorded and </a:t>
            </a:r>
          </a:p>
          <a:p>
            <a:pPr algn="ctr"/>
            <a:r>
              <a:rPr lang="de-DE" sz="2800" b="1" u="sng"/>
              <a:t>Subsequently uploaded in the </a:t>
            </a:r>
          </a:p>
          <a:p>
            <a:pPr algn="ctr"/>
            <a:r>
              <a:rPr lang="de-DE" sz="2800" b="1" u="sng"/>
              <a:t>world-wide-web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971B7-33EB-4BC2-8BB2-56149CB51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082" y="1118586"/>
            <a:ext cx="9149918" cy="2391377"/>
          </a:xfrm>
        </p:spPr>
        <p:txBody>
          <a:bodyPr>
            <a:noAutofit/>
          </a:bodyPr>
          <a:lstStyle/>
          <a:p>
            <a:pPr algn="ctr"/>
            <a:r>
              <a:rPr lang="de-DE" sz="600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Economics</a:t>
            </a:r>
            <a:endParaRPr lang="de-DE" sz="60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0375F8-BC01-4333-A1BB-F4E22450B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6300" y="3557650"/>
            <a:ext cx="9077325" cy="438788"/>
          </a:xfrm>
        </p:spPr>
        <p:txBody>
          <a:bodyPr>
            <a:noAutofit/>
          </a:bodyPr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Winter term 2023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Untertitel 2">
            <a:extLst>
              <a:ext uri="{FF2B5EF4-FFF2-40B4-BE49-F238E27FC236}">
                <a16:creationId xmlns:a16="http://schemas.microsoft.com/office/drawing/2014/main" id="{9785B7A5-5F1F-4A59-8352-502B0D44D345}"/>
              </a:ext>
            </a:extLst>
          </p:cNvPr>
          <p:cNvSpPr txBox="1">
            <a:spLocks/>
          </p:cNvSpPr>
          <p:nvPr/>
        </p:nvSpPr>
        <p:spPr>
          <a:xfrm>
            <a:off x="1590675" y="4876800"/>
            <a:ext cx="9078798" cy="451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Bernhard Köster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BEBF484-332A-4E5A-ADB1-A980912EF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90525"/>
            <a:ext cx="2581275" cy="177165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E683233-D8D3-4E3D-9C4E-AA239CA7FE25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14646" y="116632"/>
            <a:ext cx="8928993" cy="65527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solidFill>
                  <a:srgbClr val="000000"/>
                </a:solidFill>
                <a:latin typeface="Arial"/>
              </a:rPr>
              <a:t>Prof. Dr. Bernhard Köster</a:t>
            </a:r>
          </a:p>
          <a:p>
            <a:endParaRPr lang="de-DE" sz="2400" dirty="0"/>
          </a:p>
          <a:p>
            <a:pPr>
              <a:lnSpc>
                <a:spcPct val="100000"/>
              </a:lnSpc>
            </a:pPr>
            <a:endParaRPr lang="de-DE" sz="2400" dirty="0">
              <a:solidFill>
                <a:srgbClr val="000000"/>
              </a:solidFill>
              <a:latin typeface="Arial"/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Room:			S 113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Street:			Friedrich-Paffrath-Straße 101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location:		26389 Wilhelmshaven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Tel.			+49 4421 985-2766</a:t>
            </a:r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Email:			bernhard.koester@jade-hs.de</a:t>
            </a:r>
            <a:endParaRPr lang="de-DE" sz="2400"/>
          </a:p>
          <a:p>
            <a:pPr>
              <a:lnSpc>
                <a:spcPct val="100000"/>
              </a:lnSpc>
            </a:pPr>
            <a:endParaRPr lang="de-DE" sz="2400">
              <a:solidFill>
                <a:srgbClr val="000000"/>
              </a:solidFill>
              <a:ea typeface="Droid Sans Fallback"/>
            </a:endParaRP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Consultation hour:	by arrangement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  <a:ea typeface="Droid Sans Fallback"/>
              </a:rPr>
              <a:t>			or just have a look into my office!</a:t>
            </a:r>
          </a:p>
          <a:p>
            <a:pPr>
              <a:lnSpc>
                <a:spcPct val="100000"/>
              </a:lnSpc>
            </a:pPr>
            <a:r>
              <a:rPr lang="de-DE" sz="2400">
                <a:solidFill>
                  <a:srgbClr val="000000"/>
                </a:solidFill>
              </a:rPr>
              <a:t>			or Webex/Zoom …</a:t>
            </a:r>
            <a:endParaRPr lang="de-DE" sz="2400"/>
          </a:p>
          <a:p>
            <a:pPr>
              <a:lnSpc>
                <a:spcPct val="100000"/>
              </a:lnSpc>
            </a:pPr>
            <a:r>
              <a:rPr lang="de-DE" sz="2400" dirty="0">
                <a:solidFill>
                  <a:srgbClr val="000000"/>
                </a:solidFill>
                <a:latin typeface="Arial"/>
                <a:ea typeface="Droid Sans Fallback"/>
              </a:rPr>
              <a:t>			</a:t>
            </a: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2AA7FF7-62BC-4C36-A222-9B71D57B6767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55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780158"/>
            <a:ext cx="12172951" cy="59030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macroeconomic indicators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Okun`s law and time series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General developments in the global economy and international trade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Exchange rates, Siegels paradoxon Interest parity and the Mundell-Felming-model</a:t>
            </a:r>
          </a:p>
          <a:p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Philippscurve, Taylor-Rule, time inconsistency and general problems in monetary policy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economics of european integration and the Optimal Currency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The Solow growth model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1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483283"/>
            <a:ext cx="12172951" cy="61787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Okun, Arthur M. (1962). “Potential GNP: Its Measurement and Significance.” Reprinted as Cowles Foundation Paper 190.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Siegel, J. J. (1972). Risk, interest rates and the forward exchange. The Quarterly Journal of Economics, 86 (2), 303–309.</a:t>
            </a:r>
            <a:endParaRPr lang="de-DE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Marcus Fleming (1062): Domestic financial policies under fixed and floating exchange rates. IMF Staff Papers 9, 369-379</a:t>
            </a:r>
            <a:endParaRPr lang="de-DE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Robert Mundell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(1962) Capital mobility and stabilization policy under fixed and flexible exchange rates. In: Canadian Journal of Economic and Political Science. Vol. 29, 1962,  475-485 </a:t>
            </a: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(Nobel Prize 1999)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Philipps, A. (1958) The Relation between Unemployment and the Rate of Change of Money Wages in the United Kingdom, 1861–1957, Economica, Vol. 25, S. 283–299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Phelps, Edmund S.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(1967) “Phillips Curves, Expectations of Inflation and Optimal Employment over Time.” Economica, n.s., 34, no. 3, 254–281. </a:t>
            </a: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(Nobel Prize 2006)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Barro, R., and D. Gordon (1983): “A Positive Theory of Monetary Policy in a Natural Rate Model,” Journal of Political Economy, 91, 589–610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Barro, R.J. and D. Gordon, (1983) Rules, Discretion, and Reputation in a Model of  Monetary Policy, Journal of Monetary Economics, Vol. 12, 101 – 120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Köster, Bernhard (2011), Decision Rules, Transparency and Central Banks, Disseratation, University of Heidelberg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Mundell, R.A.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 (1961) A Theory of Optimum Currency Areas Author(s): Source: The American Economic Review, Vol. 51, No. 4, Sep., 657-665 </a:t>
            </a: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(Nobel Prize 1999)</a:t>
            </a:r>
            <a:endParaRPr lang="en-US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Solow, R.M. </a:t>
            </a: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(1956) A Contribution to the Theory of Economic Growth, The Quarterly Journal of Economics, Vol. 70, No. 1, Feb., 65-94 </a:t>
            </a:r>
            <a:r>
              <a:rPr lang="en-US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(Nobel Prize 1987)</a:t>
            </a:r>
            <a:endParaRPr lang="en-US" sz="19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>
                <a:latin typeface="Times New Roman" panose="02020603050405020304" pitchFamily="18" charset="0"/>
                <a:cs typeface="Times New Roman" panose="02020603050405020304" pitchFamily="18" charset="0"/>
              </a:rPr>
              <a:t>Swan, T. (1956) Economic Growth and Capital Accumulation, Economic Record, Band 32, No. 2, 334–361</a:t>
            </a:r>
          </a:p>
        </p:txBody>
      </p:sp>
    </p:spTree>
    <p:extLst>
      <p:ext uri="{BB962C8B-B14F-4D97-AF65-F5344CB8AC3E}">
        <p14:creationId xmlns:p14="http://schemas.microsoft.com/office/powerpoint/2010/main" val="408377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 indicators</a:t>
            </a:r>
            <a:endParaRPr lang="de-D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212531" y="2232852"/>
            <a:ext cx="2938182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Economic growth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3484466" y="1121049"/>
            <a:ext cx="1710017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6009576" y="1009504"/>
            <a:ext cx="2228850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7141506" y="2082494"/>
            <a:ext cx="2526927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Interest rates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7195292" y="3659751"/>
            <a:ext cx="2717429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Debt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6176118" y="4833424"/>
            <a:ext cx="2228852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Current account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2493818" y="4822230"/>
            <a:ext cx="2629006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Trade-to-GDP-ratio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727531" y="3566682"/>
            <a:ext cx="2228852" cy="504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Exchange rates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commons/thumb/4/4b/Octagon_2.svg/240px-Octagon_2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695" y="1538118"/>
            <a:ext cx="3284111" cy="328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96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Breitbild</PresentationFormat>
  <Paragraphs>67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Sparkasse Rg</vt:lpstr>
      <vt:lpstr>Times New Roman</vt:lpstr>
      <vt:lpstr>Office</vt:lpstr>
      <vt:lpstr>PowerPoint-Präsentation</vt:lpstr>
      <vt:lpstr>Global Economics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bjk</dc:creator>
  <cp:lastModifiedBy>Bernhard Köster</cp:lastModifiedBy>
  <cp:revision>192</cp:revision>
  <cp:lastPrinted>2022-03-02T20:18:27Z</cp:lastPrinted>
  <dcterms:created xsi:type="dcterms:W3CDTF">2022-03-01T20:52:11Z</dcterms:created>
  <dcterms:modified xsi:type="dcterms:W3CDTF">2023-09-24T21:22:36Z</dcterms:modified>
</cp:coreProperties>
</file>