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3" r:id="rId3"/>
    <p:sldId id="267" r:id="rId4"/>
    <p:sldId id="268" r:id="rId5"/>
    <p:sldId id="269" r:id="rId6"/>
    <p:sldId id="271" r:id="rId7"/>
  </p:sldIdLst>
  <p:sldSz cx="12192000" cy="6858000"/>
  <p:notesSz cx="6864350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44" autoAdjust="0"/>
    <p:restoredTop sz="94660"/>
  </p:normalViewPr>
  <p:slideViewPr>
    <p:cSldViewPr snapToGrid="0">
      <p:cViewPr varScale="1">
        <p:scale>
          <a:sx n="95" d="100"/>
          <a:sy n="95" d="100"/>
        </p:scale>
        <p:origin x="2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501640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501640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08A3F0C7-9458-4862-85FD-9F0257F214FD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3388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0" tIns="48175" rIns="96350" bIns="4817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435" y="4811574"/>
            <a:ext cx="5491480" cy="3936742"/>
          </a:xfrm>
          <a:prstGeom prst="rect">
            <a:avLst/>
          </a:prstGeom>
        </p:spPr>
        <p:txBody>
          <a:bodyPr vert="horz" lIns="96350" tIns="48175" rIns="96350" bIns="48175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4552" cy="501639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8210" y="9496437"/>
            <a:ext cx="2974552" cy="501639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41DB104C-394E-4533-B2D4-A94DA065D7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511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5pPr>
            <a:lvl6pPr marL="2649634" indent="-240876" defTabSz="4733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6pPr>
            <a:lvl7pPr marL="3131386" indent="-240876" defTabSz="4733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7pPr>
            <a:lvl8pPr marL="3613137" indent="-240876" defTabSz="4733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8pPr>
            <a:lvl9pPr marL="4094889" indent="-240876" defTabSz="4733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45C7708-F9DB-4E7E-BADF-68367F90445D}" type="slidenum">
              <a:rPr lang="de-DE" sz="13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</a:t>
            </a:fld>
            <a:endParaRPr lang="de-DE" sz="13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1" name="Rectangle 28"/>
          <p:cNvSpPr txBox="1">
            <a:spLocks noGrp="1" noChangeArrowheads="1"/>
          </p:cNvSpPr>
          <p:nvPr/>
        </p:nvSpPr>
        <p:spPr bwMode="auto">
          <a:xfrm>
            <a:off x="3856431" y="10308779"/>
            <a:ext cx="2914171" cy="505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824" tIns="49309" rIns="94824" bIns="49309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064182A-E47F-4923-9C1A-091E7BAB97E7}" type="slidenum">
              <a:rPr lang="de-DE" sz="13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3</a:t>
            </a:fld>
            <a:endParaRPr lang="de-DE" sz="13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2725" y="812800"/>
            <a:ext cx="7239000" cy="407193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23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4125" y="5156994"/>
            <a:ext cx="4997310" cy="4884476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824" tIns="49309" rIns="94824" bIns="49309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4871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5pPr>
            <a:lvl6pPr marL="2649634" indent="-240876" defTabSz="4733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6pPr>
            <a:lvl7pPr marL="3131386" indent="-240876" defTabSz="4733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7pPr>
            <a:lvl8pPr marL="3613137" indent="-240876" defTabSz="4733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8pPr>
            <a:lvl9pPr marL="4094889" indent="-240876" defTabSz="4733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45C7708-F9DB-4E7E-BADF-68367F90445D}" type="slidenum">
              <a:rPr lang="de-DE" sz="13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4</a:t>
            </a:fld>
            <a:endParaRPr lang="de-DE" sz="13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1" name="Rectangle 28"/>
          <p:cNvSpPr txBox="1">
            <a:spLocks noGrp="1" noChangeArrowheads="1"/>
          </p:cNvSpPr>
          <p:nvPr/>
        </p:nvSpPr>
        <p:spPr bwMode="auto">
          <a:xfrm>
            <a:off x="3856431" y="10308779"/>
            <a:ext cx="2914171" cy="505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824" tIns="49309" rIns="94824" bIns="49309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064182A-E47F-4923-9C1A-091E7BAB97E7}" type="slidenum">
              <a:rPr lang="de-DE" sz="13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4</a:t>
            </a:fld>
            <a:endParaRPr lang="de-DE" sz="13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2725" y="812800"/>
            <a:ext cx="7239000" cy="407193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23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4125" y="5156994"/>
            <a:ext cx="4997310" cy="4884476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824" tIns="49309" rIns="94824" bIns="49309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78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5pPr>
            <a:lvl6pPr marL="2649634" indent="-240876" defTabSz="4733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6pPr>
            <a:lvl7pPr marL="3131386" indent="-240876" defTabSz="4733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7pPr>
            <a:lvl8pPr marL="3613137" indent="-240876" defTabSz="4733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8pPr>
            <a:lvl9pPr marL="4094889" indent="-240876" defTabSz="4733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45C7708-F9DB-4E7E-BADF-68367F90445D}" type="slidenum">
              <a:rPr lang="de-DE" sz="13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5</a:t>
            </a:fld>
            <a:endParaRPr lang="de-DE" sz="13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1" name="Rectangle 28"/>
          <p:cNvSpPr txBox="1">
            <a:spLocks noGrp="1" noChangeArrowheads="1"/>
          </p:cNvSpPr>
          <p:nvPr/>
        </p:nvSpPr>
        <p:spPr bwMode="auto">
          <a:xfrm>
            <a:off x="3856431" y="10308779"/>
            <a:ext cx="2914171" cy="505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824" tIns="49309" rIns="94824" bIns="49309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064182A-E47F-4923-9C1A-091E7BAB97E7}" type="slidenum">
              <a:rPr lang="de-DE" sz="13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5</a:t>
            </a:fld>
            <a:endParaRPr lang="de-DE" sz="13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2725" y="812800"/>
            <a:ext cx="7239000" cy="407193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23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4125" y="5156994"/>
            <a:ext cx="4997310" cy="4884476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824" tIns="49309" rIns="94824" bIns="49309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1829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5pPr>
            <a:lvl6pPr marL="2649634" indent="-240876" defTabSz="4733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6pPr>
            <a:lvl7pPr marL="3131386" indent="-240876" defTabSz="4733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7pPr>
            <a:lvl8pPr marL="3613137" indent="-240876" defTabSz="4733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8pPr>
            <a:lvl9pPr marL="4094889" indent="-240876" defTabSz="4733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773" algn="l"/>
                <a:tab pos="1523875" algn="l"/>
                <a:tab pos="2289994" algn="l"/>
                <a:tab pos="3051094" algn="l"/>
              </a:tabLst>
              <a:defRPr sz="23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45C7708-F9DB-4E7E-BADF-68367F90445D}" type="slidenum">
              <a:rPr lang="de-DE" sz="13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6</a:t>
            </a:fld>
            <a:endParaRPr lang="de-DE" sz="13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1" name="Rectangle 28"/>
          <p:cNvSpPr txBox="1">
            <a:spLocks noGrp="1" noChangeArrowheads="1"/>
          </p:cNvSpPr>
          <p:nvPr/>
        </p:nvSpPr>
        <p:spPr bwMode="auto">
          <a:xfrm>
            <a:off x="3856431" y="10308779"/>
            <a:ext cx="2914171" cy="505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824" tIns="49309" rIns="94824" bIns="49309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064182A-E47F-4923-9C1A-091E7BAB97E7}" type="slidenum">
              <a:rPr lang="de-DE" sz="13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6</a:t>
            </a:fld>
            <a:endParaRPr lang="de-DE" sz="13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2725" y="812800"/>
            <a:ext cx="7239000" cy="407193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23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4125" y="5156994"/>
            <a:ext cx="4997310" cy="4884476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824" tIns="49309" rIns="94824" bIns="49309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043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640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087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727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604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339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6614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397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370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14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306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6799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5300F-C93E-4393-BB89-6BF66F5D7C5D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261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hyperlink" Target="https://fred.stlouisfed.org/" TargetMode="Externa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feld 48"/>
          <p:cNvSpPr txBox="1"/>
          <p:nvPr/>
        </p:nvSpPr>
        <p:spPr>
          <a:xfrm>
            <a:off x="4893474" y="81097"/>
            <a:ext cx="23721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(Zins)Paritäten</a:t>
            </a:r>
            <a:endParaRPr lang="de-DE" sz="2800" b="1" dirty="0"/>
          </a:p>
        </p:txBody>
      </p:sp>
      <p:sp>
        <p:nvSpPr>
          <p:cNvPr id="2" name="Rechteck 1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/>
          <p:cNvSpPr txBox="1"/>
          <p:nvPr/>
        </p:nvSpPr>
        <p:spPr>
          <a:xfrm>
            <a:off x="4774403" y="5211253"/>
            <a:ext cx="2610330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DE" sz="2400" b="1" u="sng" dirty="0" smtClean="0"/>
              <a:t>!!!Achtung!!!</a:t>
            </a:r>
          </a:p>
          <a:p>
            <a:pPr algn="ctr"/>
            <a:r>
              <a:rPr lang="de-DE" sz="2400" b="1" u="sng" dirty="0" smtClean="0"/>
              <a:t>Es wird kompliziert</a:t>
            </a:r>
            <a:endParaRPr lang="de-DE" sz="2400" b="1" u="sng" dirty="0"/>
          </a:p>
        </p:txBody>
      </p:sp>
      <p:pic>
        <p:nvPicPr>
          <p:cNvPr id="25" name="Grafik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06" y="1229858"/>
            <a:ext cx="1330796" cy="998097"/>
          </a:xfrm>
          <a:prstGeom prst="rect">
            <a:avLst/>
          </a:prstGeom>
        </p:spPr>
      </p:pic>
      <p:sp>
        <p:nvSpPr>
          <p:cNvPr id="26" name="Textfeld 25"/>
          <p:cNvSpPr txBox="1"/>
          <p:nvPr/>
        </p:nvSpPr>
        <p:spPr>
          <a:xfrm>
            <a:off x="42985" y="823515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Wilhelmshaven</a:t>
            </a:r>
            <a:endParaRPr lang="de-DE" sz="2000" b="1" dirty="0"/>
          </a:p>
        </p:txBody>
      </p:sp>
      <p:sp>
        <p:nvSpPr>
          <p:cNvPr id="28" name="Textfeld 27"/>
          <p:cNvSpPr txBox="1"/>
          <p:nvPr/>
        </p:nvSpPr>
        <p:spPr>
          <a:xfrm>
            <a:off x="189257" y="6042250"/>
            <a:ext cx="262180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/>
              <a:t>Prof. Dr. </a:t>
            </a:r>
            <a:r>
              <a:rPr lang="de-DE" sz="1400" b="1" dirty="0"/>
              <a:t>B</a:t>
            </a:r>
            <a:r>
              <a:rPr lang="de-DE" sz="1400" b="1" dirty="0" smtClean="0"/>
              <a:t>ernhard Köster</a:t>
            </a:r>
          </a:p>
          <a:p>
            <a:pPr algn="ctr"/>
            <a:r>
              <a:rPr lang="de-DE" sz="1400" b="1" dirty="0" smtClean="0"/>
              <a:t>Jade-Hochschule Wilhelmshaven</a:t>
            </a:r>
          </a:p>
          <a:p>
            <a:pPr algn="ctr"/>
            <a:r>
              <a:rPr lang="de-DE" sz="1400" b="1" dirty="0" smtClean="0"/>
              <a:t>17.04.2020</a:t>
            </a:r>
            <a:endParaRPr lang="de-DE" sz="14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4387112" y="1671337"/>
            <a:ext cx="32135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gedeckte Zinsparität</a:t>
            </a:r>
            <a:endParaRPr lang="de-DE" sz="28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4194751" y="1081965"/>
            <a:ext cx="3598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u</a:t>
            </a:r>
            <a:r>
              <a:rPr lang="de-DE" sz="2800" b="1" dirty="0" smtClean="0"/>
              <a:t>ngedeckte Zinsparität</a:t>
            </a:r>
            <a:endParaRPr lang="de-DE" sz="28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4897476" y="2276021"/>
            <a:ext cx="25775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Kaufkraftparität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386368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4358249" y="142716"/>
            <a:ext cx="26782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Der Wechselkurs</a:t>
            </a:r>
            <a:endParaRPr lang="de-DE" sz="2800" b="1" u="sng" dirty="0">
              <a:solidFill>
                <a:srgbClr val="FF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54235" y="1574723"/>
            <a:ext cx="29732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Mengennotierung:</a:t>
            </a:r>
            <a:endParaRPr lang="de-DE" sz="28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2851344" y="5212960"/>
            <a:ext cx="28627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Siegels Paradoxon</a:t>
            </a:r>
            <a:endParaRPr lang="de-DE" sz="28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14926" y="3083973"/>
            <a:ext cx="24729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Preisnotierung: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285170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1"/>
          <p:cNvSpPr>
            <a:spLocks noChangeArrowheads="1"/>
          </p:cNvSpPr>
          <p:nvPr/>
        </p:nvSpPr>
        <p:spPr bwMode="auto">
          <a:xfrm>
            <a:off x="4071938" y="63002"/>
            <a:ext cx="3081030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 dirty="0" smtClean="0">
                <a:solidFill>
                  <a:srgbClr val="000000"/>
                </a:solidFill>
                <a:latin typeface="Sparkasse Rg" pitchFamily="34" charset="0"/>
              </a:rPr>
              <a:t>Ungedeckte Zinsparität</a:t>
            </a:r>
            <a:endParaRPr lang="de-DE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3DD9729C-D1BE-4015-99DC-C200CFD4927B}"/>
              </a:ext>
            </a:extLst>
          </p:cNvPr>
          <p:cNvCxnSpPr>
            <a:cxnSpLocks/>
          </p:cNvCxnSpPr>
          <p:nvPr/>
        </p:nvCxnSpPr>
        <p:spPr>
          <a:xfrm flipH="1">
            <a:off x="1763486" y="1841796"/>
            <a:ext cx="2764168" cy="3798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513130D6-3975-40CE-B858-BA10FB059F1E}"/>
              </a:ext>
            </a:extLst>
          </p:cNvPr>
          <p:cNvCxnSpPr>
            <a:cxnSpLocks/>
          </p:cNvCxnSpPr>
          <p:nvPr/>
        </p:nvCxnSpPr>
        <p:spPr>
          <a:xfrm>
            <a:off x="4641084" y="1841796"/>
            <a:ext cx="2849692" cy="3798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209218" y="334541"/>
            <a:ext cx="32781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cs typeface="Times New Roman" pitchFamily="18" charset="0"/>
              </a:rPr>
              <a:t>1. Vollständige Substitute</a:t>
            </a:r>
            <a:endParaRPr lang="de-DE" b="1" dirty="0"/>
          </a:p>
        </p:txBody>
      </p:sp>
      <p:sp>
        <p:nvSpPr>
          <p:cNvPr id="4" name="Rechteck 3"/>
          <p:cNvSpPr/>
          <p:nvPr/>
        </p:nvSpPr>
        <p:spPr>
          <a:xfrm>
            <a:off x="3912655" y="1349251"/>
            <a:ext cx="1137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1000 </a:t>
            </a:r>
            <a:r>
              <a:rPr lang="de-DE" dirty="0"/>
              <a:t>Euro</a:t>
            </a:r>
          </a:p>
        </p:txBody>
      </p:sp>
      <p:sp>
        <p:nvSpPr>
          <p:cNvPr id="11" name="Rechteck 10"/>
          <p:cNvSpPr/>
          <p:nvPr/>
        </p:nvSpPr>
        <p:spPr>
          <a:xfrm>
            <a:off x="2391489" y="1613587"/>
            <a:ext cx="616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Euro</a:t>
            </a:r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>
            <a:off x="5610524" y="1561864"/>
            <a:ext cx="106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US-Dollar</a:t>
            </a:r>
            <a:endParaRPr lang="de-DE" dirty="0"/>
          </a:p>
        </p:txBody>
      </p:sp>
      <p:sp>
        <p:nvSpPr>
          <p:cNvPr id="29" name="Rechteck 28"/>
          <p:cNvSpPr/>
          <p:nvPr/>
        </p:nvSpPr>
        <p:spPr>
          <a:xfrm>
            <a:off x="209219" y="718689"/>
            <a:ext cx="32781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cs typeface="Times New Roman" pitchFamily="18" charset="0"/>
              </a:rPr>
              <a:t>2</a:t>
            </a:r>
            <a:r>
              <a:rPr lang="de-DE" dirty="0" smtClean="0">
                <a:cs typeface="Times New Roman" pitchFamily="18" charset="0"/>
              </a:rPr>
              <a:t>. Risikoneutralität</a:t>
            </a:r>
            <a:endParaRPr lang="de-DE" b="1" dirty="0"/>
          </a:p>
        </p:txBody>
      </p:sp>
      <p:sp>
        <p:nvSpPr>
          <p:cNvPr id="30" name="Rechteck 29"/>
          <p:cNvSpPr/>
          <p:nvPr/>
        </p:nvSpPr>
        <p:spPr>
          <a:xfrm>
            <a:off x="209218" y="1076978"/>
            <a:ext cx="32781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cs typeface="Times New Roman" pitchFamily="18" charset="0"/>
              </a:rPr>
              <a:t>3. Arbitragefreiheit</a:t>
            </a:r>
            <a:endParaRPr lang="de-DE" b="1" dirty="0"/>
          </a:p>
        </p:txBody>
      </p:sp>
      <p:sp>
        <p:nvSpPr>
          <p:cNvPr id="31" name="Rechteck 30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/>
          <p:cNvSpPr/>
          <p:nvPr/>
        </p:nvSpPr>
        <p:spPr>
          <a:xfrm>
            <a:off x="8122108" y="89288"/>
            <a:ext cx="31471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cs typeface="Times New Roman" pitchFamily="18" charset="0"/>
              </a:rPr>
              <a:t>i</a:t>
            </a:r>
            <a:r>
              <a:rPr lang="de-DE" sz="1600" baseline="-25000" dirty="0" smtClean="0">
                <a:cs typeface="Times New Roman" pitchFamily="18" charset="0"/>
              </a:rPr>
              <a:t>€</a:t>
            </a:r>
            <a:r>
              <a:rPr lang="de-DE" sz="1600" dirty="0" smtClean="0">
                <a:cs typeface="Times New Roman" pitchFamily="18" charset="0"/>
              </a:rPr>
              <a:t>:</a:t>
            </a:r>
            <a:r>
              <a:rPr lang="de-DE" sz="1600" dirty="0">
                <a:cs typeface="Times New Roman" pitchFamily="18" charset="0"/>
              </a:rPr>
              <a:t>	Zinssatz </a:t>
            </a:r>
            <a:r>
              <a:rPr lang="de-DE" sz="1600" dirty="0" smtClean="0">
                <a:cs typeface="Times New Roman" pitchFamily="18" charset="0"/>
              </a:rPr>
              <a:t>in Euroland</a:t>
            </a:r>
            <a:endParaRPr lang="de-DE" sz="1600" dirty="0">
              <a:cs typeface="Times New Roman" pitchFamily="18" charset="0"/>
            </a:endParaRPr>
          </a:p>
          <a:p>
            <a:r>
              <a:rPr lang="de-DE" sz="1600" dirty="0" smtClean="0">
                <a:cs typeface="Times New Roman" pitchFamily="18" charset="0"/>
              </a:rPr>
              <a:t>i</a:t>
            </a:r>
            <a:r>
              <a:rPr lang="de-DE" sz="1600" baseline="-25000" dirty="0" smtClean="0">
                <a:cs typeface="Times New Roman" pitchFamily="18" charset="0"/>
              </a:rPr>
              <a:t>$</a:t>
            </a:r>
            <a:r>
              <a:rPr lang="de-DE" sz="1600" dirty="0" smtClean="0">
                <a:cs typeface="Times New Roman" pitchFamily="18" charset="0"/>
              </a:rPr>
              <a:t>:</a:t>
            </a:r>
            <a:r>
              <a:rPr lang="de-DE" sz="1600" dirty="0">
                <a:cs typeface="Times New Roman" pitchFamily="18" charset="0"/>
              </a:rPr>
              <a:t>	</a:t>
            </a:r>
            <a:r>
              <a:rPr lang="de-DE" sz="1600" dirty="0"/>
              <a:t>Zinssatz </a:t>
            </a:r>
            <a:r>
              <a:rPr lang="de-DE" sz="1600" dirty="0" smtClean="0"/>
              <a:t>USA</a:t>
            </a:r>
            <a:endParaRPr lang="de-DE" sz="1600" dirty="0"/>
          </a:p>
        </p:txBody>
      </p:sp>
      <p:sp>
        <p:nvSpPr>
          <p:cNvPr id="34" name="Rechteck 33"/>
          <p:cNvSpPr/>
          <p:nvPr/>
        </p:nvSpPr>
        <p:spPr>
          <a:xfrm>
            <a:off x="8081323" y="590399"/>
            <a:ext cx="471895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cs typeface="Times New Roman" pitchFamily="18" charset="0"/>
              </a:rPr>
              <a:t>e</a:t>
            </a:r>
            <a:r>
              <a:rPr lang="de-DE" sz="1600" baseline="-25000" dirty="0" smtClean="0">
                <a:cs typeface="Times New Roman" pitchFamily="18" charset="0"/>
              </a:rPr>
              <a:t>0</a:t>
            </a:r>
            <a:r>
              <a:rPr lang="de-DE" sz="1600" dirty="0" smtClean="0"/>
              <a:t>:</a:t>
            </a:r>
            <a:r>
              <a:rPr lang="de-DE" sz="1600" dirty="0"/>
              <a:t>	</a:t>
            </a:r>
            <a:r>
              <a:rPr lang="de-DE" sz="1600" dirty="0" smtClean="0"/>
              <a:t>Wechselkurs heute</a:t>
            </a:r>
          </a:p>
        </p:txBody>
      </p:sp>
      <p:sp>
        <p:nvSpPr>
          <p:cNvPr id="20" name="Rechteck 19"/>
          <p:cNvSpPr/>
          <p:nvPr/>
        </p:nvSpPr>
        <p:spPr>
          <a:xfrm>
            <a:off x="7880626" y="841100"/>
            <a:ext cx="423266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cs typeface="Times New Roman" pitchFamily="18" charset="0"/>
              </a:rPr>
              <a:t>E(e</a:t>
            </a:r>
            <a:r>
              <a:rPr lang="de-DE" sz="1600" baseline="-25000" dirty="0" smtClean="0">
                <a:cs typeface="Times New Roman" pitchFamily="18" charset="0"/>
              </a:rPr>
              <a:t>1</a:t>
            </a:r>
            <a:r>
              <a:rPr lang="de-DE" sz="1600" dirty="0" smtClean="0">
                <a:sym typeface="Wingdings" panose="05000000000000000000" pitchFamily="2" charset="2"/>
              </a:rPr>
              <a:t>):</a:t>
            </a:r>
            <a:r>
              <a:rPr lang="de-DE" sz="1600" dirty="0"/>
              <a:t>	</a:t>
            </a:r>
            <a:r>
              <a:rPr lang="de-DE" sz="1600" dirty="0" smtClean="0"/>
              <a:t>     erwarteter Wechselkurs morgen</a:t>
            </a:r>
            <a:endParaRPr lang="de-DE" sz="16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hteck 20"/>
              <p:cNvSpPr/>
              <p:nvPr/>
            </p:nvSpPr>
            <p:spPr>
              <a:xfrm>
                <a:off x="7074287" y="1091510"/>
                <a:ext cx="4963638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1600" dirty="0" smtClean="0">
                    <a:cs typeface="Times New Roman" pitchFamily="18" charset="0"/>
                  </a:rPr>
                  <a:t>E(e</a:t>
                </a:r>
                <a:r>
                  <a:rPr lang="de-DE" sz="1600" baseline="-25000" dirty="0">
                    <a:cs typeface="Times New Roman" pitchFamily="18" charset="0"/>
                  </a:rPr>
                  <a:t>1</a:t>
                </a:r>
                <a:r>
                  <a:rPr lang="de-DE" sz="1600" dirty="0" smtClean="0">
                    <a:sym typeface="Wingdings" panose="05000000000000000000" pitchFamily="2" charset="2"/>
                  </a:rPr>
                  <a:t>) </a:t>
                </a:r>
                <a:r>
                  <a:rPr lang="de-DE" sz="1600" dirty="0" smtClean="0">
                    <a:sym typeface="Wingdings" panose="05000000000000000000" pitchFamily="2" charset="2"/>
                  </a:rPr>
                  <a:t>– e</a:t>
                </a:r>
                <a:r>
                  <a:rPr lang="de-DE" sz="1600" baseline="-25000" dirty="0" smtClean="0">
                    <a:cs typeface="Times New Roman" pitchFamily="18" charset="0"/>
                  </a:rPr>
                  <a:t>0</a:t>
                </a:r>
                <a:r>
                  <a:rPr lang="de-DE" sz="1600" dirty="0" smtClean="0">
                    <a:sym typeface="Wingdings" panose="05000000000000000000" pitchFamily="2" charset="2"/>
                  </a:rPr>
                  <a:t>=</a:t>
                </a:r>
                <a:r>
                  <a:rPr lang="de-DE" sz="16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1600" dirty="0">
                        <a:latin typeface="Cambria Math" panose="02040503050406030204" pitchFamily="18" charset="0"/>
                        <a:cs typeface="Times New Roman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de-DE" sz="1600" dirty="0">
                        <a:latin typeface="Cambria Math" panose="02040503050406030204" pitchFamily="18" charset="0"/>
                        <a:cs typeface="Times New Roman" pitchFamily="18" charset="0"/>
                      </a:rPr>
                      <m:t>e</m:t>
                    </m:r>
                    <m:r>
                      <a:rPr lang="de-DE" sz="1600" i="1" dirty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de-DE" sz="1600" dirty="0" smtClean="0"/>
                  <a:t>:</a:t>
                </a:r>
                <a:r>
                  <a:rPr lang="de-DE" sz="1600" dirty="0"/>
                  <a:t>	</a:t>
                </a:r>
                <a:r>
                  <a:rPr lang="de-DE" sz="1600" dirty="0" smtClean="0"/>
                  <a:t>  erwartete </a:t>
                </a:r>
                <a:r>
                  <a:rPr lang="de-DE" sz="1600" dirty="0" smtClean="0"/>
                  <a:t>Wechselkursänderung</a:t>
                </a:r>
              </a:p>
            </p:txBody>
          </p:sp>
        </mc:Choice>
        <mc:Fallback>
          <p:sp>
            <p:nvSpPr>
              <p:cNvPr id="21" name="Rechtec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4287" y="1091510"/>
                <a:ext cx="4963638" cy="338554"/>
              </a:xfrm>
              <a:prstGeom prst="rect">
                <a:avLst/>
              </a:prstGeom>
              <a:blipFill>
                <a:blip r:embed="rId3"/>
                <a:stretch>
                  <a:fillRect l="-613" t="-5357" b="-214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hteck 21"/>
              <p:cNvSpPr/>
              <p:nvPr/>
            </p:nvSpPr>
            <p:spPr>
              <a:xfrm>
                <a:off x="2709499" y="4690756"/>
                <a:ext cx="4525562" cy="8039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dirty="0" smtClean="0"/>
                  <a:t>→	</a:t>
                </a:r>
                <a:r>
                  <a:rPr lang="de-DE" sz="3200" dirty="0">
                    <a:cs typeface="Times New Roman" pitchFamily="18" charset="0"/>
                  </a:rPr>
                  <a:t> </a:t>
                </a:r>
                <a:r>
                  <a:rPr lang="de-DE" sz="3200" dirty="0" smtClean="0">
                    <a:cs typeface="Times New Roman" pitchFamily="18" charset="0"/>
                  </a:rPr>
                  <a:t>i</a:t>
                </a:r>
                <a:r>
                  <a:rPr lang="de-DE" sz="3200" baseline="-25000" dirty="0" smtClean="0">
                    <a:cs typeface="Times New Roman" pitchFamily="18" charset="0"/>
                  </a:rPr>
                  <a:t>$ </a:t>
                </a:r>
                <a:r>
                  <a:rPr lang="de-DE" sz="3200" dirty="0" smtClean="0"/>
                  <a:t>– </a:t>
                </a:r>
                <a:r>
                  <a:rPr lang="de-DE" sz="3200" dirty="0" smtClean="0"/>
                  <a:t>i</a:t>
                </a:r>
                <a:r>
                  <a:rPr lang="de-DE" sz="3200" baseline="-25000" dirty="0" smtClean="0">
                    <a:cs typeface="Times New Roman" pitchFamily="18" charset="0"/>
                  </a:rPr>
                  <a:t>€</a:t>
                </a:r>
                <a:r>
                  <a:rPr lang="de-DE" sz="3200" dirty="0" smtClean="0"/>
                  <a:t> </a:t>
                </a:r>
                <a:r>
                  <a:rPr lang="de-DE" sz="3200" dirty="0" smtClean="0"/>
                  <a:t>≈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32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de-DE" sz="3200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de-DE" sz="3200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de-DE" sz="3200" b="0" i="0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e</m:t>
                        </m:r>
                        <m:r>
                          <a:rPr lang="de-DE" sz="3200" b="0" i="1" baseline="-25000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0</m:t>
                        </m:r>
                      </m:den>
                    </m:f>
                  </m:oMath>
                </a14:m>
                <a:endParaRPr lang="de-DE" sz="3200" dirty="0"/>
              </a:p>
            </p:txBody>
          </p:sp>
        </mc:Choice>
        <mc:Fallback>
          <p:sp>
            <p:nvSpPr>
              <p:cNvPr id="22" name="Rechtec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9499" y="4690756"/>
                <a:ext cx="4525562" cy="803938"/>
              </a:xfrm>
              <a:prstGeom prst="rect">
                <a:avLst/>
              </a:prstGeom>
              <a:blipFill>
                <a:blip r:embed="rId4"/>
                <a:stretch>
                  <a:fillRect l="-1077" b="-1212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5733393"/>
            <a:ext cx="8689605" cy="1081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sz="1800" dirty="0">
                <a:solidFill>
                  <a:schemeClr val="tx1"/>
                </a:solidFill>
              </a:rPr>
              <a:t>→ </a:t>
            </a:r>
            <a:r>
              <a:rPr lang="de-DE" sz="1800" b="1" dirty="0" smtClean="0">
                <a:solidFill>
                  <a:srgbClr val="FF0000"/>
                </a:solidFill>
              </a:rPr>
              <a:t>Die Zinsdifferenz zwischen </a:t>
            </a:r>
            <a:r>
              <a:rPr lang="de-DE" sz="1800" b="1" dirty="0" smtClean="0">
                <a:solidFill>
                  <a:srgbClr val="FF0000"/>
                </a:solidFill>
              </a:rPr>
              <a:t>Aus</a:t>
            </a:r>
            <a:r>
              <a:rPr lang="de-DE" sz="1800" b="1" dirty="0" smtClean="0">
                <a:solidFill>
                  <a:srgbClr val="FF0000"/>
                </a:solidFill>
              </a:rPr>
              <a:t>- </a:t>
            </a:r>
            <a:r>
              <a:rPr lang="de-DE" sz="1800" b="1" dirty="0" smtClean="0">
                <a:solidFill>
                  <a:srgbClr val="FF0000"/>
                </a:solidFill>
              </a:rPr>
              <a:t>und </a:t>
            </a:r>
            <a:r>
              <a:rPr lang="de-DE" sz="1800" b="1" dirty="0" smtClean="0">
                <a:solidFill>
                  <a:srgbClr val="FF0000"/>
                </a:solidFill>
              </a:rPr>
              <a:t>In</a:t>
            </a:r>
            <a:r>
              <a:rPr lang="de-DE" sz="1800" b="1" dirty="0" smtClean="0">
                <a:solidFill>
                  <a:srgbClr val="FF0000"/>
                </a:solidFill>
              </a:rPr>
              <a:t>land</a:t>
            </a:r>
            <a:endParaRPr lang="de-DE" sz="1800" b="1" dirty="0" smtClean="0">
              <a:solidFill>
                <a:srgbClr val="FF0000"/>
              </a:solidFill>
            </a:endParaRPr>
          </a:p>
          <a:p>
            <a:pPr algn="ctr" eaLnBrk="1" hangingPunct="1"/>
            <a:r>
              <a:rPr lang="de-DE" sz="1800" b="1" dirty="0" smtClean="0">
                <a:solidFill>
                  <a:srgbClr val="FF0000"/>
                </a:solidFill>
              </a:rPr>
              <a:t>≈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endParaRPr lang="de-DE" sz="1800" b="1" dirty="0" smtClean="0">
              <a:solidFill>
                <a:schemeClr val="tx1"/>
              </a:solidFill>
            </a:endParaRPr>
          </a:p>
          <a:p>
            <a:pPr algn="ctr" eaLnBrk="1" hangingPunct="1"/>
            <a:r>
              <a:rPr lang="de-DE" sz="1800" b="1" dirty="0" smtClean="0">
                <a:solidFill>
                  <a:srgbClr val="FF0000"/>
                </a:solidFill>
              </a:rPr>
              <a:t>Die relative erwartete Wechselkursänderung</a:t>
            </a:r>
            <a:endParaRPr lang="de-DE" sz="1900" b="1" dirty="0">
              <a:solidFill>
                <a:srgbClr val="FF0000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3063742" y="519207"/>
            <a:ext cx="32781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cs typeface="Times New Roman" pitchFamily="18" charset="0"/>
              </a:rPr>
              <a:t>Vollkommene Kapitalmobilität</a:t>
            </a:r>
            <a:endParaRPr lang="de-DE" b="1" dirty="0"/>
          </a:p>
        </p:txBody>
      </p:sp>
      <p:sp>
        <p:nvSpPr>
          <p:cNvPr id="19" name="Rechteck 18"/>
          <p:cNvSpPr/>
          <p:nvPr/>
        </p:nvSpPr>
        <p:spPr>
          <a:xfrm>
            <a:off x="3065408" y="823223"/>
            <a:ext cx="32781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cs typeface="Times New Roman" pitchFamily="18" charset="0"/>
              </a:rPr>
              <a:t>Keine Kapitalverkehrskontrollen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8443017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11" grpId="0"/>
      <p:bldP spid="12" grpId="0"/>
      <p:bldP spid="29" grpId="0"/>
      <p:bldP spid="30" grpId="0"/>
      <p:bldP spid="34" grpId="0"/>
      <p:bldP spid="20" grpId="0"/>
      <p:bldP spid="21" grpId="0"/>
      <p:bldP spid="22" grpId="0"/>
      <p:bldP spid="23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1"/>
          <p:cNvSpPr>
            <a:spLocks noChangeArrowheads="1"/>
          </p:cNvSpPr>
          <p:nvPr/>
        </p:nvSpPr>
        <p:spPr bwMode="auto">
          <a:xfrm>
            <a:off x="4071938" y="63002"/>
            <a:ext cx="3081030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 dirty="0" smtClean="0">
                <a:solidFill>
                  <a:srgbClr val="000000"/>
                </a:solidFill>
                <a:latin typeface="Sparkasse Rg" pitchFamily="34" charset="0"/>
              </a:rPr>
              <a:t>Gedeckte Zinsparität</a:t>
            </a:r>
            <a:endParaRPr lang="de-DE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210948" name="Text Box 2"/>
          <p:cNvSpPr txBox="1">
            <a:spLocks noChangeArrowheads="1"/>
          </p:cNvSpPr>
          <p:nvPr/>
        </p:nvSpPr>
        <p:spPr bwMode="auto">
          <a:xfrm>
            <a:off x="0" y="5733393"/>
            <a:ext cx="8689605" cy="1081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sz="1800" dirty="0">
                <a:solidFill>
                  <a:schemeClr val="tx1"/>
                </a:solidFill>
              </a:rPr>
              <a:t>→ </a:t>
            </a:r>
            <a:r>
              <a:rPr lang="de-DE" sz="1800" b="1" dirty="0" smtClean="0">
                <a:solidFill>
                  <a:srgbClr val="FF0000"/>
                </a:solidFill>
              </a:rPr>
              <a:t>Die Zinsdifferenz zwischen </a:t>
            </a:r>
            <a:r>
              <a:rPr lang="de-DE" sz="1800" b="1" dirty="0" smtClean="0">
                <a:solidFill>
                  <a:srgbClr val="FF0000"/>
                </a:solidFill>
              </a:rPr>
              <a:t>Aus</a:t>
            </a:r>
            <a:r>
              <a:rPr lang="de-DE" sz="1800" b="1" dirty="0" smtClean="0">
                <a:solidFill>
                  <a:srgbClr val="FF0000"/>
                </a:solidFill>
              </a:rPr>
              <a:t>- </a:t>
            </a:r>
            <a:r>
              <a:rPr lang="de-DE" sz="1800" b="1" dirty="0" smtClean="0">
                <a:solidFill>
                  <a:srgbClr val="FF0000"/>
                </a:solidFill>
              </a:rPr>
              <a:t>und </a:t>
            </a:r>
            <a:r>
              <a:rPr lang="de-DE" sz="1800" b="1" dirty="0" smtClean="0">
                <a:solidFill>
                  <a:srgbClr val="FF0000"/>
                </a:solidFill>
              </a:rPr>
              <a:t>In</a:t>
            </a:r>
            <a:r>
              <a:rPr lang="de-DE" sz="1800" b="1" dirty="0" smtClean="0">
                <a:solidFill>
                  <a:srgbClr val="FF0000"/>
                </a:solidFill>
              </a:rPr>
              <a:t>land</a:t>
            </a:r>
            <a:endParaRPr lang="de-DE" sz="1800" b="1" dirty="0" smtClean="0">
              <a:solidFill>
                <a:srgbClr val="FF0000"/>
              </a:solidFill>
            </a:endParaRPr>
          </a:p>
          <a:p>
            <a:pPr algn="ctr" eaLnBrk="1" hangingPunct="1"/>
            <a:r>
              <a:rPr lang="de-DE" sz="1800" b="1" dirty="0" smtClean="0">
                <a:solidFill>
                  <a:srgbClr val="FF0000"/>
                </a:solidFill>
              </a:rPr>
              <a:t>≈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endParaRPr lang="de-DE" sz="1800" b="1" dirty="0" smtClean="0">
              <a:solidFill>
                <a:schemeClr val="tx1"/>
              </a:solidFill>
            </a:endParaRPr>
          </a:p>
          <a:p>
            <a:pPr algn="ctr" eaLnBrk="1" hangingPunct="1"/>
            <a:r>
              <a:rPr lang="de-DE" sz="1800" b="1" dirty="0" smtClean="0">
                <a:solidFill>
                  <a:srgbClr val="FF0000"/>
                </a:solidFill>
              </a:rPr>
              <a:t>Die </a:t>
            </a:r>
            <a:r>
              <a:rPr lang="de-DE" sz="1800" b="1" dirty="0" smtClean="0">
                <a:solidFill>
                  <a:srgbClr val="FF0000"/>
                </a:solidFill>
              </a:rPr>
              <a:t>relative Wechselkursänderung </a:t>
            </a:r>
            <a:r>
              <a:rPr lang="de-DE" sz="1800" b="1" u="sng" dirty="0" smtClean="0">
                <a:solidFill>
                  <a:srgbClr val="FF0000"/>
                </a:solidFill>
              </a:rPr>
              <a:t>bzgl. </a:t>
            </a:r>
            <a:r>
              <a:rPr lang="de-DE" sz="1800" b="1" u="sng" dirty="0" smtClean="0">
                <a:solidFill>
                  <a:srgbClr val="FF0000"/>
                </a:solidFill>
              </a:rPr>
              <a:t>des</a:t>
            </a:r>
            <a:r>
              <a:rPr lang="de-DE" sz="1800" b="1" u="sng" dirty="0" smtClean="0">
                <a:solidFill>
                  <a:srgbClr val="FF0000"/>
                </a:solidFill>
              </a:rPr>
              <a:t> Forward-Kurses</a:t>
            </a:r>
            <a:endParaRPr lang="de-DE" sz="1900" b="1" u="sng" dirty="0">
              <a:solidFill>
                <a:srgbClr val="FF0000"/>
              </a:solidFill>
            </a:endParaRPr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3DD9729C-D1BE-4015-99DC-C200CFD4927B}"/>
              </a:ext>
            </a:extLst>
          </p:cNvPr>
          <p:cNvCxnSpPr>
            <a:cxnSpLocks/>
          </p:cNvCxnSpPr>
          <p:nvPr/>
        </p:nvCxnSpPr>
        <p:spPr>
          <a:xfrm flipH="1">
            <a:off x="1763486" y="1841796"/>
            <a:ext cx="2764168" cy="3798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513130D6-3975-40CE-B858-BA10FB059F1E}"/>
              </a:ext>
            </a:extLst>
          </p:cNvPr>
          <p:cNvCxnSpPr>
            <a:cxnSpLocks/>
          </p:cNvCxnSpPr>
          <p:nvPr/>
        </p:nvCxnSpPr>
        <p:spPr>
          <a:xfrm>
            <a:off x="4641084" y="1841796"/>
            <a:ext cx="2849692" cy="3798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hteck 3"/>
          <p:cNvSpPr/>
          <p:nvPr/>
        </p:nvSpPr>
        <p:spPr>
          <a:xfrm>
            <a:off x="3912655" y="1349251"/>
            <a:ext cx="1137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1000 </a:t>
            </a:r>
            <a:r>
              <a:rPr lang="de-DE" dirty="0"/>
              <a:t>Euro</a:t>
            </a:r>
          </a:p>
        </p:txBody>
      </p:sp>
      <p:sp>
        <p:nvSpPr>
          <p:cNvPr id="11" name="Rechteck 10"/>
          <p:cNvSpPr/>
          <p:nvPr/>
        </p:nvSpPr>
        <p:spPr>
          <a:xfrm>
            <a:off x="2391489" y="1613587"/>
            <a:ext cx="616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Euro</a:t>
            </a:r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>
            <a:off x="5610524" y="1561864"/>
            <a:ext cx="106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US-Dollar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/>
          <p:cNvSpPr/>
          <p:nvPr/>
        </p:nvSpPr>
        <p:spPr>
          <a:xfrm>
            <a:off x="7069569" y="-22884"/>
            <a:ext cx="47189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cs typeface="Times New Roman" pitchFamily="18" charset="0"/>
              </a:rPr>
              <a:t>	i</a:t>
            </a:r>
            <a:r>
              <a:rPr lang="de-DE" sz="1600" baseline="-25000" dirty="0" smtClean="0">
                <a:cs typeface="Times New Roman" pitchFamily="18" charset="0"/>
              </a:rPr>
              <a:t>€</a:t>
            </a:r>
            <a:r>
              <a:rPr lang="de-DE" sz="1600" dirty="0" smtClean="0">
                <a:cs typeface="Times New Roman" pitchFamily="18" charset="0"/>
              </a:rPr>
              <a:t>:</a:t>
            </a:r>
            <a:r>
              <a:rPr lang="de-DE" sz="1600" dirty="0">
                <a:cs typeface="Times New Roman" pitchFamily="18" charset="0"/>
              </a:rPr>
              <a:t>	Zinssatz </a:t>
            </a:r>
            <a:r>
              <a:rPr lang="de-DE" sz="1600" dirty="0" smtClean="0">
                <a:cs typeface="Times New Roman" pitchFamily="18" charset="0"/>
              </a:rPr>
              <a:t>in Euroland</a:t>
            </a:r>
            <a:endParaRPr lang="de-DE" sz="1600" dirty="0">
              <a:cs typeface="Times New Roman" pitchFamily="18" charset="0"/>
            </a:endParaRPr>
          </a:p>
          <a:p>
            <a:r>
              <a:rPr lang="de-DE" sz="1600" dirty="0" smtClean="0">
                <a:cs typeface="Times New Roman" pitchFamily="18" charset="0"/>
              </a:rPr>
              <a:t>	i</a:t>
            </a:r>
            <a:r>
              <a:rPr lang="de-DE" sz="1600" baseline="-25000" dirty="0" smtClean="0">
                <a:cs typeface="Times New Roman" pitchFamily="18" charset="0"/>
              </a:rPr>
              <a:t>$</a:t>
            </a:r>
            <a:r>
              <a:rPr lang="de-DE" sz="1600" dirty="0" smtClean="0">
                <a:cs typeface="Times New Roman" pitchFamily="18" charset="0"/>
              </a:rPr>
              <a:t>:</a:t>
            </a:r>
            <a:r>
              <a:rPr lang="de-DE" sz="1600" dirty="0">
                <a:cs typeface="Times New Roman" pitchFamily="18" charset="0"/>
              </a:rPr>
              <a:t>	</a:t>
            </a:r>
            <a:r>
              <a:rPr lang="de-DE" sz="1600" dirty="0"/>
              <a:t>Zinssatz </a:t>
            </a:r>
            <a:r>
              <a:rPr lang="de-DE" sz="1600" dirty="0" smtClean="0"/>
              <a:t>USA</a:t>
            </a:r>
            <a:endParaRPr lang="de-DE" sz="1600" dirty="0"/>
          </a:p>
        </p:txBody>
      </p:sp>
      <p:sp>
        <p:nvSpPr>
          <p:cNvPr id="34" name="Rechteck 33"/>
          <p:cNvSpPr/>
          <p:nvPr/>
        </p:nvSpPr>
        <p:spPr>
          <a:xfrm>
            <a:off x="7030240" y="496433"/>
            <a:ext cx="471895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cs typeface="Times New Roman" pitchFamily="18" charset="0"/>
              </a:rPr>
              <a:t>	e</a:t>
            </a:r>
            <a:r>
              <a:rPr lang="de-DE" sz="1600" baseline="-25000" dirty="0" smtClean="0">
                <a:cs typeface="Times New Roman" pitchFamily="18" charset="0"/>
              </a:rPr>
              <a:t>0</a:t>
            </a:r>
            <a:r>
              <a:rPr lang="de-DE" sz="1600" dirty="0" smtClean="0"/>
              <a:t>:</a:t>
            </a:r>
            <a:r>
              <a:rPr lang="de-DE" sz="1600" dirty="0"/>
              <a:t>	</a:t>
            </a:r>
            <a:r>
              <a:rPr lang="de-DE" sz="1600" dirty="0" smtClean="0"/>
              <a:t>Wechselkurs heute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hteck 35"/>
              <p:cNvSpPr/>
              <p:nvPr/>
            </p:nvSpPr>
            <p:spPr>
              <a:xfrm>
                <a:off x="2469643" y="4958085"/>
                <a:ext cx="4525562" cy="8039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dirty="0" smtClean="0"/>
                  <a:t>→	</a:t>
                </a:r>
                <a:r>
                  <a:rPr lang="de-DE" sz="3200" dirty="0">
                    <a:cs typeface="Times New Roman" pitchFamily="18" charset="0"/>
                  </a:rPr>
                  <a:t> </a:t>
                </a:r>
                <a:r>
                  <a:rPr lang="de-DE" sz="3200" dirty="0" smtClean="0">
                    <a:cs typeface="Times New Roman" pitchFamily="18" charset="0"/>
                  </a:rPr>
                  <a:t>i</a:t>
                </a:r>
                <a:r>
                  <a:rPr lang="de-DE" sz="3200" baseline="-25000" dirty="0" smtClean="0">
                    <a:cs typeface="Times New Roman" pitchFamily="18" charset="0"/>
                  </a:rPr>
                  <a:t>$ </a:t>
                </a:r>
                <a:r>
                  <a:rPr lang="de-DE" sz="3200" dirty="0" smtClean="0"/>
                  <a:t>– </a:t>
                </a:r>
                <a:r>
                  <a:rPr lang="de-DE" sz="3200" dirty="0" smtClean="0"/>
                  <a:t>i</a:t>
                </a:r>
                <a:r>
                  <a:rPr lang="de-DE" sz="3200" baseline="-25000" dirty="0" smtClean="0">
                    <a:cs typeface="Times New Roman" pitchFamily="18" charset="0"/>
                  </a:rPr>
                  <a:t>€</a:t>
                </a:r>
                <a:r>
                  <a:rPr lang="de-DE" sz="3200" dirty="0" smtClean="0"/>
                  <a:t> </a:t>
                </a:r>
                <a:r>
                  <a:rPr lang="de-DE" sz="3200" dirty="0" smtClean="0"/>
                  <a:t>≈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32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de-DE" sz="3200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de-DE" sz="3200" baseline="30000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f</m:t>
                        </m:r>
                        <m:r>
                          <m:rPr>
                            <m:sty m:val="p"/>
                          </m:rPr>
                          <a:rPr lang="de-DE" sz="3200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de-DE" sz="3200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e</m:t>
                        </m:r>
                        <m:r>
                          <a:rPr lang="de-DE" sz="3200" i="1" baseline="-25000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0</m:t>
                        </m:r>
                      </m:den>
                    </m:f>
                  </m:oMath>
                </a14:m>
                <a:endParaRPr lang="de-DE" sz="3200" dirty="0"/>
              </a:p>
            </p:txBody>
          </p:sp>
        </mc:Choice>
        <mc:Fallback>
          <p:sp>
            <p:nvSpPr>
              <p:cNvPr id="36" name="Rechtec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643" y="4958085"/>
                <a:ext cx="4525562" cy="803938"/>
              </a:xfrm>
              <a:prstGeom prst="rect">
                <a:avLst/>
              </a:prstGeom>
              <a:blipFill>
                <a:blip r:embed="rId3"/>
                <a:stretch>
                  <a:fillRect l="-1077" b="-1212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hteck 19"/>
          <p:cNvSpPr/>
          <p:nvPr/>
        </p:nvSpPr>
        <p:spPr>
          <a:xfrm>
            <a:off x="7717960" y="795624"/>
            <a:ext cx="471895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cs typeface="Times New Roman" pitchFamily="18" charset="0"/>
              </a:rPr>
              <a:t>f</a:t>
            </a:r>
            <a:r>
              <a:rPr lang="de-DE" sz="1600" baseline="30000" dirty="0" smtClean="0">
                <a:cs typeface="Times New Roman" pitchFamily="18" charset="0"/>
              </a:rPr>
              <a:t>1</a:t>
            </a:r>
            <a:r>
              <a:rPr lang="de-DE" sz="1600" dirty="0" smtClean="0">
                <a:cs typeface="Times New Roman" pitchFamily="18" charset="0"/>
              </a:rPr>
              <a:t>(e</a:t>
            </a:r>
            <a:r>
              <a:rPr lang="de-DE" sz="1600" baseline="-25000" dirty="0" smtClean="0">
                <a:cs typeface="Times New Roman" pitchFamily="18" charset="0"/>
              </a:rPr>
              <a:t>0</a:t>
            </a:r>
            <a:r>
              <a:rPr lang="de-DE" sz="1600" dirty="0" smtClean="0">
                <a:sym typeface="Wingdings" panose="05000000000000000000" pitchFamily="2" charset="2"/>
              </a:rPr>
              <a:t>):</a:t>
            </a:r>
            <a:r>
              <a:rPr lang="de-DE" sz="1600" dirty="0">
                <a:sym typeface="Wingdings" panose="05000000000000000000" pitchFamily="2" charset="2"/>
              </a:rPr>
              <a:t>	</a:t>
            </a:r>
            <a:r>
              <a:rPr lang="de-DE" sz="1600" dirty="0" smtClean="0">
                <a:sym typeface="Wingdings" panose="05000000000000000000" pitchFamily="2" charset="2"/>
              </a:rPr>
              <a:t>     </a:t>
            </a:r>
            <a:r>
              <a:rPr lang="de-DE" sz="1600" dirty="0" smtClean="0"/>
              <a:t>Forward-Wechselkurs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hteck 20"/>
              <p:cNvSpPr/>
              <p:nvPr/>
            </p:nvSpPr>
            <p:spPr>
              <a:xfrm>
                <a:off x="6928892" y="1096254"/>
                <a:ext cx="485963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1600" dirty="0" smtClean="0">
                    <a:cs typeface="Times New Roman" pitchFamily="18" charset="0"/>
                  </a:rPr>
                  <a:t>f</a:t>
                </a:r>
                <a:r>
                  <a:rPr lang="de-DE" sz="1600" baseline="30000" dirty="0">
                    <a:cs typeface="Times New Roman" pitchFamily="18" charset="0"/>
                  </a:rPr>
                  <a:t>1</a:t>
                </a:r>
                <a:r>
                  <a:rPr lang="de-DE" sz="1600" dirty="0">
                    <a:cs typeface="Times New Roman" pitchFamily="18" charset="0"/>
                  </a:rPr>
                  <a:t>(e</a:t>
                </a:r>
                <a:r>
                  <a:rPr lang="de-DE" sz="1600" baseline="-25000" dirty="0">
                    <a:cs typeface="Times New Roman" pitchFamily="18" charset="0"/>
                  </a:rPr>
                  <a:t>0</a:t>
                </a:r>
                <a:r>
                  <a:rPr lang="de-DE" sz="1600" dirty="0">
                    <a:sym typeface="Wingdings" panose="05000000000000000000" pitchFamily="2" charset="2"/>
                  </a:rPr>
                  <a:t>) </a:t>
                </a:r>
                <a:r>
                  <a:rPr lang="de-DE" sz="1600" dirty="0" smtClean="0">
                    <a:sym typeface="Wingdings" panose="05000000000000000000" pitchFamily="2" charset="2"/>
                  </a:rPr>
                  <a:t>– e</a:t>
                </a:r>
                <a:r>
                  <a:rPr lang="de-DE" sz="1600" baseline="-25000" dirty="0" smtClean="0">
                    <a:cs typeface="Times New Roman" pitchFamily="18" charset="0"/>
                  </a:rPr>
                  <a:t>0</a:t>
                </a:r>
                <a:r>
                  <a:rPr lang="de-DE" sz="1600" dirty="0" smtClean="0">
                    <a:sym typeface="Wingdings" panose="05000000000000000000" pitchFamily="2" charset="2"/>
                  </a:rPr>
                  <a:t>=</a:t>
                </a:r>
                <a:r>
                  <a:rPr lang="de-DE" sz="16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1600" dirty="0">
                        <a:latin typeface="Cambria Math" panose="02040503050406030204" pitchFamily="18" charset="0"/>
                        <a:cs typeface="Times New Roman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de-DE" sz="1600" baseline="30000" dirty="0">
                        <a:latin typeface="Cambria Math" panose="02040503050406030204" pitchFamily="18" charset="0"/>
                        <a:cs typeface="Times New Roman" pitchFamily="18" charset="0"/>
                      </a:rPr>
                      <m:t>f</m:t>
                    </m:r>
                    <m:r>
                      <m:rPr>
                        <m:sty m:val="p"/>
                      </m:rPr>
                      <a:rPr lang="de-DE" sz="1600" dirty="0">
                        <a:latin typeface="Cambria Math" panose="02040503050406030204" pitchFamily="18" charset="0"/>
                        <a:cs typeface="Times New Roman" pitchFamily="18" charset="0"/>
                      </a:rPr>
                      <m:t>e</m:t>
                    </m:r>
                    <m:r>
                      <a:rPr lang="de-DE" sz="1600" b="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:</m:t>
                    </m:r>
                  </m:oMath>
                </a14:m>
                <a:r>
                  <a:rPr lang="de-DE" sz="1600" dirty="0"/>
                  <a:t>	</a:t>
                </a:r>
                <a:r>
                  <a:rPr lang="de-DE" sz="1600" dirty="0" smtClean="0"/>
                  <a:t>  Differenz zwischen Forward-Kurs 		   und heutigem Wechselkurs</a:t>
                </a:r>
                <a:endParaRPr lang="de-DE" sz="1600" dirty="0" smtClean="0"/>
              </a:p>
            </p:txBody>
          </p:sp>
        </mc:Choice>
        <mc:Fallback>
          <p:sp>
            <p:nvSpPr>
              <p:cNvPr id="21" name="Rechtec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8892" y="1096254"/>
                <a:ext cx="4859634" cy="584775"/>
              </a:xfrm>
              <a:prstGeom prst="rect">
                <a:avLst/>
              </a:prstGeom>
              <a:blipFill>
                <a:blip r:embed="rId4"/>
                <a:stretch>
                  <a:fillRect l="-753" t="-3125" r="-376" b="-125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hteck 14"/>
          <p:cNvSpPr/>
          <p:nvPr/>
        </p:nvSpPr>
        <p:spPr>
          <a:xfrm>
            <a:off x="209218" y="334541"/>
            <a:ext cx="32781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cs typeface="Times New Roman" pitchFamily="18" charset="0"/>
              </a:rPr>
              <a:t>1. Vollständige Substitute</a:t>
            </a:r>
            <a:endParaRPr lang="de-DE" b="1" dirty="0"/>
          </a:p>
        </p:txBody>
      </p:sp>
      <p:sp>
        <p:nvSpPr>
          <p:cNvPr id="16" name="Rechteck 15"/>
          <p:cNvSpPr/>
          <p:nvPr/>
        </p:nvSpPr>
        <p:spPr>
          <a:xfrm>
            <a:off x="209219" y="718689"/>
            <a:ext cx="32781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cs typeface="Times New Roman" pitchFamily="18" charset="0"/>
              </a:rPr>
              <a:t>2</a:t>
            </a:r>
            <a:r>
              <a:rPr lang="de-DE" dirty="0" smtClean="0">
                <a:cs typeface="Times New Roman" pitchFamily="18" charset="0"/>
              </a:rPr>
              <a:t>. Risikoneutralität</a:t>
            </a:r>
            <a:endParaRPr lang="de-DE" b="1" dirty="0"/>
          </a:p>
        </p:txBody>
      </p:sp>
      <p:sp>
        <p:nvSpPr>
          <p:cNvPr id="17" name="Rechteck 16"/>
          <p:cNvSpPr/>
          <p:nvPr/>
        </p:nvSpPr>
        <p:spPr>
          <a:xfrm>
            <a:off x="209218" y="1076978"/>
            <a:ext cx="32781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cs typeface="Times New Roman" pitchFamily="18" charset="0"/>
              </a:rPr>
              <a:t>3. Arbitragefreiheit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517216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8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1"/>
          <p:cNvSpPr>
            <a:spLocks noChangeArrowheads="1"/>
          </p:cNvSpPr>
          <p:nvPr/>
        </p:nvSpPr>
        <p:spPr bwMode="auto">
          <a:xfrm>
            <a:off x="4071938" y="16836"/>
            <a:ext cx="308103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 dirty="0" smtClean="0">
                <a:solidFill>
                  <a:srgbClr val="000000"/>
                </a:solidFill>
                <a:latin typeface="Sparkasse Rg" pitchFamily="34" charset="0"/>
              </a:rPr>
              <a:t>Kaufkraftparität</a:t>
            </a:r>
            <a:endParaRPr 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210948" name="Text Box 2"/>
          <p:cNvSpPr txBox="1">
            <a:spLocks noChangeArrowheads="1"/>
          </p:cNvSpPr>
          <p:nvPr/>
        </p:nvSpPr>
        <p:spPr bwMode="auto">
          <a:xfrm>
            <a:off x="0" y="3914639"/>
            <a:ext cx="8689605" cy="1081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sz="1800" dirty="0">
                <a:solidFill>
                  <a:schemeClr val="tx1"/>
                </a:solidFill>
              </a:rPr>
              <a:t>→ </a:t>
            </a:r>
            <a:r>
              <a:rPr lang="de-DE" sz="1800" b="1" dirty="0" smtClean="0">
                <a:solidFill>
                  <a:srgbClr val="FF0000"/>
                </a:solidFill>
              </a:rPr>
              <a:t>Wechselkurs</a:t>
            </a:r>
          </a:p>
          <a:p>
            <a:pPr algn="ctr" eaLnBrk="1" hangingPunct="1"/>
            <a:r>
              <a:rPr lang="de-DE" sz="1800" b="1" dirty="0" smtClean="0">
                <a:solidFill>
                  <a:srgbClr val="FF0000"/>
                </a:solidFill>
              </a:rPr>
              <a:t>≈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endParaRPr lang="de-DE" sz="1800" b="1" dirty="0" smtClean="0">
              <a:solidFill>
                <a:schemeClr val="tx1"/>
              </a:solidFill>
            </a:endParaRPr>
          </a:p>
          <a:p>
            <a:pPr algn="ctr" eaLnBrk="1" hangingPunct="1"/>
            <a:r>
              <a:rPr lang="de-DE" sz="1800" b="1" dirty="0" smtClean="0">
                <a:solidFill>
                  <a:srgbClr val="FF0000"/>
                </a:solidFill>
              </a:rPr>
              <a:t>Preisverhältnis der beiden Warenkörbe</a:t>
            </a:r>
            <a:endParaRPr lang="de-DE" sz="1900" b="1" dirty="0">
              <a:solidFill>
                <a:srgbClr val="FF0000"/>
              </a:solidFill>
            </a:endParaRPr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3DD9729C-D1BE-4015-99DC-C200CFD4927B}"/>
              </a:ext>
            </a:extLst>
          </p:cNvPr>
          <p:cNvCxnSpPr>
            <a:cxnSpLocks/>
          </p:cNvCxnSpPr>
          <p:nvPr/>
        </p:nvCxnSpPr>
        <p:spPr>
          <a:xfrm flipH="1">
            <a:off x="1763486" y="1841796"/>
            <a:ext cx="2764168" cy="3798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513130D6-3975-40CE-B858-BA10FB059F1E}"/>
              </a:ext>
            </a:extLst>
          </p:cNvPr>
          <p:cNvCxnSpPr>
            <a:cxnSpLocks/>
          </p:cNvCxnSpPr>
          <p:nvPr/>
        </p:nvCxnSpPr>
        <p:spPr>
          <a:xfrm>
            <a:off x="4641084" y="1841796"/>
            <a:ext cx="2849692" cy="3798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/>
          <p:cNvSpPr/>
          <p:nvPr/>
        </p:nvSpPr>
        <p:spPr>
          <a:xfrm>
            <a:off x="2391489" y="1613587"/>
            <a:ext cx="616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Euro</a:t>
            </a:r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>
            <a:off x="5610524" y="1561864"/>
            <a:ext cx="106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US-Dollar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/>
          <p:cNvSpPr/>
          <p:nvPr/>
        </p:nvSpPr>
        <p:spPr>
          <a:xfrm>
            <a:off x="7069569" y="-22884"/>
            <a:ext cx="47189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cs typeface="Times New Roman" pitchFamily="18" charset="0"/>
              </a:rPr>
              <a:t>	P</a:t>
            </a:r>
            <a:r>
              <a:rPr lang="de-DE" sz="1600" baseline="-25000" dirty="0" smtClean="0">
                <a:cs typeface="Times New Roman" pitchFamily="18" charset="0"/>
              </a:rPr>
              <a:t>€</a:t>
            </a:r>
            <a:r>
              <a:rPr lang="de-DE" sz="1600" dirty="0" smtClean="0">
                <a:cs typeface="Times New Roman" pitchFamily="18" charset="0"/>
              </a:rPr>
              <a:t>:</a:t>
            </a:r>
            <a:r>
              <a:rPr lang="de-DE" sz="1600" dirty="0">
                <a:cs typeface="Times New Roman" pitchFamily="18" charset="0"/>
              </a:rPr>
              <a:t>	</a:t>
            </a:r>
            <a:r>
              <a:rPr lang="de-DE" sz="1600" dirty="0" smtClean="0">
                <a:cs typeface="Times New Roman" pitchFamily="18" charset="0"/>
              </a:rPr>
              <a:t>Preis in Euro</a:t>
            </a:r>
            <a:endParaRPr lang="de-DE" sz="1600" dirty="0">
              <a:cs typeface="Times New Roman" pitchFamily="18" charset="0"/>
            </a:endParaRPr>
          </a:p>
          <a:p>
            <a:r>
              <a:rPr lang="de-DE" sz="1600" dirty="0" smtClean="0">
                <a:cs typeface="Times New Roman" pitchFamily="18" charset="0"/>
              </a:rPr>
              <a:t>	P</a:t>
            </a:r>
            <a:r>
              <a:rPr lang="de-DE" sz="1600" baseline="-25000" dirty="0" smtClean="0">
                <a:cs typeface="Times New Roman" pitchFamily="18" charset="0"/>
              </a:rPr>
              <a:t>$</a:t>
            </a:r>
            <a:r>
              <a:rPr lang="de-DE" sz="1600" dirty="0" smtClean="0">
                <a:cs typeface="Times New Roman" pitchFamily="18" charset="0"/>
              </a:rPr>
              <a:t>:</a:t>
            </a:r>
            <a:r>
              <a:rPr lang="de-DE" sz="1600" dirty="0">
                <a:cs typeface="Times New Roman" pitchFamily="18" charset="0"/>
              </a:rPr>
              <a:t>	</a:t>
            </a:r>
            <a:r>
              <a:rPr lang="de-DE" sz="1600" dirty="0" smtClean="0"/>
              <a:t>Preis in US-Dollar</a:t>
            </a:r>
            <a:endParaRPr lang="de-DE" sz="1600" dirty="0"/>
          </a:p>
        </p:txBody>
      </p:sp>
      <p:sp>
        <p:nvSpPr>
          <p:cNvPr id="34" name="Rechteck 33"/>
          <p:cNvSpPr/>
          <p:nvPr/>
        </p:nvSpPr>
        <p:spPr>
          <a:xfrm>
            <a:off x="7069569" y="490358"/>
            <a:ext cx="471895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cs typeface="Times New Roman" pitchFamily="18" charset="0"/>
              </a:rPr>
              <a:t>	</a:t>
            </a:r>
            <a:r>
              <a:rPr lang="de-DE" sz="1600" dirty="0" smtClean="0">
                <a:cs typeface="Times New Roman" pitchFamily="18" charset="0"/>
              </a:rPr>
              <a:t>e</a:t>
            </a:r>
            <a:r>
              <a:rPr lang="de-DE" sz="1600" dirty="0" smtClean="0"/>
              <a:t>:</a:t>
            </a:r>
            <a:r>
              <a:rPr lang="de-DE" sz="1600" dirty="0"/>
              <a:t>	</a:t>
            </a:r>
            <a:r>
              <a:rPr lang="de-DE" sz="1600" dirty="0" smtClean="0"/>
              <a:t>realer Wechselkurs</a:t>
            </a:r>
            <a:endParaRPr lang="de-DE" sz="16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hteck 35"/>
              <p:cNvSpPr/>
              <p:nvPr/>
            </p:nvSpPr>
            <p:spPr>
              <a:xfrm>
                <a:off x="2454895" y="2715915"/>
                <a:ext cx="4525562" cy="8913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dirty="0" smtClean="0"/>
                  <a:t>→	</a:t>
                </a:r>
                <a:r>
                  <a:rPr lang="de-DE" sz="3200" dirty="0">
                    <a:cs typeface="Times New Roman" pitchFamily="18" charset="0"/>
                  </a:rPr>
                  <a:t> </a:t>
                </a:r>
                <a:r>
                  <a:rPr lang="de-DE" sz="3200" dirty="0" smtClean="0">
                    <a:cs typeface="Times New Roman" pitchFamily="18" charset="0"/>
                  </a:rPr>
                  <a:t>e</a:t>
                </a:r>
                <a:r>
                  <a:rPr lang="de-DE" sz="3200" baseline="-25000" dirty="0" smtClean="0">
                    <a:cs typeface="Times New Roman" pitchFamily="18" charset="0"/>
                  </a:rPr>
                  <a:t> </a:t>
                </a:r>
                <a:r>
                  <a:rPr lang="de-DE" sz="3200" dirty="0" smtClean="0"/>
                  <a:t>≈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32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e-DE" sz="3200" dirty="0">
                            <a:cs typeface="Times New Roman" pitchFamily="18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de-DE" sz="3200" baseline="-25000" dirty="0">
                            <a:cs typeface="Times New Roman" pitchFamily="18" charset="0"/>
                          </a:rPr>
                          <m:t>$</m:t>
                        </m:r>
                      </m:num>
                      <m:den>
                        <m:r>
                          <m:rPr>
                            <m:nor/>
                          </m:rPr>
                          <a:rPr lang="de-DE" sz="3200" dirty="0">
                            <a:cs typeface="Times New Roman" pitchFamily="18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de-DE" sz="3200" baseline="-25000" dirty="0">
                            <a:cs typeface="Times New Roman" pitchFamily="18" charset="0"/>
                          </a:rPr>
                          <m:t>€</m:t>
                        </m:r>
                      </m:den>
                    </m:f>
                  </m:oMath>
                </a14:m>
                <a:endParaRPr lang="de-DE" sz="3200" dirty="0"/>
              </a:p>
            </p:txBody>
          </p:sp>
        </mc:Choice>
        <mc:Fallback>
          <p:sp>
            <p:nvSpPr>
              <p:cNvPr id="36" name="Rechtec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895" y="2715915"/>
                <a:ext cx="4525562" cy="891398"/>
              </a:xfrm>
              <a:prstGeom prst="rect">
                <a:avLst/>
              </a:prstGeom>
              <a:blipFill>
                <a:blip r:embed="rId3"/>
                <a:stretch>
                  <a:fillRect l="-1213" b="-753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hteck 14"/>
          <p:cNvSpPr/>
          <p:nvPr/>
        </p:nvSpPr>
        <p:spPr>
          <a:xfrm>
            <a:off x="2391489" y="5002399"/>
            <a:ext cx="45255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Was ist ein repräsentativer Warenkor</a:t>
            </a:r>
            <a:r>
              <a:rPr lang="de-DE" dirty="0" smtClean="0"/>
              <a:t>b?</a:t>
            </a:r>
            <a:endParaRPr lang="de-DE" sz="3200" dirty="0"/>
          </a:p>
        </p:txBody>
      </p:sp>
      <p:sp>
        <p:nvSpPr>
          <p:cNvPr id="16" name="Rechteck 15"/>
          <p:cNvSpPr/>
          <p:nvPr/>
        </p:nvSpPr>
        <p:spPr>
          <a:xfrm>
            <a:off x="2204727" y="5372853"/>
            <a:ext cx="45255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Länder haben unterschiedliche Präferenzen!</a:t>
            </a:r>
            <a:endParaRPr lang="de-DE" sz="3200" dirty="0"/>
          </a:p>
        </p:txBody>
      </p:sp>
      <p:sp>
        <p:nvSpPr>
          <p:cNvPr id="17" name="Rechteck 16"/>
          <p:cNvSpPr/>
          <p:nvPr/>
        </p:nvSpPr>
        <p:spPr>
          <a:xfrm>
            <a:off x="1050836" y="5742185"/>
            <a:ext cx="67524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Unterscheidung zwischen handelbaren und nicht handelbaren Gütern</a:t>
            </a:r>
            <a:endParaRPr lang="de-DE" sz="3200" dirty="0"/>
          </a:p>
        </p:txBody>
      </p:sp>
      <p:sp>
        <p:nvSpPr>
          <p:cNvPr id="18" name="Rechteck 17"/>
          <p:cNvSpPr/>
          <p:nvPr/>
        </p:nvSpPr>
        <p:spPr>
          <a:xfrm>
            <a:off x="4467508" y="6304563"/>
            <a:ext cx="45255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→	</a:t>
            </a:r>
            <a:r>
              <a:rPr lang="de-DE" dirty="0" err="1" smtClean="0"/>
              <a:t>Balassa</a:t>
            </a:r>
            <a:r>
              <a:rPr lang="de-DE" dirty="0" smtClean="0"/>
              <a:t>-Samuelson-Effekt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2335426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8" grpId="0"/>
      <p:bldP spid="11" grpId="0"/>
      <p:bldP spid="12" grpId="0"/>
      <p:bldP spid="34" grpId="0"/>
      <p:bldP spid="36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1"/>
          <p:cNvSpPr>
            <a:spLocks noChangeArrowheads="1"/>
          </p:cNvSpPr>
          <p:nvPr/>
        </p:nvSpPr>
        <p:spPr bwMode="auto">
          <a:xfrm>
            <a:off x="4012944" y="4326453"/>
            <a:ext cx="3253094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 dirty="0" smtClean="0">
                <a:solidFill>
                  <a:srgbClr val="000000"/>
                </a:solidFill>
                <a:latin typeface="Sparkasse Rg" pitchFamily="34" charset="0"/>
              </a:rPr>
              <a:t>Beispiel – Big Mac-Index</a:t>
            </a:r>
            <a:endParaRPr lang="de-DE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7352678"/>
              </p:ext>
            </p:extLst>
          </p:nvPr>
        </p:nvGraphicFramePr>
        <p:xfrm>
          <a:off x="1000535" y="646113"/>
          <a:ext cx="9831388" cy="306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Arbeitsblatt" r:id="rId4" imgW="7505671" imgH="2347841" progId="Excel.Sheet.12">
                  <p:embed/>
                </p:oleObj>
              </mc:Choice>
              <mc:Fallback>
                <p:oleObj name="Arbeitsblatt" r:id="rId4" imgW="7505671" imgH="234784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00535" y="646113"/>
                        <a:ext cx="9831388" cy="3065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944930" y="5312844"/>
            <a:ext cx="7353132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1600" dirty="0" smtClean="0">
                <a:solidFill>
                  <a:srgbClr val="000000"/>
                </a:solidFill>
                <a:latin typeface="Sparkasse Rg" pitchFamily="34" charset="0"/>
              </a:rPr>
              <a:t>Quellen:		</a:t>
            </a:r>
            <a:r>
              <a:rPr lang="en-US" sz="1600" dirty="0" smtClean="0">
                <a:solidFill>
                  <a:srgbClr val="000000"/>
                </a:solidFill>
                <a:latin typeface="Sparkasse Rg" pitchFamily="34" charset="0"/>
              </a:rPr>
              <a:t>McDonald's</a:t>
            </a:r>
            <a:r>
              <a:rPr lang="en-US" sz="1600" dirty="0">
                <a:solidFill>
                  <a:srgbClr val="000000"/>
                </a:solidFill>
                <a:latin typeface="Sparkasse Rg" pitchFamily="34" charset="0"/>
              </a:rPr>
              <a:t>; Thomson Reuters; IMF; The </a:t>
            </a:r>
            <a:r>
              <a:rPr lang="en-US" sz="1600" dirty="0" smtClean="0">
                <a:solidFill>
                  <a:srgbClr val="000000"/>
                </a:solidFill>
                <a:latin typeface="Sparkasse Rg" pitchFamily="34" charset="0"/>
              </a:rPr>
              <a:t>Economist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dirty="0">
                <a:solidFill>
                  <a:srgbClr val="000000"/>
                </a:solidFill>
                <a:latin typeface="Sparkasse Rg" pitchFamily="34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Sparkasse Rg" pitchFamily="34" charset="0"/>
              </a:rPr>
              <a:t>			</a:t>
            </a:r>
            <a:r>
              <a:rPr lang="en-US" sz="1600" dirty="0" err="1" smtClean="0">
                <a:solidFill>
                  <a:srgbClr val="000000"/>
                </a:solidFill>
                <a:latin typeface="Sparkasse Rg" pitchFamily="34" charset="0"/>
              </a:rPr>
              <a:t>tradingeconomics</a:t>
            </a:r>
            <a:endParaRPr lang="en-US" sz="1600" dirty="0" smtClean="0">
              <a:solidFill>
                <a:srgbClr val="000000"/>
              </a:solidFill>
              <a:latin typeface="Sparkasse Rg" pitchFamily="34" charset="0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dirty="0">
                <a:solidFill>
                  <a:srgbClr val="000000"/>
                </a:solidFill>
                <a:latin typeface="Sparkasse Rg" pitchFamily="34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Sparkasse Rg" pitchFamily="34" charset="0"/>
              </a:rPr>
              <a:t>			FRED				</a:t>
            </a:r>
            <a:r>
              <a:rPr lang="de-DE" sz="1600" dirty="0" smtClean="0">
                <a:hlinkClick r:id="rId6"/>
              </a:rPr>
              <a:t>https</a:t>
            </a:r>
            <a:r>
              <a:rPr lang="de-DE" sz="1600" dirty="0">
                <a:hlinkClick r:id="rId6"/>
              </a:rPr>
              <a:t>://fred.stlouisfed.org/</a:t>
            </a:r>
            <a:endParaRPr lang="de-DE" sz="1600" dirty="0">
              <a:solidFill>
                <a:srgbClr val="000000"/>
              </a:solidFill>
              <a:latin typeface="Sparkasse Rg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5479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Office PowerPoint</Application>
  <PresentationFormat>Breitbild</PresentationFormat>
  <Paragraphs>74</Paragraphs>
  <Slides>6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Sparkasse Rg</vt:lpstr>
      <vt:lpstr>Times New Roman</vt:lpstr>
      <vt:lpstr>Wingdings</vt:lpstr>
      <vt:lpstr>Office</vt:lpstr>
      <vt:lpstr>Microsoft Excel-Arbeitsblatt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be1046</dc:creator>
  <cp:lastModifiedBy>be1046</cp:lastModifiedBy>
  <cp:revision>47</cp:revision>
  <cp:lastPrinted>2020-04-17T23:25:10Z</cp:lastPrinted>
  <dcterms:created xsi:type="dcterms:W3CDTF">2020-04-15T19:18:04Z</dcterms:created>
  <dcterms:modified xsi:type="dcterms:W3CDTF">2020-04-18T01:44:29Z</dcterms:modified>
</cp:coreProperties>
</file>