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94" r:id="rId3"/>
    <p:sldId id="295" r:id="rId4"/>
    <p:sldId id="296" r:id="rId5"/>
    <p:sldId id="298" r:id="rId6"/>
    <p:sldId id="299" r:id="rId7"/>
    <p:sldId id="297" r:id="rId8"/>
    <p:sldId id="300" r:id="rId9"/>
    <p:sldId id="301" r:id="rId10"/>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p:cViewPr varScale="1">
        <p:scale>
          <a:sx n="92" d="100"/>
          <a:sy n="92" d="100"/>
        </p:scale>
        <p:origin x="48" y="1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75239" cy="499904"/>
          </a:xfrm>
          <a:prstGeom prst="rect">
            <a:avLst/>
          </a:prstGeom>
        </p:spPr>
        <p:txBody>
          <a:bodyPr vert="horz" lIns="91915" tIns="45958" rIns="91915" bIns="45958" rtlCol="0"/>
          <a:lstStyle>
            <a:lvl1pPr algn="l">
              <a:defRPr sz="1200"/>
            </a:lvl1pPr>
          </a:lstStyle>
          <a:p>
            <a:endParaRPr lang="de-DE"/>
          </a:p>
        </p:txBody>
      </p:sp>
      <p:sp>
        <p:nvSpPr>
          <p:cNvPr id="3" name="Datumsplatzhalter 2"/>
          <p:cNvSpPr>
            <a:spLocks noGrp="1"/>
          </p:cNvSpPr>
          <p:nvPr>
            <p:ph type="dt" idx="1"/>
          </p:nvPr>
        </p:nvSpPr>
        <p:spPr>
          <a:xfrm>
            <a:off x="3889111" y="0"/>
            <a:ext cx="2975239" cy="499904"/>
          </a:xfrm>
          <a:prstGeom prst="rect">
            <a:avLst/>
          </a:prstGeom>
        </p:spPr>
        <p:txBody>
          <a:bodyPr vert="horz" lIns="91915" tIns="45958" rIns="91915" bIns="45958" rtlCol="0"/>
          <a:lstStyle>
            <a:lvl1pPr algn="r">
              <a:defRPr sz="1200"/>
            </a:lvl1pPr>
          </a:lstStyle>
          <a:p>
            <a:fld id="{6C3912ED-BD87-4E6E-BC7B-24E76D147DBE}" type="datetimeFigureOut">
              <a:rPr lang="de-DE" smtClean="0"/>
              <a:t>12.11.2020</a:t>
            </a:fld>
            <a:endParaRPr lang="de-DE"/>
          </a:p>
        </p:txBody>
      </p:sp>
      <p:sp>
        <p:nvSpPr>
          <p:cNvPr id="4" name="Folienbildplatzhalter 3"/>
          <p:cNvSpPr>
            <a:spLocks noGrp="1" noRot="1" noChangeAspect="1"/>
          </p:cNvSpPr>
          <p:nvPr>
            <p:ph type="sldImg" idx="2"/>
          </p:nvPr>
        </p:nvSpPr>
        <p:spPr>
          <a:xfrm>
            <a:off x="100013" y="750888"/>
            <a:ext cx="6665912" cy="3749675"/>
          </a:xfrm>
          <a:prstGeom prst="rect">
            <a:avLst/>
          </a:prstGeom>
          <a:noFill/>
          <a:ln w="12700">
            <a:solidFill>
              <a:prstClr val="black"/>
            </a:solidFill>
          </a:ln>
        </p:spPr>
        <p:txBody>
          <a:bodyPr vert="horz" lIns="91915" tIns="45958" rIns="91915" bIns="45958" rtlCol="0" anchor="ctr"/>
          <a:lstStyle/>
          <a:p>
            <a:endParaRPr lang="de-DE"/>
          </a:p>
        </p:txBody>
      </p:sp>
      <p:sp>
        <p:nvSpPr>
          <p:cNvPr id="5" name="Notizenplatzhalter 4"/>
          <p:cNvSpPr>
            <a:spLocks noGrp="1"/>
          </p:cNvSpPr>
          <p:nvPr>
            <p:ph type="body" sz="quarter" idx="3"/>
          </p:nvPr>
        </p:nvSpPr>
        <p:spPr>
          <a:xfrm>
            <a:off x="686594" y="4749086"/>
            <a:ext cx="5492750" cy="4499134"/>
          </a:xfrm>
          <a:prstGeom prst="rect">
            <a:avLst/>
          </a:prstGeom>
        </p:spPr>
        <p:txBody>
          <a:bodyPr vert="horz" lIns="91915" tIns="45958" rIns="91915" bIns="45958"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96436"/>
            <a:ext cx="2975239" cy="499904"/>
          </a:xfrm>
          <a:prstGeom prst="rect">
            <a:avLst/>
          </a:prstGeom>
        </p:spPr>
        <p:txBody>
          <a:bodyPr vert="horz" lIns="91915" tIns="45958" rIns="91915" bIns="45958" rtlCol="0" anchor="b"/>
          <a:lstStyle>
            <a:lvl1pPr algn="l">
              <a:defRPr sz="1200"/>
            </a:lvl1pPr>
          </a:lstStyle>
          <a:p>
            <a:endParaRPr lang="de-DE"/>
          </a:p>
        </p:txBody>
      </p:sp>
      <p:sp>
        <p:nvSpPr>
          <p:cNvPr id="7" name="Foliennummernplatzhalter 6"/>
          <p:cNvSpPr>
            <a:spLocks noGrp="1"/>
          </p:cNvSpPr>
          <p:nvPr>
            <p:ph type="sldNum" sz="quarter" idx="5"/>
          </p:nvPr>
        </p:nvSpPr>
        <p:spPr>
          <a:xfrm>
            <a:off x="3889111" y="9496436"/>
            <a:ext cx="2975239" cy="499904"/>
          </a:xfrm>
          <a:prstGeom prst="rect">
            <a:avLst/>
          </a:prstGeom>
        </p:spPr>
        <p:txBody>
          <a:bodyPr vert="horz" lIns="91915" tIns="45958" rIns="91915" bIns="45958" rtlCol="0" anchor="b"/>
          <a:lstStyle>
            <a:lvl1pPr algn="r">
              <a:defRPr sz="1200"/>
            </a:lvl1pPr>
          </a:lstStyle>
          <a:p>
            <a:fld id="{9785B3AE-96AD-472C-A682-85B3EA942E03}" type="slidenum">
              <a:rPr lang="de-DE" smtClean="0"/>
              <a:t>‹Nr.›</a:t>
            </a:fld>
            <a:endParaRPr lang="de-DE"/>
          </a:p>
        </p:txBody>
      </p:sp>
    </p:spTree>
    <p:extLst>
      <p:ext uri="{BB962C8B-B14F-4D97-AF65-F5344CB8AC3E}">
        <p14:creationId xmlns:p14="http://schemas.microsoft.com/office/powerpoint/2010/main" val="2348893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5pPr>
            <a:lvl6pPr marL="2527676" indent="-229789" defTabSz="451599" eaLnBrk="0" fontAlgn="base" hangingPunct="0">
              <a:spcBef>
                <a:spcPct val="30000"/>
              </a:spcBef>
              <a:spcAft>
                <a:spcPct val="0"/>
              </a:spcAft>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6pPr>
            <a:lvl7pPr marL="2987253" indent="-229789" defTabSz="451599" eaLnBrk="0" fontAlgn="base" hangingPunct="0">
              <a:spcBef>
                <a:spcPct val="30000"/>
              </a:spcBef>
              <a:spcAft>
                <a:spcPct val="0"/>
              </a:spcAft>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7pPr>
            <a:lvl8pPr marL="3446831" indent="-229789" defTabSz="451599" eaLnBrk="0" fontAlgn="base" hangingPunct="0">
              <a:spcBef>
                <a:spcPct val="30000"/>
              </a:spcBef>
              <a:spcAft>
                <a:spcPct val="0"/>
              </a:spcAft>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8pPr>
            <a:lvl9pPr marL="3906408" indent="-229789" defTabSz="451599" eaLnBrk="0" fontAlgn="base" hangingPunct="0">
              <a:spcBef>
                <a:spcPct val="30000"/>
              </a:spcBef>
              <a:spcAft>
                <a:spcPct val="0"/>
              </a:spcAft>
              <a:buClr>
                <a:srgbClr val="000000"/>
              </a:buClr>
              <a:buSzPct val="100000"/>
              <a:buFont typeface="Times New Roman" pitchFamily="18" charset="0"/>
              <a:tabLst>
                <a:tab pos="727664" algn="l"/>
                <a:tab pos="1453733" algn="l"/>
                <a:tab pos="2184589" algn="l"/>
                <a:tab pos="2910657" algn="l"/>
              </a:tabLst>
              <a:defRPr sz="12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100013" y="749300"/>
            <a:ext cx="6669087" cy="3751263"/>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2360" y="4750406"/>
            <a:ext cx="5042824" cy="4499373"/>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927" tIns="45962" rIns="91927" bIns="45962" anchor="ct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3582009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3084987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2109927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2509041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512584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29495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00013" y="760413"/>
            <a:ext cx="6664325" cy="37480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749086"/>
            <a:ext cx="5492750" cy="277440"/>
          </a:xfrm>
        </p:spPr>
        <p:txBody>
          <a:bodyPr>
            <a:spAutoFit/>
          </a:bodyPr>
          <a:lstStyle/>
          <a:p>
            <a:endParaRPr lang="de-DE"/>
          </a:p>
        </p:txBody>
      </p:sp>
    </p:spTree>
    <p:extLst>
      <p:ext uri="{BB962C8B-B14F-4D97-AF65-F5344CB8AC3E}">
        <p14:creationId xmlns:p14="http://schemas.microsoft.com/office/powerpoint/2010/main" val="3607272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176631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lvl1pPr algn="r">
              <a:defRPr/>
            </a:lvl1pPr>
          </a:lstStyle>
          <a:p>
            <a:fld id="{18DCD8D9-1370-4D18-882D-7A2A4A5A028D}" type="slidenum">
              <a:rPr lang="de-DE" smtClean="0"/>
              <a:pPr/>
              <a:t>‹Nr.›</a:t>
            </a:fld>
            <a:endParaRPr lang="de-DE" dirty="0"/>
          </a:p>
        </p:txBody>
      </p:sp>
    </p:spTree>
    <p:extLst>
      <p:ext uri="{BB962C8B-B14F-4D97-AF65-F5344CB8AC3E}">
        <p14:creationId xmlns:p14="http://schemas.microsoft.com/office/powerpoint/2010/main" val="2301001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836064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750511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367405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171191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370045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211174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317015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27565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419345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DCD8D9-1370-4D18-882D-7A2A4A5A028D}" type="slidenum">
              <a:rPr lang="de-DE" smtClean="0"/>
              <a:t>‹Nr.›</a:t>
            </a:fld>
            <a:endParaRPr lang="de-DE"/>
          </a:p>
        </p:txBody>
      </p:sp>
    </p:spTree>
    <p:extLst>
      <p:ext uri="{BB962C8B-B14F-4D97-AF65-F5344CB8AC3E}">
        <p14:creationId xmlns:p14="http://schemas.microsoft.com/office/powerpoint/2010/main" val="178639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CD8D9-1370-4D18-882D-7A2A4A5A028D}" type="slidenum">
              <a:rPr lang="de-DE" smtClean="0"/>
              <a:t>‹Nr.›</a:t>
            </a:fld>
            <a:endParaRPr lang="de-DE"/>
          </a:p>
        </p:txBody>
      </p:sp>
    </p:spTree>
    <p:extLst>
      <p:ext uri="{BB962C8B-B14F-4D97-AF65-F5344CB8AC3E}">
        <p14:creationId xmlns:p14="http://schemas.microsoft.com/office/powerpoint/2010/main" val="2304937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ideo/inhalt.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wto.org/english/res_e/reser_e/cadv_e.ht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s://www.wto.org/" TargetMode="External"/><Relationship Id="rId4" Type="http://schemas.openxmlformats.org/officeDocument/2006/relationships/hyperlink" Target="https://link.springer.com/chapter/10.1007/978-1-349-00767-7_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3857292" y="-13752"/>
            <a:ext cx="4906408" cy="523220"/>
          </a:xfrm>
          <a:prstGeom prst="rect">
            <a:avLst/>
          </a:prstGeom>
          <a:noFill/>
        </p:spPr>
        <p:txBody>
          <a:bodyPr wrap="none" rtlCol="0">
            <a:spAutoFit/>
          </a:bodyPr>
          <a:lstStyle/>
          <a:p>
            <a:r>
              <a:rPr lang="de-DE" sz="2800" b="1" dirty="0" smtClean="0"/>
              <a:t>Grundlagen des </a:t>
            </a:r>
            <a:r>
              <a:rPr lang="de-DE" sz="2800" b="1" dirty="0" err="1" smtClean="0"/>
              <a:t>Ricardomodells</a:t>
            </a:r>
            <a:endParaRPr lang="de-DE" sz="2800" b="1" dirty="0"/>
          </a:p>
        </p:txBody>
      </p:sp>
      <p:sp>
        <p:nvSpPr>
          <p:cNvPr id="9" name="Textfeld 8"/>
          <p:cNvSpPr txBox="1"/>
          <p:nvPr/>
        </p:nvSpPr>
        <p:spPr>
          <a:xfrm>
            <a:off x="4774403" y="5152877"/>
            <a:ext cx="2610330" cy="830997"/>
          </a:xfrm>
          <a:prstGeom prst="rect">
            <a:avLst/>
          </a:prstGeom>
          <a:noFill/>
          <a:ln w="28575">
            <a:solidFill>
              <a:schemeClr val="tx1"/>
            </a:solidFill>
          </a:ln>
        </p:spPr>
        <p:txBody>
          <a:bodyPr wrap="none" rtlCol="0">
            <a:spAutoFit/>
          </a:bodyPr>
          <a:lstStyle/>
          <a:p>
            <a:pPr algn="ctr"/>
            <a:r>
              <a:rPr lang="de-DE" sz="2400" b="1" u="sng" dirty="0" smtClean="0"/>
              <a:t>!!!Achtung!!!</a:t>
            </a:r>
          </a:p>
          <a:p>
            <a:pPr algn="ctr"/>
            <a:r>
              <a:rPr lang="de-DE" sz="2400" b="1" u="sng" dirty="0" smtClean="0"/>
              <a:t>Es wird kompliziert</a:t>
            </a:r>
            <a:endParaRPr lang="de-DE" sz="2400" b="1" u="sng"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smtClean="0"/>
              <a:t>Wilhelmshaven</a:t>
            </a:r>
            <a:endParaRPr lang="de-DE" sz="2000" b="1" dirty="0"/>
          </a:p>
        </p:txBody>
      </p:sp>
      <p:sp>
        <p:nvSpPr>
          <p:cNvPr id="12" name="Textfeld 11"/>
          <p:cNvSpPr txBox="1"/>
          <p:nvPr/>
        </p:nvSpPr>
        <p:spPr>
          <a:xfrm>
            <a:off x="0" y="5568375"/>
            <a:ext cx="3994042" cy="954107"/>
          </a:xfrm>
          <a:prstGeom prst="rect">
            <a:avLst/>
          </a:prstGeom>
          <a:noFill/>
        </p:spPr>
        <p:txBody>
          <a:bodyPr wrap="none" rtlCol="0">
            <a:spAutoFit/>
          </a:bodyPr>
          <a:lstStyle/>
          <a:p>
            <a:pPr algn="ctr"/>
            <a:r>
              <a:rPr lang="de-DE" sz="1400" b="1" dirty="0" smtClean="0"/>
              <a:t>Prof. Dr. </a:t>
            </a:r>
            <a:r>
              <a:rPr lang="de-DE" sz="1400" b="1" dirty="0"/>
              <a:t>B</a:t>
            </a:r>
            <a:r>
              <a:rPr lang="de-DE" sz="1400" b="1" dirty="0" smtClean="0"/>
              <a:t>ernhard Köster</a:t>
            </a:r>
          </a:p>
          <a:p>
            <a:pPr algn="ctr"/>
            <a:r>
              <a:rPr lang="de-DE" sz="1400" b="1" dirty="0" smtClean="0"/>
              <a:t>Jade-Hochschule Wilhelmshaven</a:t>
            </a:r>
          </a:p>
          <a:p>
            <a:pPr algn="ctr"/>
            <a:r>
              <a:rPr lang="de-DE" sz="1400" b="1" dirty="0" smtClean="0"/>
              <a:t>11.11.2020</a:t>
            </a:r>
          </a:p>
          <a:p>
            <a:pPr algn="ctr"/>
            <a:r>
              <a:rPr lang="de-DE" sz="1400" b="1" dirty="0">
                <a:hlinkClick r:id="rId4"/>
              </a:rPr>
              <a:t>http://</a:t>
            </a:r>
            <a:r>
              <a:rPr lang="de-DE" sz="1400" b="1" dirty="0" smtClean="0">
                <a:hlinkClick r:id="rId4"/>
              </a:rPr>
              <a:t>www.bernhardkoester.de/video/inhalt.html</a:t>
            </a:r>
            <a:endParaRPr lang="de-DE" sz="1400" b="1" dirty="0"/>
          </a:p>
        </p:txBody>
      </p:sp>
    </p:spTree>
    <p:extLst>
      <p:ext uri="{BB962C8B-B14F-4D97-AF65-F5344CB8AC3E}">
        <p14:creationId xmlns:p14="http://schemas.microsoft.com/office/powerpoint/2010/main" val="27073739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Box 39">
            <a:extLst>
              <a:ext uri="{FF2B5EF4-FFF2-40B4-BE49-F238E27FC236}">
                <a16:creationId xmlns:a16="http://schemas.microsoft.com/office/drawing/2014/main" id="{F5DE82FD-E3DD-4E0B-AEA7-F13746C2B8D5}"/>
              </a:ext>
            </a:extLst>
          </p:cNvPr>
          <p:cNvSpPr txBox="1"/>
          <p:nvPr/>
        </p:nvSpPr>
        <p:spPr>
          <a:xfrm>
            <a:off x="0" y="551909"/>
            <a:ext cx="12192000" cy="107701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Aufgrund</a:t>
            </a:r>
            <a:r>
              <a:rPr lang="en-US" sz="2200" dirty="0" smtClean="0">
                <a:latin typeface="Times New Roman" panose="02020603050405020304" pitchFamily="18" charset="0"/>
                <a:cs typeface="Times New Roman" panose="02020603050405020304" pitchFamily="18" charset="0"/>
              </a:rPr>
              <a:t> der </a:t>
            </a:r>
            <a:r>
              <a:rPr lang="en-US" sz="2200" dirty="0" err="1" smtClean="0">
                <a:latin typeface="Times New Roman" panose="02020603050405020304" pitchFamily="18" charset="0"/>
                <a:cs typeface="Times New Roman" panose="02020603050405020304" pitchFamily="18" charset="0"/>
              </a:rPr>
              <a:t>sehr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strikten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Annahmen</a:t>
            </a:r>
            <a:r>
              <a:rPr lang="en-US" sz="2200" dirty="0" smtClean="0">
                <a:latin typeface="Times New Roman" panose="02020603050405020304" pitchFamily="18" charset="0"/>
                <a:cs typeface="Times New Roman" panose="02020603050405020304" pitchFamily="18" charset="0"/>
              </a:rPr>
              <a:t> in </a:t>
            </a:r>
            <a:r>
              <a:rPr lang="en-US" sz="2200" dirty="0" err="1" smtClean="0">
                <a:latin typeface="Times New Roman" panose="02020603050405020304" pitchFamily="18" charset="0"/>
                <a:cs typeface="Times New Roman" panose="02020603050405020304" pitchFamily="18" charset="0"/>
              </a:rPr>
              <a:t>dem</a:t>
            </a:r>
            <a:r>
              <a:rPr lang="en-US" sz="2200" dirty="0" smtClean="0">
                <a:latin typeface="Times New Roman" panose="02020603050405020304" pitchFamily="18" charset="0"/>
                <a:cs typeface="Times New Roman" panose="02020603050405020304" pitchFamily="18" charset="0"/>
              </a:rPr>
              <a:t> Modell </a:t>
            </a: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Produzierende</a:t>
            </a: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Güter</a:t>
            </a: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und </a:t>
            </a:r>
            <a:r>
              <a:rPr lang="en-US" sz="2200" dirty="0" err="1" smtClean="0">
                <a:latin typeface="Times New Roman" panose="02020603050405020304" pitchFamily="18" charset="0"/>
                <a:cs typeface="Times New Roman" panose="02020603050405020304" pitchFamily="18" charset="0"/>
              </a:rPr>
              <a:t>dem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einfachen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funktionalen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Zusammenhang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über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eine</a:t>
            </a: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lineare</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Produktionsfunktion</a:t>
            </a:r>
            <a:r>
              <a:rPr lang="en-US" sz="2200" b="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erscheint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auch</a:t>
            </a:r>
            <a:r>
              <a:rPr lang="en-US" sz="2200" dirty="0" smtClean="0">
                <a:latin typeface="Times New Roman" panose="02020603050405020304" pitchFamily="18" charset="0"/>
                <a:cs typeface="Times New Roman" panose="02020603050405020304" pitchFamily="18" charset="0"/>
              </a:rPr>
              <a:t> das Modell </a:t>
            </a:r>
            <a:r>
              <a:rPr lang="en-US" sz="2200" dirty="0" err="1" smtClean="0">
                <a:latin typeface="Times New Roman" panose="02020603050405020304" pitchFamily="18" charset="0"/>
                <a:cs typeface="Times New Roman" panose="02020603050405020304" pitchFamily="18" charset="0"/>
              </a:rPr>
              <a:t>sehr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simpel</a:t>
            </a:r>
            <a:r>
              <a:rPr lang="en-US" sz="2200" dirty="0" smtClean="0">
                <a:latin typeface="Times New Roman" panose="02020603050405020304" pitchFamily="18" charset="0"/>
                <a:cs typeface="Times New Roman" panose="02020603050405020304" pitchFamily="18" charset="0"/>
              </a:rPr>
              <a:t>. Die </a:t>
            </a:r>
            <a:r>
              <a:rPr lang="en-US" sz="2200" b="1" dirty="0" err="1" smtClean="0">
                <a:latin typeface="Times New Roman" panose="02020603050405020304" pitchFamily="18" charset="0"/>
                <a:cs typeface="Times New Roman" panose="02020603050405020304" pitchFamily="18" charset="0"/>
              </a:rPr>
              <a:t>Schwierigkeiten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sollten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aber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nicht</a:t>
            </a: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unterschätzt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werden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9" name="TextBox 39">
            <a:extLst>
              <a:ext uri="{FF2B5EF4-FFF2-40B4-BE49-F238E27FC236}">
                <a16:creationId xmlns:a16="http://schemas.microsoft.com/office/drawing/2014/main" id="{F5DE82FD-E3DD-4E0B-AEA7-F13746C2B8D5}"/>
              </a:ext>
            </a:extLst>
          </p:cNvPr>
          <p:cNvSpPr txBox="1"/>
          <p:nvPr/>
        </p:nvSpPr>
        <p:spPr>
          <a:xfrm>
            <a:off x="1452" y="1646536"/>
            <a:ext cx="12192000" cy="86650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err="1" smtClean="0">
                <a:latin typeface="Times New Roman" panose="02020603050405020304" pitchFamily="18" charset="0"/>
                <a:cs typeface="Times New Roman" panose="02020603050405020304" pitchFamily="18" charset="0"/>
                <a:hlinkClick r:id="rId3"/>
              </a:rPr>
              <a:t>Anekdote</a:t>
            </a:r>
            <a:r>
              <a:rPr lang="en-US" dirty="0" smtClean="0">
                <a:latin typeface="Times New Roman" panose="02020603050405020304" pitchFamily="18" charset="0"/>
                <a:cs typeface="Times New Roman" panose="02020603050405020304" pitchFamily="18" charset="0"/>
                <a:hlinkClick r:id="rId3"/>
              </a:rPr>
              <a:t> </a:t>
            </a:r>
            <a:r>
              <a:rPr lang="en-US" dirty="0" err="1" smtClean="0">
                <a:latin typeface="Times New Roman" panose="02020603050405020304" pitchFamily="18" charset="0"/>
                <a:cs typeface="Times New Roman" panose="02020603050405020304" pitchFamily="18" charset="0"/>
                <a:hlinkClick r:id="rId3"/>
              </a:rPr>
              <a:t>zwischen</a:t>
            </a:r>
            <a:endParaRPr lang="en-US" dirty="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Paul Samuelson (2. </a:t>
            </a:r>
            <a:r>
              <a:rPr lang="en-US" dirty="0" err="1" smtClean="0">
                <a:latin typeface="Times New Roman" panose="02020603050405020304" pitchFamily="18" charset="0"/>
                <a:cs typeface="Times New Roman" panose="02020603050405020304" pitchFamily="18" charset="0"/>
              </a:rPr>
              <a:t>Nobelpreisträger</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Wirtschaftswissenschaften</a:t>
            </a:r>
            <a:r>
              <a:rPr lang="en-US" dirty="0" smtClean="0">
                <a:latin typeface="Times New Roman" panose="02020603050405020304" pitchFamily="18" charset="0"/>
                <a:cs typeface="Times New Roman" panose="02020603050405020304" pitchFamily="18" charset="0"/>
              </a:rPr>
              <a:t> 1970) und</a:t>
            </a:r>
          </a:p>
          <a:p>
            <a:pPr algn="ctr"/>
            <a:r>
              <a:rPr lang="en-US" dirty="0" smtClean="0">
                <a:latin typeface="Times New Roman" panose="02020603050405020304" pitchFamily="18" charset="0"/>
                <a:cs typeface="Times New Roman" panose="02020603050405020304" pitchFamily="18" charset="0"/>
              </a:rPr>
              <a:t>Stanislaw </a:t>
            </a:r>
            <a:r>
              <a:rPr lang="en-US" dirty="0" err="1" smtClean="0">
                <a:latin typeface="Times New Roman" panose="02020603050405020304" pitchFamily="18" charset="0"/>
                <a:cs typeface="Times New Roman" panose="02020603050405020304" pitchFamily="18" charset="0"/>
              </a:rPr>
              <a:t>Ulam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Mitentwickler</a:t>
            </a:r>
            <a:r>
              <a:rPr lang="en-US" dirty="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Wasserstoffombe</a:t>
            </a:r>
            <a:r>
              <a:rPr lang="en-US" dirty="0" smtClean="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vielleicht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deswegen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keinen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Nobelpreis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bekommen</a:t>
            </a:r>
            <a:r>
              <a:rPr lang="en-US" dirty="0" smtClean="0">
                <a:latin typeface="Times New Roman" panose="02020603050405020304" pitchFamily="18" charset="0"/>
                <a:cs typeface="Times New Roman" panose="02020603050405020304" pitchFamily="18" charset="0"/>
              </a:rPr>
              <a:t> hat): </a:t>
            </a:r>
            <a:endParaRPr lang="en-US" dirty="0">
              <a:latin typeface="Times New Roman" panose="02020603050405020304" pitchFamily="18" charset="0"/>
              <a:cs typeface="Times New Roman" panose="02020603050405020304" pitchFamily="18" charset="0"/>
            </a:endParaRPr>
          </a:p>
        </p:txBody>
      </p:sp>
      <p:sp>
        <p:nvSpPr>
          <p:cNvPr id="10" name="TextBox 39">
            <a:extLst>
              <a:ext uri="{FF2B5EF4-FFF2-40B4-BE49-F238E27FC236}">
                <a16:creationId xmlns:a16="http://schemas.microsoft.com/office/drawing/2014/main" id="{F5DE82FD-E3DD-4E0B-AEA7-F13746C2B8D5}"/>
              </a:ext>
            </a:extLst>
          </p:cNvPr>
          <p:cNvSpPr txBox="1"/>
          <p:nvPr/>
        </p:nvSpPr>
        <p:spPr>
          <a:xfrm>
            <a:off x="0" y="2571718"/>
            <a:ext cx="12192000" cy="174418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i="1" dirty="0" smtClean="0">
                <a:latin typeface="Times New Roman" panose="02020603050405020304" pitchFamily="18" charset="0"/>
                <a:cs typeface="Times New Roman" panose="02020603050405020304" pitchFamily="18" charset="0"/>
              </a:rPr>
              <a:t>Paul Samuelson </a:t>
            </a:r>
            <a:r>
              <a:rPr lang="en-US" sz="2000" i="1" dirty="0" smtClean="0">
                <a:latin typeface="Times New Roman" panose="02020603050405020304" pitchFamily="18" charset="0"/>
                <a:cs typeface="Times New Roman" panose="02020603050405020304" pitchFamily="18" charset="0"/>
              </a:rPr>
              <a:t>was </a:t>
            </a:r>
            <a:r>
              <a:rPr lang="en-US" sz="2000" i="1" dirty="0">
                <a:latin typeface="Times New Roman" panose="02020603050405020304" pitchFamily="18" charset="0"/>
                <a:cs typeface="Times New Roman" panose="02020603050405020304" pitchFamily="18" charset="0"/>
              </a:rPr>
              <a:t>once challenged by the mathematician </a:t>
            </a:r>
            <a:r>
              <a:rPr lang="en-US" sz="2000" b="1" i="1" dirty="0">
                <a:latin typeface="Times New Roman" panose="02020603050405020304" pitchFamily="18" charset="0"/>
                <a:cs typeface="Times New Roman" panose="02020603050405020304" pitchFamily="18" charset="0"/>
              </a:rPr>
              <a:t>Stanislaw </a:t>
            </a:r>
            <a:r>
              <a:rPr lang="en-US" sz="2000" b="1" i="1" dirty="0" err="1" smtClean="0">
                <a:latin typeface="Times New Roman" panose="02020603050405020304" pitchFamily="18" charset="0"/>
                <a:cs typeface="Times New Roman" panose="02020603050405020304" pitchFamily="18" charset="0"/>
              </a:rPr>
              <a:t>Ulam</a:t>
            </a:r>
            <a:r>
              <a:rPr lang="en-US" sz="2000" b="1" i="1" dirty="0" smtClean="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to </a:t>
            </a:r>
            <a:r>
              <a:rPr lang="en-US" sz="2000" i="1" dirty="0">
                <a:latin typeface="Times New Roman" panose="02020603050405020304" pitchFamily="18" charset="0"/>
                <a:cs typeface="Times New Roman" panose="02020603050405020304" pitchFamily="18" charset="0"/>
              </a:rPr>
              <a:t>"name me one proposition in all of the social sciences which is both true and non-trivial." It was several years later than he thought of the correct response: comparative advantage. "That it is logically true need not be argued before a mathematician; </a:t>
            </a:r>
            <a:r>
              <a:rPr lang="en-US" sz="2000" b="1" i="1" dirty="0">
                <a:latin typeface="Times New Roman" panose="02020603050405020304" pitchFamily="18" charset="0"/>
                <a:cs typeface="Times New Roman" panose="02020603050405020304" pitchFamily="18" charset="0"/>
              </a:rPr>
              <a:t>that </a:t>
            </a:r>
            <a:r>
              <a:rPr lang="en-US" sz="2000" b="1" i="1" dirty="0" smtClean="0">
                <a:latin typeface="Times New Roman" panose="02020603050405020304" pitchFamily="18" charset="0"/>
                <a:cs typeface="Times New Roman" panose="02020603050405020304" pitchFamily="18" charset="0"/>
              </a:rPr>
              <a:t>it </a:t>
            </a:r>
            <a:r>
              <a:rPr lang="en-US" sz="2000" b="1" i="1" dirty="0">
                <a:latin typeface="Times New Roman" panose="02020603050405020304" pitchFamily="18" charset="0"/>
                <a:cs typeface="Times New Roman" panose="02020603050405020304" pitchFamily="18" charset="0"/>
              </a:rPr>
              <a:t>is not trivial is attested by the thousands of important and intelligent men who have never been able to grasp the doctrine for themselves or to believe it after it was explained to them</a:t>
            </a:r>
            <a:r>
              <a:rPr lang="en-US" sz="2000" i="1" dirty="0">
                <a:latin typeface="Times New Roman" panose="02020603050405020304" pitchFamily="18" charset="0"/>
                <a:cs typeface="Times New Roman" panose="02020603050405020304" pitchFamily="18" charset="0"/>
              </a:rPr>
              <a:t>."</a:t>
            </a:r>
          </a:p>
        </p:txBody>
      </p:sp>
      <p:sp>
        <p:nvSpPr>
          <p:cNvPr id="11" name="Rechteck 10"/>
          <p:cNvSpPr/>
          <p:nvPr/>
        </p:nvSpPr>
        <p:spPr>
          <a:xfrm>
            <a:off x="48107" y="4233743"/>
            <a:ext cx="8568174" cy="492443"/>
          </a:xfrm>
          <a:prstGeom prst="rect">
            <a:avLst/>
          </a:prstGeom>
        </p:spPr>
        <p:txBody>
          <a:bodyPr wrap="square">
            <a:spAutoFit/>
          </a:bodyPr>
          <a:lstStyle/>
          <a:p>
            <a:r>
              <a:rPr lang="en-US" sz="1300" dirty="0" err="1" smtClean="0">
                <a:solidFill>
                  <a:srgbClr val="000000"/>
                </a:solidFill>
                <a:latin typeface="Times New Roman" panose="02020603050405020304" pitchFamily="18" charset="0"/>
                <a:hlinkClick r:id="rId4"/>
              </a:rPr>
              <a:t>Quelle</a:t>
            </a:r>
            <a:r>
              <a:rPr lang="en-US" sz="1300" dirty="0" smtClean="0">
                <a:solidFill>
                  <a:srgbClr val="000000"/>
                </a:solidFill>
                <a:latin typeface="Times New Roman" panose="02020603050405020304" pitchFamily="18" charset="0"/>
                <a:hlinkClick r:id="rId4"/>
              </a:rPr>
              <a:t>: P.A</a:t>
            </a:r>
            <a:r>
              <a:rPr lang="en-US" sz="1300" dirty="0">
                <a:solidFill>
                  <a:srgbClr val="000000"/>
                </a:solidFill>
                <a:latin typeface="Times New Roman" panose="02020603050405020304" pitchFamily="18" charset="0"/>
                <a:hlinkClick r:id="rId4"/>
              </a:rPr>
              <a:t>. Samuelson (1969), "The Way of an Economist," in P.A. </a:t>
            </a:r>
            <a:r>
              <a:rPr lang="en-US" sz="1300" dirty="0" smtClean="0">
                <a:solidFill>
                  <a:srgbClr val="000000"/>
                </a:solidFill>
                <a:latin typeface="Times New Roman" panose="02020603050405020304" pitchFamily="18" charset="0"/>
                <a:hlinkClick r:id="rId4"/>
              </a:rPr>
              <a:t>Samuelson, ed.,</a:t>
            </a:r>
            <a:r>
              <a:rPr lang="en-US" sz="1300" dirty="0">
                <a:solidFill>
                  <a:srgbClr val="000000"/>
                </a:solidFill>
                <a:latin typeface="Times New Roman" panose="02020603050405020304" pitchFamily="18" charset="0"/>
                <a:hlinkClick r:id="rId4"/>
              </a:rPr>
              <a:t> </a:t>
            </a:r>
            <a:r>
              <a:rPr lang="en-US" sz="1300" i="1" dirty="0" smtClean="0">
                <a:solidFill>
                  <a:srgbClr val="000000"/>
                </a:solidFill>
                <a:latin typeface="Times New Roman" panose="02020603050405020304" pitchFamily="18" charset="0"/>
                <a:hlinkClick r:id="rId4"/>
              </a:rPr>
              <a:t>International </a:t>
            </a:r>
            <a:r>
              <a:rPr lang="en-US" sz="1300" i="1" dirty="0">
                <a:solidFill>
                  <a:srgbClr val="000000"/>
                </a:solidFill>
                <a:latin typeface="Times New Roman" panose="02020603050405020304" pitchFamily="18" charset="0"/>
                <a:hlinkClick r:id="rId4"/>
              </a:rPr>
              <a:t>Economic Relations: Proceedings of the Third Congress of the International Economic Association</a:t>
            </a:r>
            <a:r>
              <a:rPr lang="en-US" sz="1300" dirty="0">
                <a:solidFill>
                  <a:srgbClr val="000000"/>
                </a:solidFill>
                <a:latin typeface="Times New Roman" panose="02020603050405020304" pitchFamily="18" charset="0"/>
                <a:hlinkClick r:id="rId4"/>
              </a:rPr>
              <a:t>, Macmillan: London, pp. 1-11.</a:t>
            </a:r>
            <a:endParaRPr lang="de-DE" sz="1300" dirty="0"/>
          </a:p>
        </p:txBody>
      </p:sp>
      <p:sp>
        <p:nvSpPr>
          <p:cNvPr id="12" name="TextBox 39">
            <a:extLst>
              <a:ext uri="{FF2B5EF4-FFF2-40B4-BE49-F238E27FC236}">
                <a16:creationId xmlns:a16="http://schemas.microsoft.com/office/drawing/2014/main" id="{F5DE82FD-E3DD-4E0B-AEA7-F13746C2B8D5}"/>
              </a:ext>
            </a:extLst>
          </p:cNvPr>
          <p:cNvSpPr txBox="1"/>
          <p:nvPr/>
        </p:nvSpPr>
        <p:spPr>
          <a:xfrm>
            <a:off x="48108" y="4888086"/>
            <a:ext cx="8568174" cy="62345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Immer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bildet</a:t>
            </a:r>
            <a:r>
              <a:rPr lang="en-US" dirty="0" smtClean="0">
                <a:latin typeface="Times New Roman" panose="02020603050405020304" pitchFamily="18" charset="0"/>
                <a:cs typeface="Times New Roman" panose="02020603050405020304" pitchFamily="18" charset="0"/>
              </a:rPr>
              <a:t> das </a:t>
            </a:r>
            <a:r>
              <a:rPr lang="en-US" dirty="0" err="1" smtClean="0">
                <a:latin typeface="Times New Roman" panose="02020603050405020304" pitchFamily="18" charset="0"/>
                <a:cs typeface="Times New Roman" panose="02020603050405020304" pitchFamily="18" charset="0"/>
              </a:rPr>
              <a:t>Ricardomodell</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Grundlage</a:t>
            </a:r>
            <a:r>
              <a:rPr lang="en-US" dirty="0" smtClean="0">
                <a:latin typeface="Times New Roman" panose="02020603050405020304" pitchFamily="18" charset="0"/>
                <a:cs typeface="Times New Roman" panose="02020603050405020304" pitchFamily="18" charset="0"/>
              </a:rPr>
              <a:t> in der Argumentation </a:t>
            </a:r>
            <a:r>
              <a:rPr lang="en-US" dirty="0" err="1" smtClean="0">
                <a:latin typeface="Times New Roman" panose="02020603050405020304" pitchFamily="18" charset="0"/>
                <a:cs typeface="Times New Roman" panose="02020603050405020304" pitchFamily="18" charset="0"/>
              </a:rPr>
              <a:t>für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Freihandel</a:t>
            </a:r>
            <a:r>
              <a:rPr lang="en-US" dirty="0" smtClean="0">
                <a:latin typeface="Times New Roman" panose="02020603050405020304" pitchFamily="18" charset="0"/>
                <a:cs typeface="Times New Roman" panose="02020603050405020304" pitchFamily="18" charset="0"/>
              </a:rPr>
              <a:t>, auf </a:t>
            </a:r>
            <a:r>
              <a:rPr lang="en-US" dirty="0" err="1" smtClean="0">
                <a:latin typeface="Times New Roman" panose="02020603050405020304" pitchFamily="18" charset="0"/>
                <a:cs typeface="Times New Roman" panose="02020603050405020304" pitchFamily="18" charset="0"/>
              </a:rPr>
              <a:t>dem</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Welthandelsorganisation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hlinkClick r:id="rId5"/>
              </a:rPr>
              <a:t>WTO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fußt</a:t>
            </a:r>
            <a:endParaRPr lang="en-US" dirty="0">
              <a:latin typeface="Times New Roman" panose="02020603050405020304" pitchFamily="18" charset="0"/>
              <a:cs typeface="Times New Roman" panose="02020603050405020304" pitchFamily="18" charset="0"/>
            </a:endParaRPr>
          </a:p>
        </p:txBody>
      </p:sp>
      <p:sp>
        <p:nvSpPr>
          <p:cNvPr id="13" name="TextBox 39">
            <a:extLst>
              <a:ext uri="{FF2B5EF4-FFF2-40B4-BE49-F238E27FC236}">
                <a16:creationId xmlns:a16="http://schemas.microsoft.com/office/drawing/2014/main" id="{F5DE82FD-E3DD-4E0B-AEA7-F13746C2B8D5}"/>
              </a:ext>
            </a:extLst>
          </p:cNvPr>
          <p:cNvSpPr txBox="1"/>
          <p:nvPr/>
        </p:nvSpPr>
        <p:spPr>
          <a:xfrm>
            <a:off x="0" y="5542258"/>
            <a:ext cx="8689605" cy="121109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Noch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ist</a:t>
            </a:r>
            <a:r>
              <a:rPr lang="en-US" dirty="0" smtClean="0">
                <a:latin typeface="Times New Roman" panose="02020603050405020304" pitchFamily="18" charset="0"/>
                <a:cs typeface="Times New Roman" panose="02020603050405020304" pitchFamily="18" charset="0"/>
              </a:rPr>
              <a:t> die WTO von den </a:t>
            </a:r>
            <a:r>
              <a:rPr lang="en-US" dirty="0" err="1" smtClean="0">
                <a:latin typeface="Times New Roman" panose="02020603050405020304" pitchFamily="18" charset="0"/>
                <a:cs typeface="Times New Roman" panose="02020603050405020304" pitchFamily="18" charset="0"/>
              </a:rPr>
              <a:t>üblichen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Verdächtigen</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Ihrer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Arbeit</a:t>
            </a:r>
            <a:r>
              <a:rPr lang="en-US" dirty="0" smtClean="0">
                <a:latin typeface="Times New Roman" panose="02020603050405020304" pitchFamily="18" charset="0"/>
                <a:cs typeface="Times New Roman" panose="02020603050405020304" pitchFamily="18" charset="0"/>
              </a:rPr>
              <a:t> stark </a:t>
            </a:r>
            <a:r>
              <a:rPr lang="en-US" dirty="0" err="1" smtClean="0">
                <a:latin typeface="Times New Roman" panose="02020603050405020304" pitchFamily="18" charset="0"/>
                <a:cs typeface="Times New Roman" panose="02020603050405020304" pitchFamily="18" charset="0"/>
              </a:rPr>
              <a:t>eingeschränkt</a:t>
            </a:r>
            <a:r>
              <a:rPr lang="en-US" dirty="0" smtClean="0">
                <a:latin typeface="Times New Roman" panose="02020603050405020304" pitchFamily="18" charset="0"/>
                <a:cs typeface="Times New Roman" panose="02020603050405020304" pitchFamily="18" charset="0"/>
              </a:rPr>
              <a:t>, so </a:t>
            </a:r>
            <a:r>
              <a:rPr lang="en-US" dirty="0" err="1" smtClean="0">
                <a:latin typeface="Times New Roman" panose="02020603050405020304" pitchFamily="18" charset="0"/>
                <a:cs typeface="Times New Roman" panose="02020603050405020304" pitchFamily="18" charset="0"/>
              </a:rPr>
              <a:t>besetzen</a:t>
            </a:r>
            <a:r>
              <a:rPr lang="en-US" dirty="0" smtClean="0">
                <a:latin typeface="Times New Roman" panose="02020603050405020304" pitchFamily="18" charset="0"/>
                <a:cs typeface="Times New Roman" panose="02020603050405020304" pitchFamily="18" charset="0"/>
              </a:rPr>
              <a:t> die USA </a:t>
            </a:r>
            <a:r>
              <a:rPr lang="en-US" dirty="0" err="1" smtClean="0">
                <a:latin typeface="Times New Roman" panose="02020603050405020304" pitchFamily="18" charset="0"/>
                <a:cs typeface="Times New Roman" panose="02020603050405020304" pitchFamily="18" charset="0"/>
              </a:rPr>
              <a:t>aktuell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nicht</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ihnen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zustehen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Sitze</a:t>
            </a:r>
            <a:r>
              <a:rPr lang="en-US" dirty="0" smtClean="0">
                <a:latin typeface="Times New Roman" panose="02020603050405020304" pitchFamily="18" charset="0"/>
                <a:cs typeface="Times New Roman" panose="02020603050405020304" pitchFamily="18" charset="0"/>
              </a:rPr>
              <a:t> in den </a:t>
            </a:r>
            <a:r>
              <a:rPr lang="en-US" dirty="0" err="1" smtClean="0">
                <a:latin typeface="Times New Roman" panose="02020603050405020304" pitchFamily="18" charset="0"/>
                <a:cs typeface="Times New Roman" panose="02020603050405020304" pitchFamily="18" charset="0"/>
              </a:rPr>
              <a:t>Schiedsgerichten</a:t>
            </a:r>
            <a:r>
              <a:rPr lang="en-US" dirty="0" smtClean="0">
                <a:latin typeface="Times New Roman" panose="02020603050405020304" pitchFamily="18" charset="0"/>
                <a:cs typeface="Times New Roman" panose="02020603050405020304" pitchFamily="18" charset="0"/>
              </a:rPr>
              <a:t> der WTO </a:t>
            </a:r>
            <a:r>
              <a:rPr lang="en-US" dirty="0" err="1" smtClean="0">
                <a:latin typeface="Times New Roman" panose="02020603050405020304" pitchFamily="18" charset="0"/>
                <a:cs typeface="Times New Roman" panose="02020603050405020304" pitchFamily="18" charset="0"/>
              </a:rPr>
              <a:t>neu</a:t>
            </a:r>
            <a:r>
              <a:rPr lang="en-US" dirty="0" smtClean="0">
                <a:latin typeface="Times New Roman" panose="02020603050405020304" pitchFamily="18" charset="0"/>
                <a:cs typeface="Times New Roman" panose="02020603050405020304" pitchFamily="18" charset="0"/>
              </a:rPr>
              <a:t>, so </a:t>
            </a:r>
            <a:r>
              <a:rPr lang="en-US" dirty="0" err="1" smtClean="0">
                <a:latin typeface="Times New Roman" panose="02020603050405020304" pitchFamily="18" charset="0"/>
                <a:cs typeface="Times New Roman" panose="02020603050405020304" pitchFamily="18" charset="0"/>
              </a:rPr>
              <a:t>dass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Konflikte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aus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formalen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Gründen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vor</a:t>
            </a:r>
            <a:r>
              <a:rPr lang="en-US" dirty="0" smtClean="0">
                <a:latin typeface="Times New Roman" panose="02020603050405020304" pitchFamily="18" charset="0"/>
                <a:cs typeface="Times New Roman" panose="02020603050405020304" pitchFamily="18" charset="0"/>
              </a:rPr>
              <a:t> der WTO </a:t>
            </a:r>
            <a:r>
              <a:rPr lang="en-US" dirty="0" err="1" smtClean="0">
                <a:latin typeface="Times New Roman" panose="02020603050405020304" pitchFamily="18" charset="0"/>
                <a:cs typeface="Times New Roman" panose="02020603050405020304" pitchFamily="18" charset="0"/>
              </a:rPr>
              <a:t>nicht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verhandelt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werden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können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Aller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Voraussicht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nach</a:t>
            </a:r>
            <a:r>
              <a:rPr lang="en-US" dirty="0" smtClean="0">
                <a:latin typeface="Times New Roman" panose="02020603050405020304" pitchFamily="18" charset="0"/>
                <a:cs typeface="Times New Roman" panose="02020603050405020304" pitchFamily="18" charset="0"/>
              </a:rPr>
              <a:t> hat </a:t>
            </a:r>
            <a:r>
              <a:rPr lang="en-US" dirty="0" err="1" smtClean="0">
                <a:latin typeface="Times New Roman" panose="02020603050405020304" pitchFamily="18" charset="0"/>
                <a:cs typeface="Times New Roman" panose="02020603050405020304" pitchFamily="18" charset="0"/>
              </a:rPr>
              <a:t>dieser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Spuk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demnächst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Ende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1A22598E-5425-4A36-864D-2F46D2F31408}"/>
              </a:ext>
            </a:extLst>
          </p:cNvPr>
          <p:cNvSpPr txBox="1">
            <a:spLocks/>
          </p:cNvSpPr>
          <p:nvPr/>
        </p:nvSpPr>
        <p:spPr>
          <a:xfrm>
            <a:off x="863738" y="-21944"/>
            <a:ext cx="9577064" cy="720000"/>
          </a:xfrm>
          <a:prstGeom prst="rect">
            <a:avLst/>
          </a:prstGeom>
          <a:noFill/>
          <a:ln>
            <a:noFill/>
          </a:ln>
        </p:spPr>
        <p:txBody>
          <a:bodyPr wrap="square" rtlCol="0" anchor="ctr" anchorCtr="0">
            <a:noAutofit/>
          </a:bodyPr>
          <a:lstStyle/>
          <a:p>
            <a:pPr algn="ctr"/>
            <a:r>
              <a:rPr lang="de-DE" sz="3200" b="1" dirty="0" smtClean="0">
                <a:latin typeface="Times New Roman" panose="02020603050405020304" pitchFamily="18" charset="0"/>
                <a:cs typeface="Times New Roman" panose="02020603050405020304" pitchFamily="18" charset="0"/>
              </a:rPr>
              <a:t>Warum ist das </a:t>
            </a:r>
            <a:r>
              <a:rPr lang="de-DE" sz="3200" b="1" dirty="0" err="1" smtClean="0">
                <a:latin typeface="Times New Roman" panose="02020603050405020304" pitchFamily="18" charset="0"/>
                <a:cs typeface="Times New Roman" panose="02020603050405020304" pitchFamily="18" charset="0"/>
              </a:rPr>
              <a:t>Ricardomodell</a:t>
            </a:r>
            <a:r>
              <a:rPr lang="de-DE" sz="3200" b="1" dirty="0" smtClean="0">
                <a:latin typeface="Times New Roman" panose="02020603050405020304" pitchFamily="18" charset="0"/>
                <a:cs typeface="Times New Roman" panose="02020603050405020304" pitchFamily="18" charset="0"/>
              </a:rPr>
              <a:t> so herausragend?</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76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Box 39">
            <a:extLst>
              <a:ext uri="{FF2B5EF4-FFF2-40B4-BE49-F238E27FC236}">
                <a16:creationId xmlns:a16="http://schemas.microsoft.com/office/drawing/2014/main" id="{F5DE82FD-E3DD-4E0B-AEA7-F13746C2B8D5}"/>
              </a:ext>
            </a:extLst>
          </p:cNvPr>
          <p:cNvSpPr txBox="1"/>
          <p:nvPr/>
        </p:nvSpPr>
        <p:spPr>
          <a:xfrm>
            <a:off x="6606" y="116632"/>
            <a:ext cx="12172183" cy="500827"/>
          </a:xfrm>
          <a:prstGeom prst="rect">
            <a:avLst/>
          </a:prstGeom>
          <a:noFill/>
          <a:ln>
            <a:solidFill>
              <a:schemeClr val="tx1"/>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u="sng" dirty="0" err="1" smtClean="0">
                <a:latin typeface="Times New Roman" panose="02020603050405020304" pitchFamily="18" charset="0"/>
                <a:cs typeface="Times New Roman" panose="02020603050405020304" pitchFamily="18" charset="0"/>
              </a:rPr>
              <a:t>Ricardomodell</a:t>
            </a:r>
            <a:r>
              <a:rPr lang="en-US" sz="2200" dirty="0" smtClean="0">
                <a:latin typeface="Times New Roman" panose="02020603050405020304" pitchFamily="18" charset="0"/>
                <a:cs typeface="Times New Roman" panose="02020603050405020304" pitchFamily="18" charset="0"/>
              </a:rPr>
              <a:t>: 2 </a:t>
            </a:r>
            <a:r>
              <a:rPr lang="en-US" sz="2200" dirty="0" err="1" smtClean="0">
                <a:latin typeface="Times New Roman" panose="02020603050405020304" pitchFamily="18" charset="0"/>
                <a:cs typeface="Times New Roman" panose="02020603050405020304" pitchFamily="18" charset="0"/>
              </a:rPr>
              <a:t>Produzierende</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 und </a:t>
            </a:r>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 2 </a:t>
            </a:r>
            <a:r>
              <a:rPr lang="en-US" sz="2200" dirty="0" err="1" smtClean="0">
                <a:latin typeface="Times New Roman" panose="02020603050405020304" pitchFamily="18" charset="0"/>
                <a:cs typeface="Times New Roman" panose="02020603050405020304" pitchFamily="18" charset="0"/>
              </a:rPr>
              <a:t>Güter</a:t>
            </a:r>
            <a:r>
              <a:rPr lang="en-US" sz="2200" dirty="0" smtClean="0">
                <a:latin typeface="Times New Roman" panose="02020603050405020304" pitchFamily="18" charset="0"/>
                <a:cs typeface="Times New Roman" panose="02020603050405020304" pitchFamily="18" charset="0"/>
              </a:rPr>
              <a:t> A und B, 1 </a:t>
            </a:r>
            <a:r>
              <a:rPr lang="en-US" sz="2200" dirty="0" err="1" smtClean="0">
                <a:latin typeface="Times New Roman" panose="02020603050405020304" pitchFamily="18" charset="0"/>
                <a:cs typeface="Times New Roman" panose="02020603050405020304" pitchFamily="18" charset="0"/>
              </a:rPr>
              <a:t>Produktionsfaktor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Arbeit</a:t>
            </a:r>
            <a:r>
              <a:rPr lang="en-US" sz="2200" dirty="0" smtClean="0">
                <a:latin typeface="Times New Roman" panose="02020603050405020304" pitchFamily="18" charset="0"/>
                <a:cs typeface="Times New Roman" panose="02020603050405020304" pitchFamily="18" charset="0"/>
              </a:rPr>
              <a:t> L </a:t>
            </a:r>
            <a:r>
              <a:rPr lang="en-US" sz="2200" dirty="0" err="1" smtClean="0">
                <a:latin typeface="Times New Roman" panose="02020603050405020304" pitchFamily="18" charset="0"/>
                <a:cs typeface="Times New Roman" panose="02020603050405020304" pitchFamily="18" charset="0"/>
              </a:rPr>
              <a:t>bzw</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Zeit</a:t>
            </a:r>
            <a:endParaRPr lang="en-US" sz="2200" dirty="0">
              <a:latin typeface="Times New Roman" panose="02020603050405020304" pitchFamily="18" charset="0"/>
              <a:cs typeface="Times New Roman" panose="02020603050405020304" pitchFamily="18" charset="0"/>
            </a:endParaRPr>
          </a:p>
        </p:txBody>
      </p:sp>
      <p:sp>
        <p:nvSpPr>
          <p:cNvPr id="4" name="TextBox 39">
            <a:extLst>
              <a:ext uri="{FF2B5EF4-FFF2-40B4-BE49-F238E27FC236}">
                <a16:creationId xmlns:a16="http://schemas.microsoft.com/office/drawing/2014/main" id="{F5DE82FD-E3DD-4E0B-AEA7-F13746C2B8D5}"/>
              </a:ext>
            </a:extLst>
          </p:cNvPr>
          <p:cNvSpPr txBox="1"/>
          <p:nvPr/>
        </p:nvSpPr>
        <p:spPr>
          <a:xfrm>
            <a:off x="-13211" y="908720"/>
            <a:ext cx="121920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u="sng" dirty="0" err="1" smtClean="0">
                <a:latin typeface="Times New Roman" panose="02020603050405020304" pitchFamily="18" charset="0"/>
                <a:cs typeface="Times New Roman" panose="02020603050405020304" pitchFamily="18" charset="0"/>
              </a:rPr>
              <a:t>Lineare</a:t>
            </a:r>
            <a:r>
              <a:rPr lang="en-US" sz="2200" b="1" u="sng" dirty="0" smtClean="0">
                <a:latin typeface="Times New Roman" panose="02020603050405020304" pitchFamily="18" charset="0"/>
                <a:cs typeface="Times New Roman" panose="02020603050405020304" pitchFamily="18" charset="0"/>
              </a:rPr>
              <a:t> </a:t>
            </a:r>
            <a:r>
              <a:rPr lang="en-US" sz="2200" b="1" u="sng" dirty="0" err="1" smtClean="0">
                <a:latin typeface="Times New Roman" panose="02020603050405020304" pitchFamily="18" charset="0"/>
                <a:cs typeface="Times New Roman" panose="02020603050405020304" pitchFamily="18" charset="0"/>
              </a:rPr>
              <a:t>Produktionsfunktionen</a:t>
            </a:r>
            <a:r>
              <a:rPr lang="en-US" sz="2200" dirty="0" smtClean="0">
                <a:latin typeface="Times New Roman" panose="02020603050405020304" pitchFamily="18" charset="0"/>
                <a:cs typeface="Times New Roman" panose="02020603050405020304" pitchFamily="18" charset="0"/>
              </a:rPr>
              <a:t>: A = a ∙ L</a:t>
            </a:r>
            <a:r>
              <a:rPr lang="en-US" sz="2200" dirty="0" smtClean="0">
                <a:ea typeface="Cambria Math" panose="020405030504060302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und </a:t>
            </a:r>
            <a:r>
              <a:rPr lang="en-US" sz="2200" dirty="0" smtClean="0">
                <a:latin typeface="Times New Roman" panose="02020603050405020304" pitchFamily="18" charset="0"/>
                <a:cs typeface="Times New Roman" panose="02020603050405020304" pitchFamily="18" charset="0"/>
              </a:rPr>
              <a:t>B = b </a:t>
            </a:r>
            <a:r>
              <a:rPr lang="en-US" sz="2200" dirty="0">
                <a:latin typeface="Times New Roman" panose="02020603050405020304" pitchFamily="18" charset="0"/>
                <a:cs typeface="Times New Roman" panose="02020603050405020304" pitchFamily="18" charset="0"/>
              </a:rPr>
              <a:t>∙ L</a:t>
            </a:r>
          </a:p>
        </p:txBody>
      </p:sp>
      <p:sp>
        <p:nvSpPr>
          <p:cNvPr id="5" name="TextBox 39">
            <a:extLst>
              <a:ext uri="{FF2B5EF4-FFF2-40B4-BE49-F238E27FC236}">
                <a16:creationId xmlns:a16="http://schemas.microsoft.com/office/drawing/2014/main" id="{F5DE82FD-E3DD-4E0B-AEA7-F13746C2B8D5}"/>
              </a:ext>
            </a:extLst>
          </p:cNvPr>
          <p:cNvSpPr txBox="1"/>
          <p:nvPr/>
        </p:nvSpPr>
        <p:spPr>
          <a:xfrm>
            <a:off x="0" y="1702333"/>
            <a:ext cx="5951984"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Warum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eigentlich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lineare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Produktionsfunktionen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7" name="TextBox 39">
            <a:extLst>
              <a:ext uri="{FF2B5EF4-FFF2-40B4-BE49-F238E27FC236}">
                <a16:creationId xmlns:a16="http://schemas.microsoft.com/office/drawing/2014/main" id="{F5DE82FD-E3DD-4E0B-AEA7-F13746C2B8D5}"/>
              </a:ext>
            </a:extLst>
          </p:cNvPr>
          <p:cNvSpPr txBox="1"/>
          <p:nvPr/>
        </p:nvSpPr>
        <p:spPr>
          <a:xfrm>
            <a:off x="6606" y="2395460"/>
            <a:ext cx="12178789"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u="sng" dirty="0" smtClean="0">
                <a:latin typeface="Times New Roman" panose="02020603050405020304" pitchFamily="18" charset="0"/>
                <a:cs typeface="Times New Roman" panose="02020603050405020304" pitchFamily="18" charset="0"/>
              </a:rPr>
              <a:t>Absolute </a:t>
            </a:r>
            <a:r>
              <a:rPr lang="en-US" sz="2200" b="1" u="sng" dirty="0" err="1" smtClean="0">
                <a:latin typeface="Times New Roman" panose="02020603050405020304" pitchFamily="18" charset="0"/>
                <a:cs typeface="Times New Roman" panose="02020603050405020304" pitchFamily="18" charset="0"/>
              </a:rPr>
              <a:t>Kosten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Beide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Güter</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werden</a:t>
            </a:r>
            <a:r>
              <a:rPr lang="en-US" sz="2200" dirty="0" smtClean="0">
                <a:latin typeface="Times New Roman" panose="02020603050405020304" pitchFamily="18" charset="0"/>
                <a:cs typeface="Times New Roman" panose="02020603050405020304" pitchFamily="18" charset="0"/>
              </a:rPr>
              <a:t> in 						           </a:t>
            </a:r>
            <a:r>
              <a:rPr lang="en-US" sz="2200" dirty="0" err="1" smtClean="0">
                <a:latin typeface="Times New Roman" panose="02020603050405020304" pitchFamily="18" charset="0"/>
                <a:cs typeface="Times New Roman" panose="02020603050405020304" pitchFamily="18" charset="0"/>
              </a:rPr>
              <a:t>gemessen</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8" name="TextBox 39">
            <a:extLst>
              <a:ext uri="{FF2B5EF4-FFF2-40B4-BE49-F238E27FC236}">
                <a16:creationId xmlns:a16="http://schemas.microsoft.com/office/drawing/2014/main" id="{F5DE82FD-E3DD-4E0B-AEA7-F13746C2B8D5}"/>
              </a:ext>
            </a:extLst>
          </p:cNvPr>
          <p:cNvSpPr txBox="1"/>
          <p:nvPr/>
        </p:nvSpPr>
        <p:spPr>
          <a:xfrm>
            <a:off x="6606" y="3018956"/>
            <a:ext cx="12178789" cy="103958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u="sng" dirty="0" err="1" smtClean="0">
                <a:latin typeface="Times New Roman" panose="02020603050405020304" pitchFamily="18" charset="0"/>
                <a:cs typeface="Times New Roman" panose="02020603050405020304" pitchFamily="18" charset="0"/>
              </a:rPr>
              <a:t>Opportunitätskosten</a:t>
            </a:r>
            <a:r>
              <a:rPr lang="en-US" sz="2000" dirty="0" smtClean="0">
                <a:latin typeface="Times New Roman" panose="02020603050405020304" pitchFamily="18" charset="0"/>
                <a:cs typeface="Times New Roman" panose="02020603050405020304" pitchFamily="18" charset="0"/>
              </a:rPr>
              <a:t>:</a:t>
            </a:r>
          </a:p>
          <a:p>
            <a:r>
              <a:rPr lang="en-US" sz="1900" dirty="0" err="1" smtClean="0">
                <a:latin typeface="Times New Roman" panose="02020603050405020304" pitchFamily="18" charset="0"/>
                <a:cs typeface="Times New Roman" panose="02020603050405020304" pitchFamily="18" charset="0"/>
              </a:rPr>
              <a:t>Alle</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möglichen</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Handlungen</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werden</a:t>
            </a:r>
            <a:r>
              <a:rPr lang="en-US" sz="1900" dirty="0" smtClean="0">
                <a:latin typeface="Times New Roman" panose="02020603050405020304" pitchFamily="18" charset="0"/>
                <a:cs typeface="Times New Roman" panose="02020603050405020304" pitchFamily="18" charset="0"/>
              </a:rPr>
              <a:t> in </a:t>
            </a:r>
            <a:r>
              <a:rPr lang="en-US" sz="1900" dirty="0" err="1" smtClean="0">
                <a:latin typeface="Times New Roman" panose="02020603050405020304" pitchFamily="18" charset="0"/>
                <a:cs typeface="Times New Roman" panose="02020603050405020304" pitchFamily="18" charset="0"/>
              </a:rPr>
              <a:t>eine</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Reihenfolge</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gemäß</a:t>
            </a:r>
            <a:r>
              <a:rPr lang="en-US" sz="1900" dirty="0" smtClean="0">
                <a:latin typeface="Times New Roman" panose="02020603050405020304" pitchFamily="18" charset="0"/>
                <a:cs typeface="Times New Roman" panose="02020603050405020304" pitchFamily="18" charset="0"/>
              </a:rPr>
              <a:t> der </a:t>
            </a:r>
            <a:r>
              <a:rPr lang="en-US" sz="1900" dirty="0" err="1" smtClean="0">
                <a:latin typeface="Times New Roman" panose="02020603050405020304" pitchFamily="18" charset="0"/>
                <a:cs typeface="Times New Roman" panose="02020603050405020304" pitchFamily="18" charset="0"/>
              </a:rPr>
              <a:t>persönlichen</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Präferenzen</a:t>
            </a:r>
            <a:r>
              <a:rPr lang="en-US" sz="1900" dirty="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gebracht</a:t>
            </a:r>
            <a:r>
              <a:rPr lang="en-US" sz="1900" dirty="0" smtClean="0">
                <a:latin typeface="Times New Roman" panose="02020603050405020304" pitchFamily="18" charset="0"/>
                <a:cs typeface="Times New Roman" panose="02020603050405020304" pitchFamily="18" charset="0"/>
              </a:rPr>
              <a:t>. Die </a:t>
            </a:r>
            <a:r>
              <a:rPr lang="en-US" sz="1900" dirty="0" err="1" smtClean="0">
                <a:latin typeface="Times New Roman" panose="02020603050405020304" pitchFamily="18" charset="0"/>
                <a:cs typeface="Times New Roman" panose="02020603050405020304" pitchFamily="18" charset="0"/>
              </a:rPr>
              <a:t>Kosten</a:t>
            </a:r>
            <a:r>
              <a:rPr lang="en-US" sz="1900" dirty="0" smtClean="0">
                <a:latin typeface="Times New Roman" panose="02020603050405020304" pitchFamily="18" charset="0"/>
                <a:cs typeface="Times New Roman" panose="02020603050405020304" pitchFamily="18" charset="0"/>
              </a:rPr>
              <a:t> der </a:t>
            </a:r>
            <a:r>
              <a:rPr lang="en-US" sz="1900" b="1" dirty="0" err="1" smtClean="0">
                <a:latin typeface="Times New Roman" panose="02020603050405020304" pitchFamily="18" charset="0"/>
                <a:cs typeface="Times New Roman" panose="02020603050405020304" pitchFamily="18" charset="0"/>
              </a:rPr>
              <a:t>besten</a:t>
            </a:r>
            <a:r>
              <a:rPr lang="en-US" sz="1900" b="1" dirty="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a:t>
            </a:r>
            <a:r>
              <a:rPr lang="en-US" sz="1900" b="1" dirty="0" err="1" smtClean="0">
                <a:latin typeface="Times New Roman" panose="02020603050405020304" pitchFamily="18" charset="0"/>
                <a:cs typeface="Times New Roman" panose="02020603050405020304" pitchFamily="18" charset="0"/>
              </a:rPr>
              <a:t>durchgeführten</a:t>
            </a:r>
            <a:r>
              <a:rPr lang="en-US" sz="1900" b="1" dirty="0" smtClean="0">
                <a:latin typeface="Times New Roman" panose="02020603050405020304" pitchFamily="18" charset="0"/>
                <a:cs typeface="Times New Roman" panose="02020603050405020304" pitchFamily="18" charset="0"/>
              </a:rPr>
              <a:t>)</a:t>
            </a:r>
            <a:r>
              <a:rPr lang="en-US" sz="1900" dirty="0" smtClean="0">
                <a:latin typeface="Times New Roman" panose="02020603050405020304" pitchFamily="18" charset="0"/>
                <a:cs typeface="Times New Roman" panose="02020603050405020304" pitchFamily="18" charset="0"/>
              </a:rPr>
              <a:t> Alternative </a:t>
            </a:r>
            <a:r>
              <a:rPr lang="en-US" sz="1900" dirty="0" err="1" smtClean="0">
                <a:latin typeface="Times New Roman" panose="02020603050405020304" pitchFamily="18" charset="0"/>
                <a:cs typeface="Times New Roman" panose="02020603050405020304" pitchFamily="18" charset="0"/>
              </a:rPr>
              <a:t>sind</a:t>
            </a:r>
            <a:r>
              <a:rPr lang="en-US" sz="1900" dirty="0" smtClean="0">
                <a:latin typeface="Times New Roman" panose="02020603050405020304" pitchFamily="18" charset="0"/>
                <a:cs typeface="Times New Roman" panose="02020603050405020304" pitchFamily="18" charset="0"/>
              </a:rPr>
              <a:t> der </a:t>
            </a:r>
            <a:r>
              <a:rPr lang="en-US" sz="1900" dirty="0" err="1" smtClean="0">
                <a:latin typeface="Times New Roman" panose="02020603050405020304" pitchFamily="18" charset="0"/>
                <a:cs typeface="Times New Roman" panose="02020603050405020304" pitchFamily="18" charset="0"/>
              </a:rPr>
              <a:t>entgangene</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Nutzen</a:t>
            </a:r>
            <a:r>
              <a:rPr lang="en-US" sz="1900" dirty="0" smtClean="0">
                <a:latin typeface="Times New Roman" panose="02020603050405020304" pitchFamily="18" charset="0"/>
                <a:cs typeface="Times New Roman" panose="02020603050405020304" pitchFamily="18" charset="0"/>
              </a:rPr>
              <a:t> der </a:t>
            </a:r>
            <a:r>
              <a:rPr lang="en-US" sz="1900" b="1" dirty="0" err="1" smtClean="0">
                <a:latin typeface="Times New Roman" panose="02020603050405020304" pitchFamily="18" charset="0"/>
                <a:cs typeface="Times New Roman" panose="02020603050405020304" pitchFamily="18" charset="0"/>
              </a:rPr>
              <a:t>zweitbesten</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nicht</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durchgeführten</a:t>
            </a:r>
            <a:r>
              <a:rPr lang="en-US" sz="1900" b="1" dirty="0" smtClean="0">
                <a:latin typeface="Times New Roman" panose="02020603050405020304" pitchFamily="18" charset="0"/>
                <a:cs typeface="Times New Roman" panose="02020603050405020304" pitchFamily="18" charset="0"/>
              </a:rPr>
              <a:t>)</a:t>
            </a:r>
            <a:r>
              <a:rPr lang="en-US" sz="1900" dirty="0" smtClean="0">
                <a:latin typeface="Times New Roman" panose="02020603050405020304" pitchFamily="18" charset="0"/>
                <a:cs typeface="Times New Roman" panose="02020603050405020304" pitchFamily="18" charset="0"/>
              </a:rPr>
              <a:t> Alternative.</a:t>
            </a:r>
            <a:endParaRPr lang="en-US" sz="1900" dirty="0">
              <a:latin typeface="Times New Roman" panose="02020603050405020304" pitchFamily="18" charset="0"/>
              <a:cs typeface="Times New Roman" panose="02020603050405020304" pitchFamily="18" charset="0"/>
            </a:endParaRPr>
          </a:p>
        </p:txBody>
      </p:sp>
      <p:sp>
        <p:nvSpPr>
          <p:cNvPr id="9" name="TextBox 39">
            <a:extLst>
              <a:ext uri="{FF2B5EF4-FFF2-40B4-BE49-F238E27FC236}">
                <a16:creationId xmlns:a16="http://schemas.microsoft.com/office/drawing/2014/main" id="{F5DE82FD-E3DD-4E0B-AEA7-F13746C2B8D5}"/>
              </a:ext>
            </a:extLst>
          </p:cNvPr>
          <p:cNvSpPr txBox="1"/>
          <p:nvPr/>
        </p:nvSpPr>
        <p:spPr>
          <a:xfrm>
            <a:off x="47328" y="4058538"/>
            <a:ext cx="8609675" cy="15964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u="sng" dirty="0" smtClean="0">
                <a:latin typeface="Times New Roman" panose="02020603050405020304" pitchFamily="18" charset="0"/>
                <a:cs typeface="Times New Roman" panose="02020603050405020304" pitchFamily="18" charset="0"/>
              </a:rPr>
              <a:t>Ricardo</a:t>
            </a:r>
            <a:r>
              <a:rPr lang="en-US" sz="2000" dirty="0" smtClean="0">
                <a:latin typeface="Times New Roman" panose="02020603050405020304" pitchFamily="18" charset="0"/>
                <a:cs typeface="Times New Roman" panose="02020603050405020304" pitchFamily="18" charset="0"/>
              </a:rPr>
              <a:t>:</a:t>
            </a:r>
          </a:p>
          <a:p>
            <a:endParaRPr lang="en-US" sz="1900" dirty="0" smtClean="0">
              <a:latin typeface="Times New Roman" panose="02020603050405020304" pitchFamily="18" charset="0"/>
              <a:cs typeface="Times New Roman" panose="02020603050405020304" pitchFamily="18" charset="0"/>
            </a:endParaRPr>
          </a:p>
          <a:p>
            <a:r>
              <a:rPr lang="en-US" sz="1900" dirty="0" err="1" smtClean="0">
                <a:latin typeface="Times New Roman" panose="02020603050405020304" pitchFamily="18" charset="0"/>
                <a:cs typeface="Times New Roman" panose="02020603050405020304" pitchFamily="18" charset="0"/>
              </a:rPr>
              <a:t>Handlungsalternativen</a:t>
            </a:r>
            <a:r>
              <a:rPr lang="en-US" sz="1900" dirty="0" smtClean="0">
                <a:latin typeface="Times New Roman" panose="02020603050405020304" pitchFamily="18" charset="0"/>
                <a:cs typeface="Times New Roman" panose="02020603050405020304" pitchFamily="18" charset="0"/>
              </a:rPr>
              <a:t>:</a:t>
            </a:r>
          </a:p>
          <a:p>
            <a:endParaRPr lang="en-US" sz="1900" dirty="0">
              <a:latin typeface="Times New Roman" panose="02020603050405020304" pitchFamily="18" charset="0"/>
              <a:cs typeface="Times New Roman" panose="02020603050405020304" pitchFamily="18" charset="0"/>
            </a:endParaRPr>
          </a:p>
          <a:p>
            <a:r>
              <a:rPr lang="en-US" b="1" dirty="0" err="1">
                <a:latin typeface="Times New Roman" panose="02020603050405020304" pitchFamily="18" charset="0"/>
                <a:cs typeface="Times New Roman" panose="02020603050405020304" pitchFamily="18" charset="0"/>
              </a:rPr>
              <a:t>Opportunitätskosten</a:t>
            </a:r>
            <a:r>
              <a:rPr lang="en-US" b="1" dirty="0">
                <a:latin typeface="Times New Roman" panose="02020603050405020304" pitchFamily="18" charset="0"/>
                <a:cs typeface="Times New Roman" panose="02020603050405020304" pitchFamily="18" charset="0"/>
              </a:rPr>
              <a:t> – </a:t>
            </a:r>
            <a:r>
              <a:rPr lang="en-US" b="1" dirty="0" err="1">
                <a:latin typeface="Times New Roman" panose="02020603050405020304" pitchFamily="18" charset="0"/>
                <a:cs typeface="Times New Roman" panose="02020603050405020304" pitchFamily="18" charset="0"/>
              </a:rPr>
              <a:t>Komparative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Kosten</a:t>
            </a:r>
            <a:r>
              <a:rPr lang="en-US" b="1" dirty="0" smtClean="0">
                <a:latin typeface="Times New Roman" panose="02020603050405020304" pitchFamily="18" charset="0"/>
                <a:cs typeface="Times New Roman" panose="02020603050405020304" pitchFamily="18" charset="0"/>
              </a:rPr>
              <a:t>:</a:t>
            </a:r>
          </a:p>
          <a:p>
            <a:endParaRPr lang="en-US" sz="1900" b="1" dirty="0" smtClean="0">
              <a:latin typeface="Times New Roman" panose="02020603050405020304" pitchFamily="18" charset="0"/>
              <a:cs typeface="Times New Roman" panose="02020603050405020304" pitchFamily="18" charset="0"/>
            </a:endParaRPr>
          </a:p>
        </p:txBody>
      </p:sp>
      <p:sp>
        <p:nvSpPr>
          <p:cNvPr id="10" name="TextBox 39">
            <a:extLst>
              <a:ext uri="{FF2B5EF4-FFF2-40B4-BE49-F238E27FC236}">
                <a16:creationId xmlns:a16="http://schemas.microsoft.com/office/drawing/2014/main" id="{F5DE82FD-E3DD-4E0B-AEA7-F13746C2B8D5}"/>
              </a:ext>
            </a:extLst>
          </p:cNvPr>
          <p:cNvSpPr txBox="1"/>
          <p:nvPr/>
        </p:nvSpPr>
        <p:spPr>
          <a:xfrm>
            <a:off x="25542" y="5677680"/>
            <a:ext cx="8609675" cy="101687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900" dirty="0" smtClean="0">
                <a:latin typeface="Times New Roman" panose="02020603050405020304" pitchFamily="18" charset="0"/>
                <a:cs typeface="Times New Roman" panose="02020603050405020304" pitchFamily="18" charset="0"/>
              </a:rPr>
              <a:t>Die </a:t>
            </a:r>
            <a:r>
              <a:rPr lang="en-US" sz="1900" dirty="0" err="1" smtClean="0">
                <a:latin typeface="Times New Roman" panose="02020603050405020304" pitchFamily="18" charset="0"/>
                <a:cs typeface="Times New Roman" panose="02020603050405020304" pitchFamily="18" charset="0"/>
              </a:rPr>
              <a:t>Kosten</a:t>
            </a:r>
            <a:r>
              <a:rPr lang="en-US" sz="1900" dirty="0" smtClean="0">
                <a:latin typeface="Times New Roman" panose="02020603050405020304" pitchFamily="18" charset="0"/>
                <a:cs typeface="Times New Roman" panose="02020603050405020304" pitchFamily="18" charset="0"/>
              </a:rPr>
              <a:t> der </a:t>
            </a:r>
            <a:r>
              <a:rPr lang="en-US" sz="1900" dirty="0" err="1" smtClean="0">
                <a:latin typeface="Times New Roman" panose="02020603050405020304" pitchFamily="18" charset="0"/>
                <a:cs typeface="Times New Roman" panose="02020603050405020304" pitchFamily="18" charset="0"/>
              </a:rPr>
              <a:t>Produktion</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werden</a:t>
            </a:r>
            <a:endParaRPr lang="en-US" sz="1900" dirty="0" smtClean="0">
              <a:latin typeface="Times New Roman" panose="02020603050405020304" pitchFamily="18" charset="0"/>
              <a:cs typeface="Times New Roman" panose="02020603050405020304" pitchFamily="18" charset="0"/>
            </a:endParaRPr>
          </a:p>
          <a:p>
            <a:endParaRPr lang="en-US" sz="1900" dirty="0" smtClean="0">
              <a:latin typeface="Times New Roman" panose="02020603050405020304" pitchFamily="18" charset="0"/>
              <a:cs typeface="Times New Roman" panose="02020603050405020304" pitchFamily="18" charset="0"/>
            </a:endParaRPr>
          </a:p>
          <a:p>
            <a:r>
              <a:rPr lang="en-US" sz="1900" dirty="0" smtClean="0">
                <a:latin typeface="Times New Roman" panose="02020603050405020304" pitchFamily="18" charset="0"/>
                <a:cs typeface="Times New Roman" panose="02020603050405020304" pitchFamily="18" charset="0"/>
              </a:rPr>
              <a:t>in </a:t>
            </a:r>
            <a:r>
              <a:rPr lang="en-US" sz="1900" dirty="0" err="1" smtClean="0">
                <a:latin typeface="Times New Roman" panose="02020603050405020304" pitchFamily="18" charset="0"/>
                <a:cs typeface="Times New Roman" panose="02020603050405020304" pitchFamily="18" charset="0"/>
              </a:rPr>
              <a:t>Einheiten</a:t>
            </a:r>
            <a:r>
              <a:rPr lang="en-US" sz="1900" dirty="0" smtClean="0">
                <a:latin typeface="Times New Roman" panose="02020603050405020304" pitchFamily="18" charset="0"/>
                <a:cs typeface="Times New Roman" panose="02020603050405020304" pitchFamily="18" charset="0"/>
              </a:rPr>
              <a:t> der </a:t>
            </a:r>
            <a:r>
              <a:rPr lang="en-US" sz="1900" dirty="0" err="1" smtClean="0">
                <a:latin typeface="Times New Roman" panose="02020603050405020304" pitchFamily="18" charset="0"/>
                <a:cs typeface="Times New Roman" panose="02020603050405020304" pitchFamily="18" charset="0"/>
              </a:rPr>
              <a:t>entgangenen</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Produktion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gemessen</a:t>
            </a:r>
            <a:endParaRPr lang="en-US" sz="1900" dirty="0">
              <a:latin typeface="Times New Roman" panose="02020603050405020304" pitchFamily="18" charset="0"/>
              <a:cs typeface="Times New Roman" panose="02020603050405020304" pitchFamily="18" charset="0"/>
            </a:endParaRPr>
          </a:p>
          <a:p>
            <a:endParaRPr lang="en-US" sz="1900" dirty="0">
              <a:latin typeface="Times New Roman" panose="02020603050405020304" pitchFamily="18" charset="0"/>
              <a:cs typeface="Times New Roman" panose="02020603050405020304" pitchFamily="18" charset="0"/>
            </a:endParaRPr>
          </a:p>
        </p:txBody>
      </p:sp>
      <p:sp>
        <p:nvSpPr>
          <p:cNvPr id="12" name="TextBox 39">
            <a:extLst>
              <a:ext uri="{FF2B5EF4-FFF2-40B4-BE49-F238E27FC236}">
                <a16:creationId xmlns:a16="http://schemas.microsoft.com/office/drawing/2014/main" id="{F5DE82FD-E3DD-4E0B-AEA7-F13746C2B8D5}"/>
              </a:ext>
            </a:extLst>
          </p:cNvPr>
          <p:cNvSpPr txBox="1"/>
          <p:nvPr/>
        </p:nvSpPr>
        <p:spPr>
          <a:xfrm>
            <a:off x="7320136" y="692696"/>
            <a:ext cx="4871864" cy="12241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Keine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Modellierung</a:t>
            </a:r>
            <a:r>
              <a:rPr lang="en-US" sz="2200" dirty="0" smtClean="0">
                <a:latin typeface="Times New Roman" panose="02020603050405020304" pitchFamily="18" charset="0"/>
                <a:cs typeface="Times New Roman" panose="02020603050405020304" pitchFamily="18" charset="0"/>
              </a:rPr>
              <a:t> der </a:t>
            </a:r>
            <a:r>
              <a:rPr lang="en-US" sz="2200" dirty="0" err="1" smtClean="0">
                <a:latin typeface="Times New Roman" panose="02020603050405020304" pitchFamily="18" charset="0"/>
                <a:cs typeface="Times New Roman" panose="02020603050405020304" pitchFamily="18" charset="0"/>
              </a:rPr>
              <a:t>Präferenzen</a:t>
            </a:r>
            <a:r>
              <a:rPr lang="en-US" sz="2200" dirty="0" smtClean="0">
                <a:latin typeface="Times New Roman" panose="02020603050405020304" pitchFamily="18" charset="0"/>
                <a:cs typeface="Times New Roman" panose="02020603050405020304" pitchFamily="18" charset="0"/>
              </a:rPr>
              <a:t>, also </a:t>
            </a:r>
            <a:r>
              <a:rPr lang="en-US" sz="2200" dirty="0" err="1" smtClean="0">
                <a:latin typeface="Times New Roman" panose="02020603050405020304" pitchFamily="18" charset="0"/>
                <a:cs typeface="Times New Roman" panose="02020603050405020304" pitchFamily="18" charset="0"/>
              </a:rPr>
              <a:t>Nachfrage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bis</a:t>
            </a:r>
            <a:r>
              <a:rPr lang="en-US" sz="2200" dirty="0" smtClean="0">
                <a:latin typeface="Times New Roman" panose="02020603050405020304" pitchFamily="18" charset="0"/>
                <a:cs typeface="Times New Roman" panose="02020603050405020304" pitchFamily="18" charset="0"/>
              </a:rPr>
              <a:t> auf die </a:t>
            </a:r>
            <a:r>
              <a:rPr lang="en-US" sz="2200" b="1" u="sng" dirty="0" err="1" smtClean="0">
                <a:latin typeface="Times New Roman" panose="02020603050405020304" pitchFamily="18" charset="0"/>
                <a:cs typeface="Times New Roman" panose="02020603050405020304" pitchFamily="18" charset="0"/>
              </a:rPr>
              <a:t>Annahme</a:t>
            </a:r>
            <a:r>
              <a:rPr lang="en-US" sz="2200" dirty="0" smtClean="0">
                <a:latin typeface="Times New Roman" panose="02020603050405020304" pitchFamily="18" charset="0"/>
                <a:cs typeface="Times New Roman" panose="02020603050405020304" pitchFamily="18" charset="0"/>
              </a:rPr>
              <a:t>:</a:t>
            </a:r>
          </a:p>
          <a:p>
            <a:pPr algn="ctr"/>
            <a:r>
              <a:rPr lang="en-US" sz="2200" dirty="0" smtClean="0">
                <a:latin typeface="Times New Roman" panose="02020603050405020304" pitchFamily="18" charset="0"/>
                <a:cs typeface="Times New Roman" panose="02020603050405020304" pitchFamily="18" charset="0"/>
              </a:rPr>
              <a:t>“</a:t>
            </a:r>
            <a:r>
              <a:rPr lang="en-US" sz="2200" b="1" i="1" dirty="0" err="1">
                <a:latin typeface="Times New Roman" panose="02020603050405020304" pitchFamily="18" charset="0"/>
                <a:cs typeface="Times New Roman" panose="02020603050405020304" pitchFamily="18" charset="0"/>
              </a:rPr>
              <a:t>M</a:t>
            </a:r>
            <a:r>
              <a:rPr lang="en-US" sz="2200" b="1" i="1" dirty="0" err="1" smtClean="0">
                <a:latin typeface="Times New Roman" panose="02020603050405020304" pitchFamily="18" charset="0"/>
                <a:cs typeface="Times New Roman" panose="02020603050405020304" pitchFamily="18" charset="0"/>
              </a:rPr>
              <a:t>ehr</a:t>
            </a:r>
            <a:r>
              <a:rPr lang="en-US" sz="2200" b="1" i="1" dirty="0" smtClean="0">
                <a:latin typeface="Times New Roman" panose="02020603050405020304" pitchFamily="18" charset="0"/>
                <a:cs typeface="Times New Roman" panose="02020603050405020304" pitchFamily="18" charset="0"/>
              </a:rPr>
              <a:t> </a:t>
            </a:r>
            <a:r>
              <a:rPr lang="en-US" sz="2200" b="1" i="1" dirty="0" err="1" smtClean="0">
                <a:latin typeface="Times New Roman" panose="02020603050405020304" pitchFamily="18" charset="0"/>
                <a:cs typeface="Times New Roman" panose="02020603050405020304" pitchFamily="18" charset="0"/>
              </a:rPr>
              <a:t>ist</a:t>
            </a:r>
            <a:r>
              <a:rPr lang="en-US" sz="2200" b="1" i="1" dirty="0" smtClean="0">
                <a:latin typeface="Times New Roman" panose="02020603050405020304" pitchFamily="18" charset="0"/>
                <a:cs typeface="Times New Roman" panose="02020603050405020304" pitchFamily="18" charset="0"/>
              </a:rPr>
              <a:t> </a:t>
            </a:r>
            <a:r>
              <a:rPr lang="en-US" sz="2200" b="1" i="1" dirty="0" err="1" smtClean="0">
                <a:latin typeface="Times New Roman" panose="02020603050405020304" pitchFamily="18" charset="0"/>
                <a:cs typeface="Times New Roman" panose="02020603050405020304" pitchFamily="18" charset="0"/>
              </a:rPr>
              <a:t>immer</a:t>
            </a:r>
            <a:r>
              <a:rPr lang="en-US" sz="2200" b="1" i="1" dirty="0" smtClean="0">
                <a:latin typeface="Times New Roman" panose="02020603050405020304" pitchFamily="18" charset="0"/>
                <a:cs typeface="Times New Roman" panose="02020603050405020304" pitchFamily="18" charset="0"/>
              </a:rPr>
              <a:t> </a:t>
            </a:r>
            <a:r>
              <a:rPr lang="en-US" sz="2200" b="1" i="1" dirty="0" err="1" smtClean="0">
                <a:latin typeface="Times New Roman" panose="02020603050405020304" pitchFamily="18" charset="0"/>
                <a:cs typeface="Times New Roman" panose="02020603050405020304" pitchFamily="18" charset="0"/>
              </a:rPr>
              <a:t>besser</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12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7" grpId="0"/>
      <p:bldP spid="8" grpId="0"/>
      <p:bldP spid="9"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4" name="Objekt 3"/>
          <p:cNvGraphicFramePr>
            <a:graphicFrameLocks noChangeAspect="1"/>
          </p:cNvGraphicFramePr>
          <p:nvPr>
            <p:extLst>
              <p:ext uri="{D42A27DB-BD31-4B8C-83A1-F6EECF244321}">
                <p14:modId xmlns:p14="http://schemas.microsoft.com/office/powerpoint/2010/main" val="1631516618"/>
              </p:ext>
            </p:extLst>
          </p:nvPr>
        </p:nvGraphicFramePr>
        <p:xfrm>
          <a:off x="550863" y="549275"/>
          <a:ext cx="3367087" cy="1363663"/>
        </p:xfrm>
        <a:graphic>
          <a:graphicData uri="http://schemas.openxmlformats.org/presentationml/2006/ole">
            <mc:AlternateContent xmlns:mc="http://schemas.openxmlformats.org/markup-compatibility/2006">
              <mc:Choice xmlns:v="urn:schemas-microsoft-com:vml" Requires="v">
                <p:oleObj spid="_x0000_s1044" name="Arbeitsblatt" r:id="rId4" imgW="3233587" imgH="1309759" progId="Excel.Sheet.12">
                  <p:embed/>
                </p:oleObj>
              </mc:Choice>
              <mc:Fallback>
                <p:oleObj name="Arbeitsblatt" r:id="rId4" imgW="3233587" imgH="1309759" progId="Excel.Sheet.12">
                  <p:embed/>
                  <p:pic>
                    <p:nvPicPr>
                      <p:cNvPr id="0" name=""/>
                      <p:cNvPicPr/>
                      <p:nvPr/>
                    </p:nvPicPr>
                    <p:blipFill>
                      <a:blip r:embed="rId5"/>
                      <a:stretch>
                        <a:fillRect/>
                      </a:stretch>
                    </p:blipFill>
                    <p:spPr>
                      <a:xfrm>
                        <a:off x="550863" y="549275"/>
                        <a:ext cx="3367087" cy="1363663"/>
                      </a:xfrm>
                      <a:prstGeom prst="rect">
                        <a:avLst/>
                      </a:prstGeom>
                    </p:spPr>
                  </p:pic>
                </p:oleObj>
              </mc:Fallback>
            </mc:AlternateContent>
          </a:graphicData>
        </a:graphic>
      </p:graphicFrame>
      <p:sp>
        <p:nvSpPr>
          <p:cNvPr id="8" name="TextBox 39">
            <a:extLst>
              <a:ext uri="{FF2B5EF4-FFF2-40B4-BE49-F238E27FC236}">
                <a16:creationId xmlns:a16="http://schemas.microsoft.com/office/drawing/2014/main" id="{F5DE82FD-E3DD-4E0B-AEA7-F13746C2B8D5}"/>
              </a:ext>
            </a:extLst>
          </p:cNvPr>
          <p:cNvSpPr txBox="1"/>
          <p:nvPr/>
        </p:nvSpPr>
        <p:spPr>
          <a:xfrm>
            <a:off x="6838" y="28277"/>
            <a:ext cx="4455136"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u="sng" dirty="0" err="1" smtClean="0">
                <a:latin typeface="Times New Roman" panose="02020603050405020304" pitchFamily="18" charset="0"/>
                <a:cs typeface="Times New Roman" panose="02020603050405020304" pitchFamily="18" charset="0"/>
              </a:rPr>
              <a:t>Produktionsmöglichkeiten</a:t>
            </a:r>
            <a:r>
              <a:rPr lang="en-US" sz="2200" b="1" u="sng" dirty="0" smtClean="0">
                <a:latin typeface="Times New Roman" panose="02020603050405020304" pitchFamily="18" charset="0"/>
                <a:cs typeface="Times New Roman" panose="02020603050405020304" pitchFamily="18" charset="0"/>
              </a:rPr>
              <a:t> pro Tag</a:t>
            </a:r>
            <a:endParaRPr lang="en-US" sz="2200" dirty="0">
              <a:latin typeface="Times New Roman" panose="02020603050405020304" pitchFamily="18" charset="0"/>
              <a:cs typeface="Times New Roman" panose="02020603050405020304" pitchFamily="18" charset="0"/>
            </a:endParaRPr>
          </a:p>
        </p:txBody>
      </p:sp>
      <p:sp>
        <p:nvSpPr>
          <p:cNvPr id="9" name="TextBox 39">
            <a:extLst>
              <a:ext uri="{FF2B5EF4-FFF2-40B4-BE49-F238E27FC236}">
                <a16:creationId xmlns:a16="http://schemas.microsoft.com/office/drawing/2014/main" id="{F5DE82FD-E3DD-4E0B-AEA7-F13746C2B8D5}"/>
              </a:ext>
            </a:extLst>
          </p:cNvPr>
          <p:cNvSpPr txBox="1"/>
          <p:nvPr/>
        </p:nvSpPr>
        <p:spPr>
          <a:xfrm>
            <a:off x="4232340" y="1412111"/>
            <a:ext cx="36004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Produktionsfunktionen</a:t>
            </a:r>
            <a:r>
              <a:rPr lang="en-US" sz="2200" dirty="0" smtClean="0">
                <a:latin typeface="Times New Roman" panose="02020603050405020304" pitchFamily="18" charset="0"/>
                <a:cs typeface="Times New Roman" panose="02020603050405020304" pitchFamily="18" charset="0"/>
              </a:rPr>
              <a:t> </a:t>
            </a:r>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10" name="TextBox 39">
            <a:extLst>
              <a:ext uri="{FF2B5EF4-FFF2-40B4-BE49-F238E27FC236}">
                <a16:creationId xmlns:a16="http://schemas.microsoft.com/office/drawing/2014/main" id="{F5DE82FD-E3DD-4E0B-AEA7-F13746C2B8D5}"/>
              </a:ext>
            </a:extLst>
          </p:cNvPr>
          <p:cNvSpPr txBox="1"/>
          <p:nvPr/>
        </p:nvSpPr>
        <p:spPr>
          <a:xfrm>
            <a:off x="7680177" y="438982"/>
            <a:ext cx="1452745" cy="792124"/>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 </a:t>
            </a:r>
            <a:r>
              <a:rPr lang="en-US" sz="2200" dirty="0" smtClean="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 L</a:t>
            </a:r>
            <a:r>
              <a:rPr lang="en-US" sz="2200" dirty="0" smtClean="0">
                <a:ea typeface="Cambria Math" panose="02040503050406030204" pitchFamily="18" charset="0"/>
                <a:cs typeface="Times New Roman" panose="02020603050405020304" pitchFamily="18" charset="0"/>
              </a:rPr>
              <a:t> = </a:t>
            </a:r>
          </a:p>
          <a:p>
            <a:r>
              <a:rPr lang="en-US" sz="2200" dirty="0" smtClean="0">
                <a:solidFill>
                  <a:srgbClr val="FF000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 </a:t>
            </a:r>
            <a:r>
              <a:rPr lang="en-US" sz="2200" dirty="0" smtClean="0">
                <a:solidFill>
                  <a:srgbClr val="FF000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L =</a:t>
            </a:r>
            <a:endParaRPr lang="en-US" sz="2200" dirty="0">
              <a:latin typeface="Times New Roman" panose="02020603050405020304" pitchFamily="18" charset="0"/>
              <a:cs typeface="Times New Roman" panose="02020603050405020304" pitchFamily="18" charset="0"/>
            </a:endParaRPr>
          </a:p>
        </p:txBody>
      </p:sp>
      <p:sp>
        <p:nvSpPr>
          <p:cNvPr id="11" name="TextBox 39">
            <a:extLst>
              <a:ext uri="{FF2B5EF4-FFF2-40B4-BE49-F238E27FC236}">
                <a16:creationId xmlns:a16="http://schemas.microsoft.com/office/drawing/2014/main" id="{F5DE82FD-E3DD-4E0B-AEA7-F13746C2B8D5}"/>
              </a:ext>
            </a:extLst>
          </p:cNvPr>
          <p:cNvSpPr txBox="1"/>
          <p:nvPr/>
        </p:nvSpPr>
        <p:spPr>
          <a:xfrm>
            <a:off x="4232177" y="701675"/>
            <a:ext cx="36004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Produktionsfunktionen</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12" name="TextBox 39">
            <a:extLst>
              <a:ext uri="{FF2B5EF4-FFF2-40B4-BE49-F238E27FC236}">
                <a16:creationId xmlns:a16="http://schemas.microsoft.com/office/drawing/2014/main" id="{F5DE82FD-E3DD-4E0B-AEA7-F13746C2B8D5}"/>
              </a:ext>
            </a:extLst>
          </p:cNvPr>
          <p:cNvSpPr txBox="1"/>
          <p:nvPr/>
        </p:nvSpPr>
        <p:spPr>
          <a:xfrm>
            <a:off x="7680176" y="1266462"/>
            <a:ext cx="1452745" cy="792124"/>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00B05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 </a:t>
            </a:r>
            <a:r>
              <a:rPr lang="en-US" sz="2200" dirty="0" smtClean="0">
                <a:solidFill>
                  <a:srgbClr val="00B05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 L</a:t>
            </a:r>
            <a:r>
              <a:rPr lang="en-US" sz="2200" dirty="0" smtClean="0">
                <a:ea typeface="Cambria Math" panose="02040503050406030204" pitchFamily="18" charset="0"/>
                <a:cs typeface="Times New Roman" panose="02020603050405020304" pitchFamily="18" charset="0"/>
              </a:rPr>
              <a:t> = </a:t>
            </a:r>
          </a:p>
          <a:p>
            <a:r>
              <a:rPr lang="en-US" sz="2200" dirty="0" smtClean="0">
                <a:solidFill>
                  <a:srgbClr val="00B05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 </a:t>
            </a:r>
            <a:r>
              <a:rPr lang="en-US" sz="2200" dirty="0" smtClean="0">
                <a:solidFill>
                  <a:srgbClr val="00B05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L =</a:t>
            </a:r>
            <a:endParaRPr lang="en-US" sz="2200" dirty="0">
              <a:latin typeface="Times New Roman" panose="02020603050405020304" pitchFamily="18" charset="0"/>
              <a:cs typeface="Times New Roman" panose="02020603050405020304" pitchFamily="18" charset="0"/>
            </a:endParaRPr>
          </a:p>
        </p:txBody>
      </p:sp>
      <p:sp>
        <p:nvSpPr>
          <p:cNvPr id="5" name="Rechteck 4"/>
          <p:cNvSpPr/>
          <p:nvPr/>
        </p:nvSpPr>
        <p:spPr>
          <a:xfrm>
            <a:off x="119336" y="2492896"/>
            <a:ext cx="2345514" cy="369332"/>
          </a:xfrm>
          <a:prstGeom prst="rect">
            <a:avLst/>
          </a:prstGeom>
        </p:spPr>
        <p:txBody>
          <a:bodyPr wrap="none">
            <a:spAutoFit/>
          </a:bodyPr>
          <a:lstStyle/>
          <a:p>
            <a:r>
              <a:rPr lang="en-US" b="1" u="sng" dirty="0">
                <a:latin typeface="Times New Roman" panose="02020603050405020304" pitchFamily="18" charset="0"/>
                <a:cs typeface="Times New Roman" panose="02020603050405020304" pitchFamily="18" charset="0"/>
              </a:rPr>
              <a:t>Absolute </a:t>
            </a:r>
            <a:r>
              <a:rPr lang="en-US" b="1" u="sng" dirty="0" err="1" smtClean="0">
                <a:latin typeface="Times New Roman" panose="02020603050405020304" pitchFamily="18" charset="0"/>
                <a:cs typeface="Times New Roman" panose="02020603050405020304" pitchFamily="18" charset="0"/>
              </a:rPr>
              <a:t>Kosten</a:t>
            </a:r>
            <a:r>
              <a:rPr lang="en-US" b="1" u="sng" dirty="0" smtClean="0">
                <a:latin typeface="Times New Roman" panose="02020603050405020304" pitchFamily="18" charset="0"/>
                <a:cs typeface="Times New Roman" panose="02020603050405020304" pitchFamily="18" charset="0"/>
              </a:rPr>
              <a:t> </a:t>
            </a:r>
            <a:r>
              <a:rPr lang="en-US" b="1" u="sng" dirty="0" smtClean="0">
                <a:solidFill>
                  <a:srgbClr val="FF0000"/>
                </a:solidFill>
                <a:latin typeface="Times New Roman" panose="02020603050405020304" pitchFamily="18" charset="0"/>
                <a:cs typeface="Times New Roman" panose="02020603050405020304" pitchFamily="18" charset="0"/>
              </a:rPr>
              <a:t>Rot</a:t>
            </a:r>
            <a:r>
              <a:rPr lang="en-US" dirty="0" smtClean="0">
                <a:latin typeface="Times New Roman" panose="02020603050405020304" pitchFamily="18" charset="0"/>
                <a:cs typeface="Times New Roman" panose="02020603050405020304" pitchFamily="18" charset="0"/>
              </a:rPr>
              <a:t>: </a:t>
            </a:r>
            <a:endParaRPr lang="de-DE" dirty="0"/>
          </a:p>
        </p:txBody>
      </p:sp>
      <p:sp>
        <p:nvSpPr>
          <p:cNvPr id="13" name="TextBox 39">
            <a:extLst>
              <a:ext uri="{FF2B5EF4-FFF2-40B4-BE49-F238E27FC236}">
                <a16:creationId xmlns:a16="http://schemas.microsoft.com/office/drawing/2014/main" id="{F5DE82FD-E3DD-4E0B-AEA7-F13746C2B8D5}"/>
              </a:ext>
            </a:extLst>
          </p:cNvPr>
          <p:cNvSpPr txBox="1"/>
          <p:nvPr/>
        </p:nvSpPr>
        <p:spPr>
          <a:xfrm>
            <a:off x="2317259" y="2430180"/>
            <a:ext cx="9840416" cy="432048"/>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  1 A</a:t>
            </a: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kostet</a:t>
            </a:r>
            <a:r>
              <a:rPr lang="en-US" sz="2200" dirty="0" smtClean="0">
                <a:latin typeface="Times New Roman" panose="02020603050405020304" pitchFamily="18" charset="0"/>
                <a:cs typeface="Times New Roman" panose="02020603050405020304" pitchFamily="18" charset="0"/>
              </a:rPr>
              <a:t> 		Tag; 	</a:t>
            </a:r>
            <a:r>
              <a:rPr lang="en-US" sz="2200" dirty="0" smtClean="0">
                <a:solidFill>
                  <a:srgbClr val="FF0000"/>
                </a:solidFill>
                <a:latin typeface="Times New Roman" panose="02020603050405020304" pitchFamily="18" charset="0"/>
                <a:cs typeface="Times New Roman" panose="02020603050405020304" pitchFamily="18" charset="0"/>
              </a:rPr>
              <a:t>1 B</a:t>
            </a: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kostet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Tag</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16" name="Rechteck 15"/>
          <p:cNvSpPr/>
          <p:nvPr/>
        </p:nvSpPr>
        <p:spPr>
          <a:xfrm>
            <a:off x="119336" y="2996952"/>
            <a:ext cx="2525050" cy="369332"/>
          </a:xfrm>
          <a:prstGeom prst="rect">
            <a:avLst/>
          </a:prstGeom>
        </p:spPr>
        <p:txBody>
          <a:bodyPr wrap="none">
            <a:spAutoFit/>
          </a:bodyPr>
          <a:lstStyle/>
          <a:p>
            <a:r>
              <a:rPr lang="en-US" b="1" u="sng" dirty="0">
                <a:latin typeface="Times New Roman" panose="02020603050405020304" pitchFamily="18" charset="0"/>
                <a:cs typeface="Times New Roman" panose="02020603050405020304" pitchFamily="18" charset="0"/>
              </a:rPr>
              <a:t>Absolute </a:t>
            </a:r>
            <a:r>
              <a:rPr lang="en-US" b="1" u="sng" dirty="0" err="1" smtClean="0">
                <a:latin typeface="Times New Roman" panose="02020603050405020304" pitchFamily="18" charset="0"/>
                <a:cs typeface="Times New Roman" panose="02020603050405020304" pitchFamily="18" charset="0"/>
              </a:rPr>
              <a:t>Kosten</a:t>
            </a:r>
            <a:r>
              <a:rPr lang="en-US" b="1" u="sng" dirty="0" smtClean="0">
                <a:latin typeface="Times New Roman" panose="02020603050405020304" pitchFamily="18" charset="0"/>
                <a:cs typeface="Times New Roman" panose="02020603050405020304" pitchFamily="18" charset="0"/>
              </a:rPr>
              <a:t> </a:t>
            </a:r>
            <a:r>
              <a:rPr lang="en-US" b="1" u="sng" dirty="0" err="1" smtClean="0">
                <a:solidFill>
                  <a:srgbClr val="00B050"/>
                </a:solidFill>
                <a:latin typeface="Times New Roman" panose="02020603050405020304" pitchFamily="18" charset="0"/>
                <a:cs typeface="Times New Roman" panose="02020603050405020304" pitchFamily="18" charset="0"/>
              </a:rPr>
              <a:t>Grün</a:t>
            </a:r>
            <a:r>
              <a:rPr lang="en-US" dirty="0" smtClean="0">
                <a:latin typeface="Times New Roman" panose="02020603050405020304" pitchFamily="18" charset="0"/>
                <a:cs typeface="Times New Roman" panose="02020603050405020304" pitchFamily="18" charset="0"/>
              </a:rPr>
              <a:t>: </a:t>
            </a:r>
            <a:endParaRPr lang="de-DE" dirty="0"/>
          </a:p>
        </p:txBody>
      </p:sp>
      <p:sp>
        <p:nvSpPr>
          <p:cNvPr id="17" name="TextBox 39">
            <a:extLst>
              <a:ext uri="{FF2B5EF4-FFF2-40B4-BE49-F238E27FC236}">
                <a16:creationId xmlns:a16="http://schemas.microsoft.com/office/drawing/2014/main" id="{F5DE82FD-E3DD-4E0B-AEA7-F13746C2B8D5}"/>
              </a:ext>
            </a:extLst>
          </p:cNvPr>
          <p:cNvSpPr txBox="1"/>
          <p:nvPr/>
        </p:nvSpPr>
        <p:spPr>
          <a:xfrm>
            <a:off x="2317259" y="2965594"/>
            <a:ext cx="9840416" cy="432048"/>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smtClean="0">
                <a:solidFill>
                  <a:srgbClr val="00B050"/>
                </a:solidFill>
                <a:latin typeface="Times New Roman" panose="02020603050405020304" pitchFamily="18" charset="0"/>
                <a:cs typeface="Times New Roman" panose="02020603050405020304" pitchFamily="18" charset="0"/>
              </a:rPr>
              <a:t>1 A</a:t>
            </a: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kostet</a:t>
            </a:r>
            <a:r>
              <a:rPr lang="en-US" sz="2200" dirty="0" smtClean="0">
                <a:latin typeface="Times New Roman" panose="02020603050405020304" pitchFamily="18" charset="0"/>
                <a:cs typeface="Times New Roman" panose="02020603050405020304" pitchFamily="18" charset="0"/>
              </a:rPr>
              <a:t> 		Tag; 	</a:t>
            </a:r>
            <a:r>
              <a:rPr lang="en-US" sz="2200" dirty="0" smtClean="0">
                <a:solidFill>
                  <a:srgbClr val="00B050"/>
                </a:solidFill>
                <a:latin typeface="Times New Roman" panose="02020603050405020304" pitchFamily="18" charset="0"/>
                <a:cs typeface="Times New Roman" panose="02020603050405020304" pitchFamily="18" charset="0"/>
              </a:rPr>
              <a:t>1 B</a:t>
            </a: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kostet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Tag</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18" name="TextBox 39">
            <a:extLst>
              <a:ext uri="{FF2B5EF4-FFF2-40B4-BE49-F238E27FC236}">
                <a16:creationId xmlns:a16="http://schemas.microsoft.com/office/drawing/2014/main" id="{F5DE82FD-E3DD-4E0B-AEA7-F13746C2B8D5}"/>
              </a:ext>
            </a:extLst>
          </p:cNvPr>
          <p:cNvSpPr txBox="1"/>
          <p:nvPr/>
        </p:nvSpPr>
        <p:spPr>
          <a:xfrm>
            <a:off x="80392" y="3726102"/>
            <a:ext cx="12208296"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kann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absolut</a:t>
            </a:r>
            <a:r>
              <a:rPr lang="en-US" sz="2200" dirty="0" smtClean="0">
                <a:latin typeface="Times New Roman" panose="02020603050405020304" pitchFamily="18" charset="0"/>
                <a:cs typeface="Times New Roman" panose="02020603050405020304" pitchFamily="18" charset="0"/>
              </a:rPr>
              <a:t> (in </a:t>
            </a:r>
            <a:r>
              <a:rPr lang="en-US" sz="2200" dirty="0" err="1" smtClean="0">
                <a:latin typeface="Times New Roman" panose="02020603050405020304" pitchFamily="18" charset="0"/>
                <a:cs typeface="Times New Roman" panose="02020603050405020304" pitchFamily="18" charset="0"/>
              </a:rPr>
              <a:t>Zeit</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Arbeit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gesehen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beide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Güter</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produzieren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als</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19" name="TextBox 39">
            <a:extLst>
              <a:ext uri="{FF2B5EF4-FFF2-40B4-BE49-F238E27FC236}">
                <a16:creationId xmlns:a16="http://schemas.microsoft.com/office/drawing/2014/main" id="{F5DE82FD-E3DD-4E0B-AEA7-F13746C2B8D5}"/>
              </a:ext>
            </a:extLst>
          </p:cNvPr>
          <p:cNvSpPr txBox="1"/>
          <p:nvPr/>
        </p:nvSpPr>
        <p:spPr>
          <a:xfrm>
            <a:off x="6838" y="4559322"/>
            <a:ext cx="8586079" cy="2110038"/>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 hat </a:t>
            </a:r>
            <a:r>
              <a:rPr lang="en-US" sz="2200" dirty="0" err="1" smtClean="0">
                <a:latin typeface="Times New Roman" panose="02020603050405020304" pitchFamily="18" charset="0"/>
                <a:cs typeface="Times New Roman" panose="02020603050405020304" pitchFamily="18" charset="0"/>
              </a:rPr>
              <a:t>damit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einen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Kostenvorteil</a:t>
            </a:r>
            <a:r>
              <a:rPr lang="en-US" sz="2200" dirty="0" smtClean="0">
                <a:latin typeface="Times New Roman" panose="02020603050405020304" pitchFamily="18" charset="0"/>
                <a:cs typeface="Times New Roman" panose="02020603050405020304" pitchFamily="18" charset="0"/>
              </a:rPr>
              <a:t> in der </a:t>
            </a:r>
          </a:p>
          <a:p>
            <a:endParaRPr lang="en-US" sz="2200" dirty="0" smtClean="0">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Produktion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Güter</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b="1" dirty="0" err="1" smtClean="0">
                <a:latin typeface="Times New Roman" panose="02020603050405020304" pitchFamily="18" charset="0"/>
                <a:cs typeface="Times New Roman" panose="02020603050405020304" pitchFamily="18" charset="0"/>
              </a:rPr>
              <a:t>Warum</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sollten</a:t>
            </a:r>
            <a:r>
              <a:rPr lang="en-US" sz="2200" b="1" dirty="0" smtClean="0">
                <a:latin typeface="Times New Roman" panose="02020603050405020304" pitchFamily="18" charset="0"/>
                <a:cs typeface="Times New Roman" panose="02020603050405020304" pitchFamily="18" charset="0"/>
              </a:rPr>
              <a:t> also </a:t>
            </a:r>
            <a:r>
              <a:rPr lang="en-US" sz="2200" b="1" dirty="0" err="1" smtClean="0">
                <a:latin typeface="Times New Roman" panose="02020603050405020304" pitchFamily="18" charset="0"/>
                <a:cs typeface="Times New Roman" panose="02020603050405020304" pitchFamily="18" charset="0"/>
              </a:rPr>
              <a:t>beide</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zusammenarbeiten</a:t>
            </a:r>
            <a:r>
              <a:rPr lang="en-US" sz="2200" b="1" dirty="0" smtClean="0">
                <a:latin typeface="Times New Roman" panose="02020603050405020304" pitchFamily="18" charset="0"/>
                <a:cs typeface="Times New Roman" panose="02020603050405020304" pitchFamily="18" charset="0"/>
              </a:rPr>
              <a:t>?</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375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7"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Rechteck 1"/>
          <p:cNvSpPr/>
          <p:nvPr/>
        </p:nvSpPr>
        <p:spPr>
          <a:xfrm>
            <a:off x="3287688" y="44624"/>
            <a:ext cx="4602542" cy="369332"/>
          </a:xfrm>
          <a:prstGeom prst="rect">
            <a:avLst/>
          </a:prstGeom>
        </p:spPr>
        <p:txBody>
          <a:bodyPr wrap="none">
            <a:spAutoFit/>
          </a:bodyPr>
          <a:lstStyle/>
          <a:p>
            <a:r>
              <a:rPr lang="en-US" b="1" dirty="0" err="1">
                <a:latin typeface="Times New Roman" panose="02020603050405020304" pitchFamily="18" charset="0"/>
                <a:cs typeface="Times New Roman" panose="02020603050405020304" pitchFamily="18" charset="0"/>
              </a:rPr>
              <a:t>Opportunitätskosten</a:t>
            </a:r>
            <a:r>
              <a:rPr lang="en-US" b="1" dirty="0">
                <a:latin typeface="Times New Roman" panose="02020603050405020304" pitchFamily="18" charset="0"/>
                <a:cs typeface="Times New Roman" panose="02020603050405020304" pitchFamily="18" charset="0"/>
              </a:rPr>
              <a:t> – </a:t>
            </a:r>
            <a:r>
              <a:rPr lang="en-US" b="1" dirty="0" err="1">
                <a:latin typeface="Times New Roman" panose="02020603050405020304" pitchFamily="18" charset="0"/>
                <a:cs typeface="Times New Roman" panose="02020603050405020304" pitchFamily="18" charset="0"/>
              </a:rPr>
              <a:t>Komparative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Kosten</a:t>
            </a:r>
            <a:endParaRPr lang="en-US" b="1" dirty="0">
              <a:latin typeface="Times New Roman" panose="02020603050405020304" pitchFamily="18" charset="0"/>
              <a:cs typeface="Times New Roman" panose="02020603050405020304" pitchFamily="18" charset="0"/>
            </a:endParaRPr>
          </a:p>
        </p:txBody>
      </p:sp>
      <p:sp>
        <p:nvSpPr>
          <p:cNvPr id="4" name="TextBox 39">
            <a:extLst>
              <a:ext uri="{FF2B5EF4-FFF2-40B4-BE49-F238E27FC236}">
                <a16:creationId xmlns:a16="http://schemas.microsoft.com/office/drawing/2014/main" id="{F5DE82FD-E3DD-4E0B-AEA7-F13746C2B8D5}"/>
              </a:ext>
            </a:extLst>
          </p:cNvPr>
          <p:cNvSpPr txBox="1"/>
          <p:nvPr/>
        </p:nvSpPr>
        <p:spPr>
          <a:xfrm>
            <a:off x="3791744" y="445314"/>
            <a:ext cx="78962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Welche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Alternativen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haben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beide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5" name="TextBox 39">
            <a:extLst>
              <a:ext uri="{FF2B5EF4-FFF2-40B4-BE49-F238E27FC236}">
                <a16:creationId xmlns:a16="http://schemas.microsoft.com/office/drawing/2014/main" id="{F5DE82FD-E3DD-4E0B-AEA7-F13746C2B8D5}"/>
              </a:ext>
            </a:extLst>
          </p:cNvPr>
          <p:cNvSpPr txBox="1"/>
          <p:nvPr/>
        </p:nvSpPr>
        <p:spPr>
          <a:xfrm>
            <a:off x="3821742" y="1096395"/>
            <a:ext cx="8354815"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latin typeface="Times New Roman" panose="02020603050405020304" pitchFamily="18" charset="0"/>
                <a:cs typeface="Times New Roman" panose="02020603050405020304" pitchFamily="18" charset="0"/>
              </a:rPr>
              <a:t>Pro </a:t>
            </a:r>
            <a:r>
              <a:rPr lang="en-US" sz="2200" dirty="0" err="1" smtClean="0">
                <a:latin typeface="Times New Roman" panose="02020603050405020304" pitchFamily="18" charset="0"/>
                <a:cs typeface="Times New Roman" panose="02020603050405020304" pitchFamily="18" charset="0"/>
              </a:rPr>
              <a:t>Zeiteinheit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können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beide</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produzieren</a:t>
            </a:r>
            <a:endParaRPr lang="en-US" sz="2200" dirty="0">
              <a:latin typeface="Times New Roman" panose="02020603050405020304" pitchFamily="18" charset="0"/>
              <a:cs typeface="Times New Roman" panose="02020603050405020304" pitchFamily="18" charset="0"/>
            </a:endParaRPr>
          </a:p>
        </p:txBody>
      </p:sp>
      <p:sp>
        <p:nvSpPr>
          <p:cNvPr id="7" name="TextBox 39">
            <a:extLst>
              <a:ext uri="{FF2B5EF4-FFF2-40B4-BE49-F238E27FC236}">
                <a16:creationId xmlns:a16="http://schemas.microsoft.com/office/drawing/2014/main" id="{F5DE82FD-E3DD-4E0B-AEA7-F13746C2B8D5}"/>
              </a:ext>
            </a:extLst>
          </p:cNvPr>
          <p:cNvSpPr txBox="1"/>
          <p:nvPr/>
        </p:nvSpPr>
        <p:spPr>
          <a:xfrm>
            <a:off x="3575720" y="1988840"/>
            <a:ext cx="6696744" cy="45738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gegen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oder</a:t>
            </a:r>
            <a:r>
              <a:rPr lang="en-US" sz="2200" dirty="0" smtClean="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a:t>
            </a:r>
            <a:r>
              <a:rPr lang="en-US" sz="2200" dirty="0" smtClean="0">
                <a:solidFill>
                  <a:srgbClr val="FF0000"/>
                </a:solidFill>
                <a:latin typeface="Times New Roman" panose="02020603050405020304" pitchFamily="18" charset="0"/>
                <a:cs typeface="Times New Roman" panose="02020603050405020304" pitchFamily="18" charset="0"/>
              </a:rPr>
              <a:t>B </a:t>
            </a:r>
            <a:r>
              <a:rPr lang="en-US" sz="2200" dirty="0" smtClean="0">
                <a:ea typeface="Cambria Math" panose="02040503050406030204" pitchFamily="18" charset="0"/>
                <a:cs typeface="Times New Roman" panose="02020603050405020304" pitchFamily="18" charset="0"/>
              </a:rPr>
              <a:t>= </a:t>
            </a:r>
          </a:p>
        </p:txBody>
      </p:sp>
      <p:sp>
        <p:nvSpPr>
          <p:cNvPr id="8" name="TextBox 39">
            <a:extLst>
              <a:ext uri="{FF2B5EF4-FFF2-40B4-BE49-F238E27FC236}">
                <a16:creationId xmlns:a16="http://schemas.microsoft.com/office/drawing/2014/main" id="{F5DE82FD-E3DD-4E0B-AEA7-F13746C2B8D5}"/>
              </a:ext>
            </a:extLst>
          </p:cNvPr>
          <p:cNvSpPr txBox="1"/>
          <p:nvPr/>
        </p:nvSpPr>
        <p:spPr>
          <a:xfrm>
            <a:off x="4828" y="4653136"/>
            <a:ext cx="8755467"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err="1" smtClean="0">
                <a:latin typeface="Times New Roman" panose="02020603050405020304" pitchFamily="18" charset="0"/>
                <a:cs typeface="Times New Roman" panose="02020603050405020304" pitchFamily="18" charset="0"/>
              </a:rPr>
              <a:t>Relativ</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ist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für</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Rot</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1A</a:t>
            </a:r>
            <a:r>
              <a:rPr lang="en-US" sz="2000" dirty="0" smtClean="0">
                <a:latin typeface="Times New Roman" panose="02020603050405020304" pitchFamily="18" charset="0"/>
                <a:cs typeface="Times New Roman" panose="02020603050405020304" pitchFamily="18" charset="0"/>
              </a:rPr>
              <a:t> ≜ </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     B </a:t>
            </a:r>
            <a:r>
              <a:rPr lang="en-US" sz="2000" dirty="0" smtClean="0">
                <a:latin typeface="Times New Roman" panose="02020603050405020304" pitchFamily="18" charset="0"/>
                <a:cs typeface="Times New Roman" panose="02020603050405020304" pitchFamily="18" charset="0"/>
              </a:rPr>
              <a:t>wert und </a:t>
            </a:r>
            <a:r>
              <a:rPr lang="en-US" sz="2000" dirty="0" err="1" smtClean="0">
                <a:latin typeface="Times New Roman" panose="02020603050405020304" pitchFamily="18" charset="0"/>
                <a:cs typeface="Times New Roman" panose="02020603050405020304" pitchFamily="18" charset="0"/>
              </a:rPr>
              <a:t>damit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teuerer</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als</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für</a:t>
            </a:r>
            <a:r>
              <a:rPr lang="en-US" sz="2000" dirty="0" smtClean="0">
                <a:latin typeface="Times New Roman" panose="02020603050405020304" pitchFamily="18" charset="0"/>
                <a:cs typeface="Times New Roman" panose="02020603050405020304" pitchFamily="18" charset="0"/>
              </a:rPr>
              <a:t> </a:t>
            </a:r>
            <a:r>
              <a:rPr lang="en-US" sz="2000" dirty="0" err="1" smtClean="0">
                <a:solidFill>
                  <a:srgbClr val="00B050"/>
                </a:solidFill>
                <a:latin typeface="Times New Roman" panose="02020603050405020304" pitchFamily="18" charset="0"/>
                <a:cs typeface="Times New Roman" panose="02020603050405020304" pitchFamily="18" charset="0"/>
              </a:rPr>
              <a:t>Grün</a:t>
            </a:r>
            <a:r>
              <a:rPr lang="en-US" sz="2000" dirty="0" smtClean="0">
                <a:solidFill>
                  <a:srgbClr val="00B050"/>
                </a:solidFill>
                <a:latin typeface="Times New Roman" panose="02020603050405020304" pitchFamily="18" charset="0"/>
                <a:cs typeface="Times New Roman" panose="02020603050405020304" pitchFamily="18" charset="0"/>
              </a:rPr>
              <a:t> </a:t>
            </a:r>
            <a:r>
              <a:rPr lang="en-US" sz="2000" dirty="0">
                <a:solidFill>
                  <a:srgbClr val="00B050"/>
                </a:solidFill>
                <a:latin typeface="Times New Roman" panose="02020603050405020304" pitchFamily="18" charset="0"/>
                <a:cs typeface="Times New Roman" panose="02020603050405020304" pitchFamily="18" charset="0"/>
              </a:rPr>
              <a:t>1A </a:t>
            </a:r>
            <a:r>
              <a:rPr lang="en-US" sz="2000" dirty="0">
                <a:latin typeface="Times New Roman" panose="02020603050405020304" pitchFamily="18" charset="0"/>
                <a:cs typeface="Times New Roman" panose="02020603050405020304" pitchFamily="18" charset="0"/>
              </a:rPr>
              <a:t>≜</a:t>
            </a:r>
            <a:r>
              <a:rPr lang="en-US" sz="2000" dirty="0">
                <a:solidFill>
                  <a:srgbClr val="00B050"/>
                </a:solidFill>
                <a:latin typeface="Times New Roman" panose="02020603050405020304" pitchFamily="18" charset="0"/>
                <a:cs typeface="Times New Roman" panose="02020603050405020304" pitchFamily="18" charset="0"/>
              </a:rPr>
              <a:t>  </a:t>
            </a:r>
            <a:r>
              <a:rPr lang="en-US" sz="2000" dirty="0" smtClean="0">
                <a:solidFill>
                  <a:srgbClr val="00B050"/>
                </a:solidFill>
                <a:latin typeface="Times New Roman" panose="02020603050405020304" pitchFamily="18" charset="0"/>
                <a:cs typeface="Times New Roman" panose="02020603050405020304" pitchFamily="18" charset="0"/>
              </a:rPr>
              <a:t>    B</a:t>
            </a:r>
            <a:r>
              <a:rPr lang="en-US" sz="2000" dirty="0" smtClean="0">
                <a:solidFill>
                  <a:srgbClr val="FF0000"/>
                </a:solidFill>
                <a:latin typeface="Times New Roman" panose="02020603050405020304" pitchFamily="18" charset="0"/>
                <a:cs typeface="Times New Roman" panose="02020603050405020304" pitchFamily="18" charset="0"/>
              </a:rPr>
              <a:t> </a:t>
            </a:r>
            <a:endParaRPr lang="en-US" sz="2000" dirty="0">
              <a:solidFill>
                <a:srgbClr val="FF0000"/>
              </a:solidFill>
              <a:latin typeface="Times New Roman" panose="02020603050405020304" pitchFamily="18" charset="0"/>
              <a:cs typeface="Times New Roman" panose="02020603050405020304" pitchFamily="18" charset="0"/>
            </a:endParaRPr>
          </a:p>
        </p:txBody>
      </p:sp>
      <p:graphicFrame>
        <p:nvGraphicFramePr>
          <p:cNvPr id="9" name="Objekt 8"/>
          <p:cNvGraphicFramePr>
            <a:graphicFrameLocks noChangeAspect="1"/>
          </p:cNvGraphicFramePr>
          <p:nvPr>
            <p:extLst>
              <p:ext uri="{D42A27DB-BD31-4B8C-83A1-F6EECF244321}">
                <p14:modId xmlns:p14="http://schemas.microsoft.com/office/powerpoint/2010/main" val="4217872233"/>
              </p:ext>
            </p:extLst>
          </p:nvPr>
        </p:nvGraphicFramePr>
        <p:xfrm>
          <a:off x="182563" y="425450"/>
          <a:ext cx="3367087" cy="1363663"/>
        </p:xfrm>
        <a:graphic>
          <a:graphicData uri="http://schemas.openxmlformats.org/presentationml/2006/ole">
            <mc:AlternateContent xmlns:mc="http://schemas.openxmlformats.org/markup-compatibility/2006">
              <mc:Choice xmlns:v="urn:schemas-microsoft-com:vml" Requires="v">
                <p:oleObj spid="_x0000_s2070" name="Arbeitsblatt" r:id="rId4" imgW="3233587" imgH="1309759" progId="Excel.Sheet.12">
                  <p:embed/>
                </p:oleObj>
              </mc:Choice>
              <mc:Fallback>
                <p:oleObj name="Arbeitsblatt" r:id="rId4" imgW="3233587" imgH="1309759" progId="Excel.Sheet.12">
                  <p:embed/>
                  <p:pic>
                    <p:nvPicPr>
                      <p:cNvPr id="4" name="Objekt 3"/>
                      <p:cNvPicPr/>
                      <p:nvPr/>
                    </p:nvPicPr>
                    <p:blipFill>
                      <a:blip r:embed="rId5"/>
                      <a:stretch>
                        <a:fillRect/>
                      </a:stretch>
                    </p:blipFill>
                    <p:spPr>
                      <a:xfrm>
                        <a:off x="182563" y="425450"/>
                        <a:ext cx="3367087" cy="1363663"/>
                      </a:xfrm>
                      <a:prstGeom prst="rect">
                        <a:avLst/>
                      </a:prstGeom>
                    </p:spPr>
                  </p:pic>
                </p:oleObj>
              </mc:Fallback>
            </mc:AlternateContent>
          </a:graphicData>
        </a:graphic>
      </p:graphicFrame>
      <p:sp>
        <p:nvSpPr>
          <p:cNvPr id="10" name="TextBox 39">
            <a:extLst>
              <a:ext uri="{FF2B5EF4-FFF2-40B4-BE49-F238E27FC236}">
                <a16:creationId xmlns:a16="http://schemas.microsoft.com/office/drawing/2014/main" id="{F5DE82FD-E3DD-4E0B-AEA7-F13746C2B8D5}"/>
              </a:ext>
            </a:extLst>
          </p:cNvPr>
          <p:cNvSpPr txBox="1"/>
          <p:nvPr/>
        </p:nvSpPr>
        <p:spPr>
          <a:xfrm>
            <a:off x="3575720" y="2446227"/>
            <a:ext cx="6696744" cy="45738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00B05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gegen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00B05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oder</a:t>
            </a:r>
            <a:r>
              <a:rPr lang="en-US" sz="2200" dirty="0" smtClean="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smtClean="0">
                <a:solidFill>
                  <a:srgbClr val="00B05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a:t>
            </a:r>
            <a:r>
              <a:rPr lang="en-US" sz="2200" dirty="0" smtClean="0">
                <a:solidFill>
                  <a:srgbClr val="00B050"/>
                </a:solidFill>
                <a:latin typeface="Times New Roman" panose="02020603050405020304" pitchFamily="18" charset="0"/>
                <a:cs typeface="Times New Roman" panose="02020603050405020304" pitchFamily="18" charset="0"/>
              </a:rPr>
              <a:t>B</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smtClean="0">
                <a:ea typeface="Cambria Math" panose="02040503050406030204" pitchFamily="18" charset="0"/>
                <a:cs typeface="Times New Roman" panose="02020603050405020304" pitchFamily="18" charset="0"/>
              </a:rPr>
              <a:t>= </a:t>
            </a:r>
          </a:p>
        </p:txBody>
      </p:sp>
      <p:sp>
        <p:nvSpPr>
          <p:cNvPr id="11" name="TextBox 39">
            <a:extLst>
              <a:ext uri="{FF2B5EF4-FFF2-40B4-BE49-F238E27FC236}">
                <a16:creationId xmlns:a16="http://schemas.microsoft.com/office/drawing/2014/main" id="{F5DE82FD-E3DD-4E0B-AEA7-F13746C2B8D5}"/>
              </a:ext>
            </a:extLst>
          </p:cNvPr>
          <p:cNvSpPr txBox="1"/>
          <p:nvPr/>
        </p:nvSpPr>
        <p:spPr>
          <a:xfrm>
            <a:off x="119336" y="2446227"/>
            <a:ext cx="36004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Austauschverhältnis</a:t>
            </a:r>
            <a:r>
              <a:rPr lang="en-US" sz="2200" dirty="0" smtClean="0">
                <a:latin typeface="Times New Roman" panose="02020603050405020304" pitchFamily="18" charset="0"/>
                <a:cs typeface="Times New Roman" panose="02020603050405020304" pitchFamily="18" charset="0"/>
              </a:rPr>
              <a:t> </a:t>
            </a:r>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14" name="TextBox 39">
            <a:extLst>
              <a:ext uri="{FF2B5EF4-FFF2-40B4-BE49-F238E27FC236}">
                <a16:creationId xmlns:a16="http://schemas.microsoft.com/office/drawing/2014/main" id="{F5DE82FD-E3DD-4E0B-AEA7-F13746C2B8D5}"/>
              </a:ext>
            </a:extLst>
          </p:cNvPr>
          <p:cNvSpPr txBox="1"/>
          <p:nvPr/>
        </p:nvSpPr>
        <p:spPr>
          <a:xfrm>
            <a:off x="43936" y="3510734"/>
            <a:ext cx="2567608" cy="711778"/>
          </a:xfrm>
          <a:prstGeom prst="rect">
            <a:avLst/>
          </a:prstGeom>
          <a:noFill/>
          <a:ln>
            <a:solidFill>
              <a:schemeClr val="tx1"/>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Opportunitätskosten</a:t>
            </a:r>
            <a:endParaRPr lang="en-US" sz="2200" dirty="0" smtClean="0">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Komparative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Kosten</a:t>
            </a:r>
            <a:endParaRPr lang="en-US" sz="2200" dirty="0">
              <a:latin typeface="Times New Roman" panose="02020603050405020304" pitchFamily="18" charset="0"/>
              <a:cs typeface="Times New Roman" panose="02020603050405020304" pitchFamily="18" charset="0"/>
            </a:endParaRPr>
          </a:p>
        </p:txBody>
      </p:sp>
      <p:sp>
        <p:nvSpPr>
          <p:cNvPr id="3" name="Rechteck 2"/>
          <p:cNvSpPr/>
          <p:nvPr/>
        </p:nvSpPr>
        <p:spPr>
          <a:xfrm>
            <a:off x="2408795" y="3597649"/>
            <a:ext cx="284052" cy="523220"/>
          </a:xfrm>
          <a:prstGeom prst="rect">
            <a:avLst/>
          </a:prstGeom>
        </p:spPr>
        <p:txBody>
          <a:bodyPr wrap="none">
            <a:spAutoFit/>
          </a:bodyPr>
          <a:lstStyle/>
          <a:p>
            <a:r>
              <a:rPr lang="en-US" sz="2800" dirty="0">
                <a:latin typeface="Times New Roman" panose="02020603050405020304" pitchFamily="18" charset="0"/>
                <a:cs typeface="Times New Roman" panose="02020603050405020304" pitchFamily="18" charset="0"/>
              </a:rPr>
              <a:t>:</a:t>
            </a:r>
            <a:endParaRPr lang="de-DE" sz="2800" dirty="0"/>
          </a:p>
        </p:txBody>
      </p:sp>
      <p:sp>
        <p:nvSpPr>
          <p:cNvPr id="15" name="Rechteck 14"/>
          <p:cNvSpPr/>
          <p:nvPr/>
        </p:nvSpPr>
        <p:spPr>
          <a:xfrm>
            <a:off x="3552991" y="3028890"/>
            <a:ext cx="591829" cy="430887"/>
          </a:xfrm>
          <a:prstGeom prst="rect">
            <a:avLst/>
          </a:prstGeom>
        </p:spPr>
        <p:txBody>
          <a:bodyPr wrap="none">
            <a:spAutoFit/>
          </a:bodyPr>
          <a:lstStyle/>
          <a:p>
            <a:r>
              <a:rPr lang="en-US" sz="2200" dirty="0">
                <a:solidFill>
                  <a:srgbClr val="FF0000"/>
                </a:solidFill>
                <a:latin typeface="Times New Roman" panose="02020603050405020304" pitchFamily="18" charset="0"/>
                <a:cs typeface="Times New Roman" panose="02020603050405020304" pitchFamily="18" charset="0"/>
              </a:rPr>
              <a:t>Rot</a:t>
            </a:r>
            <a:endParaRPr lang="de-DE" sz="2200" dirty="0"/>
          </a:p>
        </p:txBody>
      </p:sp>
      <p:sp>
        <p:nvSpPr>
          <p:cNvPr id="16" name="Rechteck 15"/>
          <p:cNvSpPr/>
          <p:nvPr/>
        </p:nvSpPr>
        <p:spPr>
          <a:xfrm>
            <a:off x="6384032" y="3016165"/>
            <a:ext cx="764953" cy="430887"/>
          </a:xfrm>
          <a:prstGeom prst="rect">
            <a:avLst/>
          </a:prstGeom>
        </p:spPr>
        <p:txBody>
          <a:bodyPr wrap="none">
            <a:spAutoFit/>
          </a:bodyPr>
          <a:lstStyle/>
          <a:p>
            <a:r>
              <a:rPr lang="en-US" sz="2200" dirty="0" err="1">
                <a:solidFill>
                  <a:srgbClr val="00B050"/>
                </a:solidFill>
                <a:latin typeface="Times New Roman" panose="02020603050405020304" pitchFamily="18" charset="0"/>
                <a:cs typeface="Times New Roman" panose="02020603050405020304" pitchFamily="18" charset="0"/>
              </a:rPr>
              <a:t>Grün</a:t>
            </a:r>
            <a:endParaRPr lang="de-DE" sz="2200" dirty="0"/>
          </a:p>
        </p:txBody>
      </p:sp>
      <p:sp>
        <p:nvSpPr>
          <p:cNvPr id="17" name="Rechteck 16"/>
          <p:cNvSpPr/>
          <p:nvPr/>
        </p:nvSpPr>
        <p:spPr>
          <a:xfrm>
            <a:off x="2758993" y="3404441"/>
            <a:ext cx="2861681" cy="430887"/>
          </a:xfrm>
          <a:prstGeom prst="rect">
            <a:avLst/>
          </a:prstGeom>
        </p:spPr>
        <p:txBody>
          <a:bodyPr wrap="none">
            <a:spAutoFit/>
          </a:bodyPr>
          <a:lstStyle/>
          <a:p>
            <a:r>
              <a:rPr lang="en-US" sz="2200" dirty="0" smtClean="0">
                <a:solidFill>
                  <a:srgbClr val="FF0000"/>
                </a:solidFill>
                <a:latin typeface="Times New Roman" panose="02020603050405020304" pitchFamily="18" charset="0"/>
                <a:cs typeface="Times New Roman" panose="02020603050405020304" pitchFamily="18" charset="0"/>
              </a:rPr>
              <a:t>1 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B </a:t>
            </a:r>
            <a:r>
              <a:rPr lang="en-US" sz="2200" dirty="0" smtClean="0">
                <a:latin typeface="Times New Roman" panose="02020603050405020304" pitchFamily="18" charset="0"/>
                <a:cs typeface="Times New Roman" panose="02020603050405020304" pitchFamily="18" charset="0"/>
              </a:rPr>
              <a:t>wert </a:t>
            </a:r>
            <a:endParaRPr lang="de-DE" sz="2200" dirty="0"/>
          </a:p>
        </p:txBody>
      </p:sp>
      <p:sp>
        <p:nvSpPr>
          <p:cNvPr id="18" name="Rechteck 17"/>
          <p:cNvSpPr/>
          <p:nvPr/>
        </p:nvSpPr>
        <p:spPr>
          <a:xfrm>
            <a:off x="2761280" y="3995435"/>
            <a:ext cx="2791598" cy="430887"/>
          </a:xfrm>
          <a:prstGeom prst="rect">
            <a:avLst/>
          </a:prstGeom>
        </p:spPr>
        <p:txBody>
          <a:bodyPr wrap="none">
            <a:spAutoFit/>
          </a:bodyPr>
          <a:lstStyle/>
          <a:p>
            <a:r>
              <a:rPr lang="en-US" sz="2200" dirty="0" smtClean="0">
                <a:solidFill>
                  <a:srgbClr val="FF0000"/>
                </a:solidFill>
                <a:latin typeface="Times New Roman" panose="02020603050405020304" pitchFamily="18" charset="0"/>
                <a:cs typeface="Times New Roman" panose="02020603050405020304" pitchFamily="18" charset="0"/>
              </a:rPr>
              <a:t>1 B</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wert</a:t>
            </a:r>
            <a:endParaRPr lang="de-DE" sz="2200" dirty="0"/>
          </a:p>
        </p:txBody>
      </p:sp>
      <p:sp>
        <p:nvSpPr>
          <p:cNvPr id="19" name="Rechteck 18"/>
          <p:cNvSpPr/>
          <p:nvPr/>
        </p:nvSpPr>
        <p:spPr>
          <a:xfrm>
            <a:off x="5600821" y="3361001"/>
            <a:ext cx="2791149" cy="430887"/>
          </a:xfrm>
          <a:prstGeom prst="rect">
            <a:avLst/>
          </a:prstGeom>
        </p:spPr>
        <p:txBody>
          <a:bodyPr wrap="none">
            <a:spAutoFit/>
          </a:bodyPr>
          <a:lstStyle/>
          <a:p>
            <a:r>
              <a:rPr lang="en-US" sz="2200" dirty="0" smtClean="0">
                <a:solidFill>
                  <a:srgbClr val="00B050"/>
                </a:solidFill>
                <a:latin typeface="Times New Roman" panose="02020603050405020304" pitchFamily="18" charset="0"/>
                <a:cs typeface="Times New Roman" panose="02020603050405020304" pitchFamily="18" charset="0"/>
              </a:rPr>
              <a:t>1 A </a:t>
            </a:r>
            <a:r>
              <a:rPr lang="en-US" sz="2200" dirty="0" err="1" smtClean="0">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B</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wert</a:t>
            </a:r>
            <a:endParaRPr lang="de-DE" sz="2200" dirty="0"/>
          </a:p>
        </p:txBody>
      </p:sp>
      <p:sp>
        <p:nvSpPr>
          <p:cNvPr id="20" name="Rechteck 19"/>
          <p:cNvSpPr/>
          <p:nvPr/>
        </p:nvSpPr>
        <p:spPr>
          <a:xfrm>
            <a:off x="5603108" y="3951995"/>
            <a:ext cx="2791598" cy="430887"/>
          </a:xfrm>
          <a:prstGeom prst="rect">
            <a:avLst/>
          </a:prstGeom>
        </p:spPr>
        <p:txBody>
          <a:bodyPr wrap="none">
            <a:spAutoFit/>
          </a:bodyPr>
          <a:lstStyle/>
          <a:p>
            <a:r>
              <a:rPr lang="en-US" sz="2200" dirty="0" smtClean="0">
                <a:solidFill>
                  <a:srgbClr val="00B050"/>
                </a:solidFill>
                <a:latin typeface="Times New Roman" panose="02020603050405020304" pitchFamily="18" charset="0"/>
                <a:cs typeface="Times New Roman" panose="02020603050405020304" pitchFamily="18" charset="0"/>
              </a:rPr>
              <a:t>1 B </a:t>
            </a:r>
            <a:r>
              <a:rPr lang="en-US" sz="2200" dirty="0" err="1" smtClean="0">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wert</a:t>
            </a:r>
            <a:endParaRPr lang="de-DE" sz="2200" dirty="0"/>
          </a:p>
        </p:txBody>
      </p:sp>
      <p:cxnSp>
        <p:nvCxnSpPr>
          <p:cNvPr id="22" name="Gerader Verbinder 21"/>
          <p:cNvCxnSpPr/>
          <p:nvPr/>
        </p:nvCxnSpPr>
        <p:spPr>
          <a:xfrm>
            <a:off x="5552878" y="3200894"/>
            <a:ext cx="36081" cy="152425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39">
            <a:extLst>
              <a:ext uri="{FF2B5EF4-FFF2-40B4-BE49-F238E27FC236}">
                <a16:creationId xmlns:a16="http://schemas.microsoft.com/office/drawing/2014/main" id="{F5DE82FD-E3DD-4E0B-AEA7-F13746C2B8D5}"/>
              </a:ext>
            </a:extLst>
          </p:cNvPr>
          <p:cNvSpPr txBox="1"/>
          <p:nvPr/>
        </p:nvSpPr>
        <p:spPr>
          <a:xfrm>
            <a:off x="144630" y="2022369"/>
            <a:ext cx="36004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Austauschverhältnis</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5" name="TextBox 39">
            <a:extLst>
              <a:ext uri="{FF2B5EF4-FFF2-40B4-BE49-F238E27FC236}">
                <a16:creationId xmlns:a16="http://schemas.microsoft.com/office/drawing/2014/main" id="{F5DE82FD-E3DD-4E0B-AEA7-F13746C2B8D5}"/>
              </a:ext>
            </a:extLst>
          </p:cNvPr>
          <p:cNvSpPr txBox="1"/>
          <p:nvPr/>
        </p:nvSpPr>
        <p:spPr>
          <a:xfrm>
            <a:off x="4828" y="5155195"/>
            <a:ext cx="8755467"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err="1" smtClean="0">
                <a:latin typeface="Times New Roman" panose="02020603050405020304" pitchFamily="18" charset="0"/>
                <a:cs typeface="Times New Roman" panose="02020603050405020304" pitchFamily="18" charset="0"/>
              </a:rPr>
              <a:t>Umgekehrt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ist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für</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Rot</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1B</a:t>
            </a:r>
            <a:r>
              <a:rPr lang="en-US" sz="2000" dirty="0" smtClean="0">
                <a:latin typeface="Times New Roman" panose="02020603050405020304" pitchFamily="18" charset="0"/>
                <a:cs typeface="Times New Roman" panose="02020603050405020304" pitchFamily="18" charset="0"/>
              </a:rPr>
              <a:t> ≜      </a:t>
            </a:r>
            <a:r>
              <a:rPr lang="en-US" sz="2000" dirty="0">
                <a:solidFill>
                  <a:srgbClr val="FF0000"/>
                </a:solidFill>
                <a:latin typeface="Times New Roman" panose="02020603050405020304" pitchFamily="18" charset="0"/>
                <a:cs typeface="Times New Roman" panose="02020603050405020304" pitchFamily="18" charset="0"/>
              </a:rPr>
              <a:t>A</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wert und </a:t>
            </a:r>
            <a:r>
              <a:rPr lang="en-US" sz="2000" dirty="0" err="1" smtClean="0">
                <a:latin typeface="Times New Roman" panose="02020603050405020304" pitchFamily="18" charset="0"/>
                <a:cs typeface="Times New Roman" panose="02020603050405020304" pitchFamily="18" charset="0"/>
              </a:rPr>
              <a:t>damit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billiger</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als</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für</a:t>
            </a:r>
            <a:r>
              <a:rPr lang="en-US" sz="2000" dirty="0" smtClean="0">
                <a:latin typeface="Times New Roman" panose="02020603050405020304" pitchFamily="18" charset="0"/>
                <a:cs typeface="Times New Roman" panose="02020603050405020304" pitchFamily="18" charset="0"/>
              </a:rPr>
              <a:t> </a:t>
            </a:r>
            <a:r>
              <a:rPr lang="en-US" sz="2000" dirty="0" err="1" smtClean="0">
                <a:solidFill>
                  <a:srgbClr val="00B050"/>
                </a:solidFill>
                <a:latin typeface="Times New Roman" panose="02020603050405020304" pitchFamily="18" charset="0"/>
                <a:cs typeface="Times New Roman" panose="02020603050405020304" pitchFamily="18" charset="0"/>
              </a:rPr>
              <a:t>Grün</a:t>
            </a:r>
            <a:r>
              <a:rPr lang="en-US" sz="2000" dirty="0" smtClean="0">
                <a:solidFill>
                  <a:srgbClr val="00B050"/>
                </a:solidFill>
                <a:latin typeface="Times New Roman" panose="02020603050405020304" pitchFamily="18" charset="0"/>
                <a:cs typeface="Times New Roman" panose="02020603050405020304" pitchFamily="18" charset="0"/>
              </a:rPr>
              <a:t> 1B  </a:t>
            </a:r>
            <a:r>
              <a:rPr lang="en-US" sz="2000" dirty="0" smtClean="0">
                <a:latin typeface="Times New Roman" panose="02020603050405020304" pitchFamily="18" charset="0"/>
                <a:cs typeface="Times New Roman" panose="02020603050405020304" pitchFamily="18" charset="0"/>
              </a:rPr>
              <a:t>≜</a:t>
            </a:r>
            <a:r>
              <a:rPr lang="en-US" sz="2000" dirty="0" smtClean="0">
                <a:solidFill>
                  <a:srgbClr val="00B050"/>
                </a:solidFill>
                <a:latin typeface="Times New Roman" panose="02020603050405020304" pitchFamily="18" charset="0"/>
                <a:cs typeface="Times New Roman" panose="02020603050405020304" pitchFamily="18" charset="0"/>
              </a:rPr>
              <a:t>      A</a:t>
            </a:r>
            <a:r>
              <a:rPr lang="en-US" sz="2000" dirty="0" smtClean="0">
                <a:solidFill>
                  <a:srgbClr val="FF0000"/>
                </a:solidFill>
                <a:latin typeface="Times New Roman" panose="02020603050405020304" pitchFamily="18" charset="0"/>
                <a:cs typeface="Times New Roman" panose="02020603050405020304" pitchFamily="18" charset="0"/>
              </a:rPr>
              <a:t> </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26" name="TextBox 39">
            <a:extLst>
              <a:ext uri="{FF2B5EF4-FFF2-40B4-BE49-F238E27FC236}">
                <a16:creationId xmlns:a16="http://schemas.microsoft.com/office/drawing/2014/main" id="{F5DE82FD-E3DD-4E0B-AEA7-F13746C2B8D5}"/>
              </a:ext>
            </a:extLst>
          </p:cNvPr>
          <p:cNvSpPr txBox="1"/>
          <p:nvPr/>
        </p:nvSpPr>
        <p:spPr>
          <a:xfrm>
            <a:off x="4828" y="5742548"/>
            <a:ext cx="8755467"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solidFill>
                  <a:srgbClr val="FF0000"/>
                </a:solidFill>
                <a:latin typeface="Times New Roman" panose="02020603050405020304" pitchFamily="18" charset="0"/>
                <a:cs typeface="Times New Roman" panose="02020603050405020304" pitchFamily="18" charset="0"/>
              </a:rPr>
              <a:t>Rot </a:t>
            </a:r>
            <a:r>
              <a:rPr lang="en-US" sz="2000" dirty="0" smtClean="0">
                <a:latin typeface="Times New Roman" panose="02020603050405020304" pitchFamily="18" charset="0"/>
                <a:cs typeface="Times New Roman" panose="02020603050405020304" pitchFamily="18" charset="0"/>
              </a:rPr>
              <a:t>hat </a:t>
            </a:r>
            <a:r>
              <a:rPr lang="en-US" sz="2000" dirty="0" err="1" smtClean="0">
                <a:latin typeface="Times New Roman" panose="02020603050405020304" pitchFamily="18" charset="0"/>
                <a:cs typeface="Times New Roman" panose="02020603050405020304" pitchFamily="18" charset="0"/>
              </a:rPr>
              <a:t>einen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komparativen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Kostenvorteil</a:t>
            </a:r>
            <a:r>
              <a:rPr lang="en-US" sz="2000" dirty="0" smtClean="0">
                <a:latin typeface="Times New Roman" panose="02020603050405020304" pitchFamily="18" charset="0"/>
                <a:cs typeface="Times New Roman" panose="02020603050405020304" pitchFamily="18" charset="0"/>
              </a:rPr>
              <a:t> in der </a:t>
            </a:r>
            <a:r>
              <a:rPr lang="en-US" sz="2000" dirty="0" err="1" smtClean="0">
                <a:latin typeface="Times New Roman" panose="02020603050405020304" pitchFamily="18" charset="0"/>
                <a:cs typeface="Times New Roman" panose="02020603050405020304" pitchFamily="18" charset="0"/>
              </a:rPr>
              <a:t>Produktion</a:t>
            </a:r>
            <a:r>
              <a:rPr lang="en-US" sz="2000" dirty="0" smtClean="0">
                <a:latin typeface="Times New Roman" panose="02020603050405020304" pitchFamily="18" charset="0"/>
                <a:cs typeface="Times New Roman" panose="02020603050405020304" pitchFamily="18" charset="0"/>
              </a:rPr>
              <a:t> von </a:t>
            </a:r>
            <a:r>
              <a:rPr lang="en-US" sz="2000" dirty="0" smtClean="0">
                <a:solidFill>
                  <a:srgbClr val="FF0000"/>
                </a:solidFill>
                <a:latin typeface="Times New Roman" panose="02020603050405020304" pitchFamily="18" charset="0"/>
                <a:cs typeface="Times New Roman" panose="02020603050405020304" pitchFamily="18" charset="0"/>
              </a:rPr>
              <a:t>B </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28" name="TextBox 39">
            <a:extLst>
              <a:ext uri="{FF2B5EF4-FFF2-40B4-BE49-F238E27FC236}">
                <a16:creationId xmlns:a16="http://schemas.microsoft.com/office/drawing/2014/main" id="{F5DE82FD-E3DD-4E0B-AEA7-F13746C2B8D5}"/>
              </a:ext>
            </a:extLst>
          </p:cNvPr>
          <p:cNvSpPr txBox="1"/>
          <p:nvPr/>
        </p:nvSpPr>
        <p:spPr>
          <a:xfrm>
            <a:off x="4828" y="6224252"/>
            <a:ext cx="8755467"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err="1" smtClean="0">
                <a:solidFill>
                  <a:srgbClr val="00B050"/>
                </a:solidFill>
                <a:latin typeface="Times New Roman" panose="02020603050405020304" pitchFamily="18" charset="0"/>
                <a:cs typeface="Times New Roman" panose="02020603050405020304" pitchFamily="18" charset="0"/>
              </a:rPr>
              <a:t>Grün</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hat </a:t>
            </a:r>
            <a:r>
              <a:rPr lang="en-US" sz="2000" dirty="0" err="1" smtClean="0">
                <a:latin typeface="Times New Roman" panose="02020603050405020304" pitchFamily="18" charset="0"/>
                <a:cs typeface="Times New Roman" panose="02020603050405020304" pitchFamily="18" charset="0"/>
              </a:rPr>
              <a:t>einen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komparativen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Kostenvorteil</a:t>
            </a:r>
            <a:r>
              <a:rPr lang="en-US" sz="2000" dirty="0" smtClean="0">
                <a:latin typeface="Times New Roman" panose="02020603050405020304" pitchFamily="18" charset="0"/>
                <a:cs typeface="Times New Roman" panose="02020603050405020304" pitchFamily="18" charset="0"/>
              </a:rPr>
              <a:t> in der </a:t>
            </a:r>
            <a:r>
              <a:rPr lang="en-US" sz="2000" dirty="0" err="1" smtClean="0">
                <a:latin typeface="Times New Roman" panose="02020603050405020304" pitchFamily="18" charset="0"/>
                <a:cs typeface="Times New Roman" panose="02020603050405020304" pitchFamily="18" charset="0"/>
              </a:rPr>
              <a:t>Produktion</a:t>
            </a:r>
            <a:r>
              <a:rPr lang="en-US" sz="2000" dirty="0" smtClean="0">
                <a:latin typeface="Times New Roman" panose="02020603050405020304" pitchFamily="18" charset="0"/>
                <a:cs typeface="Times New Roman" panose="02020603050405020304" pitchFamily="18" charset="0"/>
              </a:rPr>
              <a:t> von </a:t>
            </a:r>
            <a:r>
              <a:rPr lang="en-US" sz="2000" dirty="0" smtClean="0">
                <a:solidFill>
                  <a:srgbClr val="00B050"/>
                </a:solidFill>
                <a:latin typeface="Times New Roman" panose="02020603050405020304" pitchFamily="18" charset="0"/>
                <a:cs typeface="Times New Roman" panose="02020603050405020304" pitchFamily="18" charset="0"/>
              </a:rPr>
              <a:t>A</a:t>
            </a:r>
            <a:endParaRPr lang="en-US" sz="20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34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0" grpId="0"/>
      <p:bldP spid="11" grpId="0"/>
      <p:bldP spid="14" grpId="0" animBg="1"/>
      <p:bldP spid="24" grpId="0"/>
      <p:bldP spid="25" grpId="0"/>
      <p:bldP spid="26"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4"/>
          <a:stretch>
            <a:fillRect/>
          </a:stretch>
        </p:blipFill>
        <p:spPr>
          <a:xfrm>
            <a:off x="17893" y="1822596"/>
            <a:ext cx="8136904" cy="5034991"/>
          </a:xfrm>
          <a:prstGeom prst="rect">
            <a:avLst/>
          </a:prstGeom>
        </p:spPr>
      </p:pic>
      <p:sp>
        <p:nvSpPr>
          <p:cNvPr id="8" name="Rechteck 7"/>
          <p:cNvSpPr/>
          <p:nvPr/>
        </p:nvSpPr>
        <p:spPr>
          <a:xfrm>
            <a:off x="3215680" y="2348880"/>
            <a:ext cx="2411750" cy="369332"/>
          </a:xfrm>
          <a:prstGeom prst="rect">
            <a:avLst/>
          </a:prstGeom>
        </p:spPr>
        <p:txBody>
          <a:bodyPr wrap="none">
            <a:spAutoFit/>
          </a:bodyPr>
          <a:lstStyle/>
          <a:p>
            <a:r>
              <a:rPr lang="en-US" b="1" dirty="0" err="1" smtClean="0">
                <a:latin typeface="Times New Roman" panose="02020603050405020304" pitchFamily="18" charset="0"/>
                <a:cs typeface="Times New Roman" panose="02020603050405020304" pitchFamily="18" charset="0"/>
              </a:rPr>
              <a:t>Transformationskurve</a:t>
            </a:r>
            <a:endParaRPr lang="en-US" b="1" dirty="0">
              <a:latin typeface="Times New Roman" panose="02020603050405020304" pitchFamily="18" charset="0"/>
              <a:cs typeface="Times New Roman" panose="02020603050405020304" pitchFamily="18" charset="0"/>
            </a:endParaRPr>
          </a:p>
        </p:txBody>
      </p:sp>
      <p:sp>
        <p:nvSpPr>
          <p:cNvPr id="10" name="Rechteck 9"/>
          <p:cNvSpPr/>
          <p:nvPr/>
        </p:nvSpPr>
        <p:spPr>
          <a:xfrm>
            <a:off x="5339160" y="188640"/>
            <a:ext cx="6700889" cy="369332"/>
          </a:xfrm>
          <a:prstGeom prst="rect">
            <a:avLst/>
          </a:prstGeom>
        </p:spPr>
        <p:txBody>
          <a:bodyPr wrap="square">
            <a:noAutofit/>
          </a:bodyPr>
          <a:lstStyle/>
          <a:p>
            <a:r>
              <a:rPr lang="en-US" sz="1700" dirty="0" smtClean="0">
                <a:latin typeface="Times New Roman" panose="02020603050405020304" pitchFamily="18" charset="0"/>
                <a:cs typeface="Times New Roman" panose="02020603050405020304" pitchFamily="18" charset="0"/>
              </a:rPr>
              <a:t>Die </a:t>
            </a:r>
            <a:r>
              <a:rPr lang="en-US" sz="1700" b="1" dirty="0" err="1" smtClean="0">
                <a:latin typeface="Times New Roman" panose="02020603050405020304" pitchFamily="18" charset="0"/>
                <a:cs typeface="Times New Roman" panose="02020603050405020304" pitchFamily="18" charset="0"/>
              </a:rPr>
              <a:t>Transformationskurve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stellt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alle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effizienten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Gütermengenkom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binationen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bei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gegebenen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Produktionsfaktormengen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dar</a:t>
            </a:r>
            <a:r>
              <a:rPr lang="en-US" sz="1700" dirty="0">
                <a:latin typeface="Times New Roman" panose="02020603050405020304" pitchFamily="18" charset="0"/>
                <a:cs typeface="Times New Roman" panose="02020603050405020304" pitchFamily="18" charset="0"/>
              </a:rPr>
              <a:t>.</a:t>
            </a:r>
            <a:endParaRPr lang="en-US" sz="1700" dirty="0" smtClean="0">
              <a:latin typeface="Times New Roman" panose="02020603050405020304" pitchFamily="18" charset="0"/>
              <a:cs typeface="Times New Roman" panose="02020603050405020304" pitchFamily="18" charset="0"/>
            </a:endParaRPr>
          </a:p>
          <a:p>
            <a:endParaRPr lang="en-US" sz="1700" dirty="0" smtClean="0">
              <a:latin typeface="Times New Roman" panose="02020603050405020304" pitchFamily="18" charset="0"/>
              <a:cs typeface="Times New Roman" panose="02020603050405020304" pitchFamily="18" charset="0"/>
            </a:endParaRPr>
          </a:p>
          <a:p>
            <a:r>
              <a:rPr lang="en-US" sz="1700" b="1" dirty="0" smtClean="0">
                <a:latin typeface="Times New Roman" panose="02020603050405020304" pitchFamily="18" charset="0"/>
                <a:cs typeface="Times New Roman" panose="02020603050405020304" pitchFamily="18" charset="0"/>
              </a:rPr>
              <a:t>In </a:t>
            </a:r>
            <a:r>
              <a:rPr lang="en-US" sz="1700" b="1" dirty="0" err="1" smtClean="0">
                <a:latin typeface="Times New Roman" panose="02020603050405020304" pitchFamily="18" charset="0"/>
                <a:cs typeface="Times New Roman" panose="02020603050405020304" pitchFamily="18" charset="0"/>
              </a:rPr>
              <a:t>unserem</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Beispiel</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Welche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Mengenkombination</a:t>
            </a:r>
            <a:r>
              <a:rPr lang="en-US" sz="1700" dirty="0" smtClean="0">
                <a:latin typeface="Times New Roman" panose="02020603050405020304" pitchFamily="18" charset="0"/>
                <a:cs typeface="Times New Roman" panose="02020603050405020304" pitchFamily="18" charset="0"/>
              </a:rPr>
              <a:t> von A und B </a:t>
            </a:r>
            <a:r>
              <a:rPr lang="en-US" sz="1700" dirty="0" err="1" smtClean="0">
                <a:latin typeface="Times New Roman" panose="02020603050405020304" pitchFamily="18" charset="0"/>
                <a:cs typeface="Times New Roman" panose="02020603050405020304" pitchFamily="18" charset="0"/>
              </a:rPr>
              <a:t>können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mit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einem</a:t>
            </a:r>
            <a:r>
              <a:rPr lang="en-US" sz="1700" dirty="0" smtClean="0">
                <a:latin typeface="Times New Roman" panose="02020603050405020304" pitchFamily="18" charset="0"/>
                <a:cs typeface="Times New Roman" panose="02020603050405020304" pitchFamily="18" charset="0"/>
              </a:rPr>
              <a:t> Tag </a:t>
            </a:r>
            <a:r>
              <a:rPr lang="en-US" sz="1700" dirty="0" err="1" smtClean="0">
                <a:latin typeface="Times New Roman" panose="02020603050405020304" pitchFamily="18" charset="0"/>
                <a:cs typeface="Times New Roman" panose="02020603050405020304" pitchFamily="18" charset="0"/>
              </a:rPr>
              <a:t>Arbeit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hergestellt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werden</a:t>
            </a:r>
            <a:r>
              <a:rPr lang="en-US" sz="1700" dirty="0" smtClean="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a:t>
            </a:r>
            <a:r>
              <a:rPr lang="en-US" sz="1700" dirty="0" err="1" smtClean="0">
                <a:latin typeface="Times New Roman" panose="02020603050405020304" pitchFamily="18" charset="0"/>
                <a:cs typeface="Times New Roman" panose="02020603050405020304" pitchFamily="18" charset="0"/>
              </a:rPr>
              <a:t>gl</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Budgetgerade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Mikro</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graphicFrame>
        <p:nvGraphicFramePr>
          <p:cNvPr id="7" name="Objekt 6"/>
          <p:cNvGraphicFramePr>
            <a:graphicFrameLocks noChangeAspect="1"/>
          </p:cNvGraphicFramePr>
          <p:nvPr>
            <p:extLst>
              <p:ext uri="{D42A27DB-BD31-4B8C-83A1-F6EECF244321}">
                <p14:modId xmlns:p14="http://schemas.microsoft.com/office/powerpoint/2010/main" val="3186465328"/>
              </p:ext>
            </p:extLst>
          </p:nvPr>
        </p:nvGraphicFramePr>
        <p:xfrm>
          <a:off x="263525" y="260350"/>
          <a:ext cx="5084763" cy="1706563"/>
        </p:xfrm>
        <a:graphic>
          <a:graphicData uri="http://schemas.openxmlformats.org/presentationml/2006/ole">
            <mc:AlternateContent xmlns:mc="http://schemas.openxmlformats.org/markup-compatibility/2006">
              <mc:Choice xmlns:v="urn:schemas-microsoft-com:vml" Requires="v">
                <p:oleObj spid="_x0000_s3091" name="Arbeitsblatt" r:id="rId5" imgW="4872093" imgH="1638520" progId="Excel.Sheet.12">
                  <p:embed/>
                </p:oleObj>
              </mc:Choice>
              <mc:Fallback>
                <p:oleObj name="Arbeitsblatt" r:id="rId5" imgW="4872093" imgH="1638520" progId="Excel.Sheet.12">
                  <p:embed/>
                  <p:pic>
                    <p:nvPicPr>
                      <p:cNvPr id="9" name="Objekt 8"/>
                      <p:cNvPicPr/>
                      <p:nvPr/>
                    </p:nvPicPr>
                    <p:blipFill>
                      <a:blip r:embed="rId6"/>
                      <a:stretch>
                        <a:fillRect/>
                      </a:stretch>
                    </p:blipFill>
                    <p:spPr>
                      <a:xfrm>
                        <a:off x="263525" y="260350"/>
                        <a:ext cx="5084763" cy="1706563"/>
                      </a:xfrm>
                      <a:prstGeom prst="rect">
                        <a:avLst/>
                      </a:prstGeom>
                    </p:spPr>
                  </p:pic>
                </p:oleObj>
              </mc:Fallback>
            </mc:AlternateContent>
          </a:graphicData>
        </a:graphic>
      </p:graphicFrame>
    </p:spTree>
    <p:extLst>
      <p:ext uri="{BB962C8B-B14F-4D97-AF65-F5344CB8AC3E}">
        <p14:creationId xmlns:p14="http://schemas.microsoft.com/office/powerpoint/2010/main" val="3697520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1703512" y="0"/>
            <a:ext cx="2124621" cy="369332"/>
          </a:xfrm>
          <a:prstGeom prst="rect">
            <a:avLst/>
          </a:prstGeom>
        </p:spPr>
        <p:txBody>
          <a:bodyPr wrap="none">
            <a:spAutoFit/>
          </a:bodyPr>
          <a:lstStyle/>
          <a:p>
            <a:r>
              <a:rPr lang="en-US" b="1" dirty="0" err="1" smtClean="0">
                <a:latin typeface="Times New Roman" panose="02020603050405020304" pitchFamily="18" charset="0"/>
                <a:cs typeface="Times New Roman" panose="02020603050405020304" pitchFamily="18" charset="0"/>
              </a:rPr>
              <a:t>Beispiel</a:t>
            </a:r>
            <a:r>
              <a:rPr lang="en-US" b="1" dirty="0" smtClean="0">
                <a:latin typeface="Times New Roman" panose="02020603050405020304" pitchFamily="18" charset="0"/>
                <a:cs typeface="Times New Roman" panose="02020603050405020304" pitchFamily="18" charset="0"/>
              </a:rPr>
              <a:t>: L=10 </a:t>
            </a:r>
            <a:r>
              <a:rPr lang="en-US" b="1" dirty="0" err="1" smtClean="0">
                <a:latin typeface="Times New Roman" panose="02020603050405020304" pitchFamily="18" charset="0"/>
                <a:cs typeface="Times New Roman" panose="02020603050405020304" pitchFamily="18" charset="0"/>
              </a:rPr>
              <a:t>Tage</a:t>
            </a:r>
            <a:endParaRPr lang="en-US" b="1" dirty="0">
              <a:latin typeface="Times New Roman" panose="02020603050405020304" pitchFamily="18" charset="0"/>
              <a:cs typeface="Times New Roman" panose="02020603050405020304" pitchFamily="18" charset="0"/>
            </a:endParaRPr>
          </a:p>
        </p:txBody>
      </p:sp>
      <p:sp>
        <p:nvSpPr>
          <p:cNvPr id="13" name="TextBox 39">
            <a:extLst>
              <a:ext uri="{FF2B5EF4-FFF2-40B4-BE49-F238E27FC236}">
                <a16:creationId xmlns:a16="http://schemas.microsoft.com/office/drawing/2014/main" id="{F5DE82FD-E3DD-4E0B-AEA7-F13746C2B8D5}"/>
              </a:ext>
            </a:extLst>
          </p:cNvPr>
          <p:cNvSpPr txBox="1"/>
          <p:nvPr/>
        </p:nvSpPr>
        <p:spPr>
          <a:xfrm>
            <a:off x="4223792" y="2060848"/>
            <a:ext cx="5256584"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ist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bereit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zu</a:t>
            </a:r>
            <a:r>
              <a:rPr lang="en-US" sz="2200" dirty="0" smtClean="0">
                <a:latin typeface="Times New Roman" panose="02020603050405020304" pitchFamily="18" charset="0"/>
                <a:cs typeface="Times New Roman" panose="02020603050405020304" pitchFamily="18" charset="0"/>
              </a:rPr>
              <a:t> 4B </a:t>
            </a:r>
            <a:r>
              <a:rPr lang="en-US" sz="2200" dirty="0" err="1" smtClean="0">
                <a:latin typeface="Times New Roman" panose="02020603050405020304" pitchFamily="18" charset="0"/>
                <a:cs typeface="Times New Roman" panose="02020603050405020304" pitchFamily="18" charset="0"/>
              </a:rPr>
              <a:t>für</a:t>
            </a:r>
            <a:r>
              <a:rPr lang="en-US" sz="2200" dirty="0" smtClean="0">
                <a:latin typeface="Times New Roman" panose="02020603050405020304" pitchFamily="18" charset="0"/>
                <a:cs typeface="Times New Roman" panose="02020603050405020304" pitchFamily="18" charset="0"/>
              </a:rPr>
              <a:t> 1A </a:t>
            </a:r>
            <a:r>
              <a:rPr lang="en-US" sz="2200" dirty="0" err="1" smtClean="0">
                <a:latin typeface="Times New Roman" panose="02020603050405020304" pitchFamily="18" charset="0"/>
                <a:cs typeface="Times New Roman" panose="02020603050405020304" pitchFamily="18" charset="0"/>
              </a:rPr>
              <a:t>zu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bezahlen</a:t>
            </a:r>
            <a:endParaRPr lang="en-US" sz="2200" dirty="0">
              <a:latin typeface="Times New Roman" panose="02020603050405020304" pitchFamily="18" charset="0"/>
              <a:cs typeface="Times New Roman" panose="02020603050405020304" pitchFamily="18" charset="0"/>
            </a:endParaRPr>
          </a:p>
        </p:txBody>
      </p:sp>
      <p:sp>
        <p:nvSpPr>
          <p:cNvPr id="14" name="TextBox 39">
            <a:extLst>
              <a:ext uri="{FF2B5EF4-FFF2-40B4-BE49-F238E27FC236}">
                <a16:creationId xmlns:a16="http://schemas.microsoft.com/office/drawing/2014/main" id="{F5DE82FD-E3DD-4E0B-AEA7-F13746C2B8D5}"/>
              </a:ext>
            </a:extLst>
          </p:cNvPr>
          <p:cNvSpPr txBox="1"/>
          <p:nvPr/>
        </p:nvSpPr>
        <p:spPr>
          <a:xfrm>
            <a:off x="4223792" y="2420888"/>
            <a:ext cx="576064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 will </a:t>
            </a:r>
            <a:r>
              <a:rPr lang="en-US" sz="2200" dirty="0" err="1" smtClean="0">
                <a:latin typeface="Times New Roman" panose="02020603050405020304" pitchFamily="18" charset="0"/>
                <a:cs typeface="Times New Roman" panose="02020603050405020304" pitchFamily="18" charset="0"/>
              </a:rPr>
              <a:t>mindestens</a:t>
            </a:r>
            <a:r>
              <a:rPr lang="en-US" sz="2200" dirty="0" smtClean="0">
                <a:latin typeface="Times New Roman" panose="02020603050405020304" pitchFamily="18" charset="0"/>
                <a:cs typeface="Times New Roman" panose="02020603050405020304" pitchFamily="18" charset="0"/>
              </a:rPr>
              <a:t> 2B </a:t>
            </a:r>
            <a:r>
              <a:rPr lang="en-US" sz="2200" dirty="0" err="1" smtClean="0">
                <a:latin typeface="Times New Roman" panose="02020603050405020304" pitchFamily="18" charset="0"/>
                <a:cs typeface="Times New Roman" panose="02020603050405020304" pitchFamily="18" charset="0"/>
              </a:rPr>
              <a:t>für</a:t>
            </a:r>
            <a:r>
              <a:rPr lang="en-US" sz="2200" dirty="0" smtClean="0">
                <a:latin typeface="Times New Roman" panose="02020603050405020304" pitchFamily="18" charset="0"/>
                <a:cs typeface="Times New Roman" panose="02020603050405020304" pitchFamily="18" charset="0"/>
              </a:rPr>
              <a:t> 1A </a:t>
            </a:r>
            <a:r>
              <a:rPr lang="en-US" sz="2200" dirty="0" err="1" smtClean="0">
                <a:latin typeface="Times New Roman" panose="02020603050405020304" pitchFamily="18" charset="0"/>
                <a:cs typeface="Times New Roman" panose="02020603050405020304" pitchFamily="18" charset="0"/>
              </a:rPr>
              <a:t>haben</a:t>
            </a:r>
            <a:endParaRPr lang="en-US" sz="2200" dirty="0">
              <a:latin typeface="Times New Roman" panose="02020603050405020304" pitchFamily="18" charset="0"/>
              <a:cs typeface="Times New Roman" panose="02020603050405020304" pitchFamily="18" charset="0"/>
            </a:endParaRPr>
          </a:p>
        </p:txBody>
      </p:sp>
      <p:sp>
        <p:nvSpPr>
          <p:cNvPr id="16" name="TextBox 39">
            <a:extLst>
              <a:ext uri="{FF2B5EF4-FFF2-40B4-BE49-F238E27FC236}">
                <a16:creationId xmlns:a16="http://schemas.microsoft.com/office/drawing/2014/main" id="{F5DE82FD-E3DD-4E0B-AEA7-F13746C2B8D5}"/>
              </a:ext>
            </a:extLst>
          </p:cNvPr>
          <p:cNvSpPr txBox="1"/>
          <p:nvPr/>
        </p:nvSpPr>
        <p:spPr>
          <a:xfrm>
            <a:off x="4223792" y="2784157"/>
            <a:ext cx="6264696"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smtClean="0">
                <a:solidFill>
                  <a:srgbClr val="FF0000"/>
                </a:solidFill>
                <a:latin typeface="Times New Roman" panose="02020603050405020304" pitchFamily="18" charset="0"/>
                <a:cs typeface="Times New Roman" panose="02020603050405020304" pitchFamily="18" charset="0"/>
              </a:rPr>
              <a:t>Rot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will </a:t>
            </a:r>
            <a:r>
              <a:rPr lang="en-US" sz="2200" dirty="0" err="1">
                <a:latin typeface="Times New Roman" panose="02020603050405020304" pitchFamily="18" charset="0"/>
                <a:cs typeface="Times New Roman" panose="02020603050405020304" pitchFamily="18" charset="0"/>
              </a:rPr>
              <a:t>mindestens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¼ A </a:t>
            </a:r>
            <a:r>
              <a:rPr lang="en-US" sz="2200" dirty="0" err="1">
                <a:latin typeface="Times New Roman" panose="02020603050405020304" pitchFamily="18" charset="0"/>
                <a:cs typeface="Times New Roman" panose="02020603050405020304" pitchFamily="18" charset="0"/>
              </a:rPr>
              <a:t>für</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1B </a:t>
            </a:r>
            <a:r>
              <a:rPr lang="en-US" sz="2200" dirty="0" err="1">
                <a:latin typeface="Times New Roman" panose="02020603050405020304" pitchFamily="18" charset="0"/>
                <a:cs typeface="Times New Roman" panose="02020603050405020304" pitchFamily="18" charset="0"/>
              </a:rPr>
              <a:t>haben</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17" name="TextBox 39">
            <a:extLst>
              <a:ext uri="{FF2B5EF4-FFF2-40B4-BE49-F238E27FC236}">
                <a16:creationId xmlns:a16="http://schemas.microsoft.com/office/drawing/2014/main" id="{F5DE82FD-E3DD-4E0B-AEA7-F13746C2B8D5}"/>
              </a:ext>
            </a:extLst>
          </p:cNvPr>
          <p:cNvSpPr txBox="1"/>
          <p:nvPr/>
        </p:nvSpPr>
        <p:spPr>
          <a:xfrm>
            <a:off x="4223792" y="3144197"/>
            <a:ext cx="576064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solidFill>
                  <a:srgbClr val="00B050"/>
                </a:solidFill>
                <a:latin typeface="Times New Roman" panose="02020603050405020304" pitchFamily="18" charset="0"/>
                <a:cs typeface="Times New Roman" panose="02020603050405020304" pitchFamily="18" charset="0"/>
              </a:rPr>
              <a:t>Grün</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bereit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zu</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½ A </a:t>
            </a:r>
            <a:r>
              <a:rPr lang="en-US" sz="2200" dirty="0" err="1">
                <a:latin typeface="Times New Roman" panose="02020603050405020304" pitchFamily="18" charset="0"/>
                <a:cs typeface="Times New Roman" panose="02020603050405020304" pitchFamily="18" charset="0"/>
              </a:rPr>
              <a:t>für</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1B </a:t>
            </a:r>
            <a:r>
              <a:rPr lang="en-US" sz="2200" dirty="0" err="1">
                <a:latin typeface="Times New Roman" panose="02020603050405020304" pitchFamily="18" charset="0"/>
                <a:cs typeface="Times New Roman" panose="02020603050405020304" pitchFamily="18" charset="0"/>
              </a:rPr>
              <a:t>zu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bezahlen</a:t>
            </a:r>
            <a:endParaRPr lang="en-US" sz="2200" dirty="0">
              <a:latin typeface="Times New Roman" panose="02020603050405020304" pitchFamily="18" charset="0"/>
              <a:cs typeface="Times New Roman" panose="02020603050405020304" pitchFamily="18" charset="0"/>
            </a:endParaRPr>
          </a:p>
        </p:txBody>
      </p:sp>
      <p:sp>
        <p:nvSpPr>
          <p:cNvPr id="18" name="TextBox 39">
            <a:extLst>
              <a:ext uri="{FF2B5EF4-FFF2-40B4-BE49-F238E27FC236}">
                <a16:creationId xmlns:a16="http://schemas.microsoft.com/office/drawing/2014/main" id="{F5DE82FD-E3DD-4E0B-AEA7-F13746C2B8D5}"/>
              </a:ext>
            </a:extLst>
          </p:cNvPr>
          <p:cNvSpPr txBox="1"/>
          <p:nvPr/>
        </p:nvSpPr>
        <p:spPr>
          <a:xfrm>
            <a:off x="9294342" y="1892294"/>
            <a:ext cx="2664296" cy="2150580"/>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dirty="0" smtClean="0">
                <a:latin typeface="Times New Roman" panose="02020603050405020304" pitchFamily="18" charset="0"/>
                <a:cs typeface="Times New Roman" panose="02020603050405020304" pitchFamily="18" charset="0"/>
              </a:rPr>
              <a:t>Win-Win:</a:t>
            </a:r>
          </a:p>
          <a:p>
            <a:pPr algn="ctr"/>
            <a:endParaRPr lang="en-US" sz="2200" dirty="0">
              <a:latin typeface="Times New Roman" panose="02020603050405020304" pitchFamily="18" charset="0"/>
              <a:cs typeface="Times New Roman" panose="02020603050405020304" pitchFamily="18" charset="0"/>
            </a:endParaRPr>
          </a:p>
          <a:p>
            <a:pPr algn="ctr"/>
            <a:r>
              <a:rPr lang="en-US" sz="2200" dirty="0" smtClean="0">
                <a:latin typeface="Times New Roman" panose="02020603050405020304" pitchFamily="18" charset="0"/>
                <a:cs typeface="Times New Roman" panose="02020603050405020304" pitchFamily="18" charset="0"/>
              </a:rPr>
              <a:t>&gt; B/A &gt;</a:t>
            </a:r>
          </a:p>
          <a:p>
            <a:pPr algn="ctr"/>
            <a:endParaRPr lang="en-US" sz="2200" dirty="0" smtClean="0">
              <a:latin typeface="Times New Roman" panose="02020603050405020304" pitchFamily="18" charset="0"/>
              <a:cs typeface="Times New Roman" panose="02020603050405020304" pitchFamily="18" charset="0"/>
            </a:endParaRPr>
          </a:p>
          <a:p>
            <a:pPr algn="ctr"/>
            <a:r>
              <a:rPr lang="en-US" sz="2200" dirty="0">
                <a:latin typeface="Times New Roman" panose="02020603050405020304" pitchFamily="18" charset="0"/>
                <a:cs typeface="Times New Roman" panose="02020603050405020304" pitchFamily="18" charset="0"/>
              </a:rPr>
              <a:t>&gt; </a:t>
            </a:r>
            <a:r>
              <a:rPr lang="en-US" sz="2200" dirty="0" smtClean="0">
                <a:latin typeface="Times New Roman" panose="02020603050405020304" pitchFamily="18" charset="0"/>
                <a:cs typeface="Times New Roman" panose="02020603050405020304" pitchFamily="18" charset="0"/>
              </a:rPr>
              <a:t>A/B </a:t>
            </a:r>
            <a:r>
              <a:rPr lang="en-US" sz="2200" dirty="0">
                <a:latin typeface="Times New Roman" panose="02020603050405020304" pitchFamily="18" charset="0"/>
                <a:cs typeface="Times New Roman" panose="02020603050405020304" pitchFamily="18" charset="0"/>
              </a:rPr>
              <a:t>&gt;</a:t>
            </a:r>
          </a:p>
          <a:p>
            <a:pPr algn="ctr"/>
            <a:endParaRPr lang="en-US" sz="2200" dirty="0">
              <a:latin typeface="Times New Roman" panose="02020603050405020304" pitchFamily="18" charset="0"/>
              <a:cs typeface="Times New Roman" panose="02020603050405020304" pitchFamily="18" charset="0"/>
            </a:endParaRPr>
          </a:p>
          <a:p>
            <a:pPr marL="342900" indent="-342900" algn="ctr">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p:txBody>
      </p:sp>
      <p:sp>
        <p:nvSpPr>
          <p:cNvPr id="19" name="TextBox 39">
            <a:extLst>
              <a:ext uri="{FF2B5EF4-FFF2-40B4-BE49-F238E27FC236}">
                <a16:creationId xmlns:a16="http://schemas.microsoft.com/office/drawing/2014/main" id="{F5DE82FD-E3DD-4E0B-AEA7-F13746C2B8D5}"/>
              </a:ext>
            </a:extLst>
          </p:cNvPr>
          <p:cNvSpPr txBox="1"/>
          <p:nvPr/>
        </p:nvSpPr>
        <p:spPr>
          <a:xfrm>
            <a:off x="550862" y="3867506"/>
            <a:ext cx="5905177"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Tausche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z.B</a:t>
            </a:r>
            <a:r>
              <a:rPr lang="en-US" sz="2200" dirty="0" smtClean="0">
                <a:latin typeface="Times New Roman" panose="02020603050405020304" pitchFamily="18" charset="0"/>
                <a:cs typeface="Times New Roman" panose="02020603050405020304" pitchFamily="18" charset="0"/>
              </a:rPr>
              <a:t>. 		A </a:t>
            </a:r>
            <a:r>
              <a:rPr lang="en-US" sz="2200" dirty="0" err="1" smtClean="0">
                <a:latin typeface="Times New Roman" panose="02020603050405020304" pitchFamily="18" charset="0"/>
                <a:cs typeface="Times New Roman" panose="02020603050405020304" pitchFamily="18" charset="0"/>
              </a:rPr>
              <a:t>gegen</a:t>
            </a:r>
            <a:r>
              <a:rPr lang="en-US" sz="2200" dirty="0" smtClean="0">
                <a:latin typeface="Times New Roman" panose="02020603050405020304" pitchFamily="18" charset="0"/>
                <a:cs typeface="Times New Roman" panose="02020603050405020304" pitchFamily="18" charset="0"/>
              </a:rPr>
              <a:t>		B</a:t>
            </a:r>
            <a:endParaRPr lang="en-US" sz="2200" dirty="0">
              <a:latin typeface="Times New Roman" panose="02020603050405020304" pitchFamily="18" charset="0"/>
              <a:cs typeface="Times New Roman" panose="02020603050405020304" pitchFamily="18" charset="0"/>
            </a:endParaRPr>
          </a:p>
        </p:txBody>
      </p:sp>
      <p:graphicFrame>
        <p:nvGraphicFramePr>
          <p:cNvPr id="22" name="Objekt 21"/>
          <p:cNvGraphicFramePr>
            <a:graphicFrameLocks noChangeAspect="1"/>
          </p:cNvGraphicFramePr>
          <p:nvPr>
            <p:extLst>
              <p:ext uri="{D42A27DB-BD31-4B8C-83A1-F6EECF244321}">
                <p14:modId xmlns:p14="http://schemas.microsoft.com/office/powerpoint/2010/main" val="3483694746"/>
              </p:ext>
            </p:extLst>
          </p:nvPr>
        </p:nvGraphicFramePr>
        <p:xfrm>
          <a:off x="8544272" y="97595"/>
          <a:ext cx="3486150" cy="1697038"/>
        </p:xfrm>
        <a:graphic>
          <a:graphicData uri="http://schemas.openxmlformats.org/presentationml/2006/ole">
            <mc:AlternateContent xmlns:mc="http://schemas.openxmlformats.org/markup-compatibility/2006">
              <mc:Choice xmlns:v="urn:schemas-microsoft-com:vml" Requires="v">
                <p:oleObj spid="_x0000_s4129" name="Arbeitsblatt" r:id="rId4" imgW="3338443" imgH="1629006" progId="Excel.Sheet.12">
                  <p:embed/>
                </p:oleObj>
              </mc:Choice>
              <mc:Fallback>
                <p:oleObj name="Arbeitsblatt" r:id="rId4" imgW="3338443" imgH="1629006" progId="Excel.Sheet.12">
                  <p:embed/>
                  <p:pic>
                    <p:nvPicPr>
                      <p:cNvPr id="3" name="Objekt 2"/>
                      <p:cNvPicPr/>
                      <p:nvPr/>
                    </p:nvPicPr>
                    <p:blipFill>
                      <a:blip r:embed="rId5"/>
                      <a:stretch>
                        <a:fillRect/>
                      </a:stretch>
                    </p:blipFill>
                    <p:spPr>
                      <a:xfrm>
                        <a:off x="8544272" y="97595"/>
                        <a:ext cx="3486150" cy="1697038"/>
                      </a:xfrm>
                      <a:prstGeom prst="rect">
                        <a:avLst/>
                      </a:prstGeom>
                    </p:spPr>
                  </p:pic>
                </p:oleObj>
              </mc:Fallback>
            </mc:AlternateContent>
          </a:graphicData>
        </a:graphic>
      </p:graphicFrame>
      <p:graphicFrame>
        <p:nvGraphicFramePr>
          <p:cNvPr id="25" name="Tabelle 24"/>
          <p:cNvGraphicFramePr>
            <a:graphicFrameLocks noGrp="1"/>
          </p:cNvGraphicFramePr>
          <p:nvPr>
            <p:extLst>
              <p:ext uri="{D42A27DB-BD31-4B8C-83A1-F6EECF244321}">
                <p14:modId xmlns:p14="http://schemas.microsoft.com/office/powerpoint/2010/main" val="1971878906"/>
              </p:ext>
            </p:extLst>
          </p:nvPr>
        </p:nvGraphicFramePr>
        <p:xfrm>
          <a:off x="628889" y="2271475"/>
          <a:ext cx="3225802" cy="1300480"/>
        </p:xfrm>
        <a:graphic>
          <a:graphicData uri="http://schemas.openxmlformats.org/drawingml/2006/table">
            <a:tbl>
              <a:tblPr/>
              <a:tblGrid>
                <a:gridCol w="761251">
                  <a:extLst>
                    <a:ext uri="{9D8B030D-6E8A-4147-A177-3AD203B41FA5}">
                      <a16:colId xmlns:a16="http://schemas.microsoft.com/office/drawing/2014/main" val="3701387401"/>
                    </a:ext>
                  </a:extLst>
                </a:gridCol>
                <a:gridCol w="761251">
                  <a:extLst>
                    <a:ext uri="{9D8B030D-6E8A-4147-A177-3AD203B41FA5}">
                      <a16:colId xmlns:a16="http://schemas.microsoft.com/office/drawing/2014/main" val="3200051666"/>
                    </a:ext>
                  </a:extLst>
                </a:gridCol>
                <a:gridCol w="180798">
                  <a:extLst>
                    <a:ext uri="{9D8B030D-6E8A-4147-A177-3AD203B41FA5}">
                      <a16:colId xmlns:a16="http://schemas.microsoft.com/office/drawing/2014/main" val="3957476496"/>
                    </a:ext>
                  </a:extLst>
                </a:gridCol>
                <a:gridCol w="761251">
                  <a:extLst>
                    <a:ext uri="{9D8B030D-6E8A-4147-A177-3AD203B41FA5}">
                      <a16:colId xmlns:a16="http://schemas.microsoft.com/office/drawing/2014/main" val="1919811723"/>
                    </a:ext>
                  </a:extLst>
                </a:gridCol>
                <a:gridCol w="761251">
                  <a:extLst>
                    <a:ext uri="{9D8B030D-6E8A-4147-A177-3AD203B41FA5}">
                      <a16:colId xmlns:a16="http://schemas.microsoft.com/office/drawing/2014/main" val="1742298506"/>
                    </a:ext>
                  </a:extLst>
                </a:gridCol>
              </a:tblGrid>
              <a:tr h="328930">
                <a:tc gridSpan="5">
                  <a:txBody>
                    <a:bodyPr/>
                    <a:lstStyle/>
                    <a:p>
                      <a:pPr algn="ctr" fontAlgn="b"/>
                      <a:r>
                        <a:rPr lang="de-DE" sz="2000" b="0" i="0" u="none" strike="noStrike" dirty="0">
                          <a:solidFill>
                            <a:srgbClr val="000000"/>
                          </a:solidFill>
                          <a:effectLst/>
                          <a:latin typeface="Calibri" panose="020F0502020204030204" pitchFamily="34" charset="0"/>
                        </a:rPr>
                        <a:t>Spezialisierung</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35749443"/>
                  </a:ext>
                </a:extLst>
              </a:tr>
              <a:tr h="323850">
                <a:tc gridSpan="2">
                  <a:txBody>
                    <a:bodyPr/>
                    <a:lstStyle/>
                    <a:p>
                      <a:pPr algn="ctr" fontAlgn="b"/>
                      <a:r>
                        <a:rPr lang="de-DE" sz="2000" b="1" i="0" u="none" strike="noStrike">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de-DE" sz="2000" b="1" i="0" u="none" strike="noStrike" dirty="0">
                          <a:solidFill>
                            <a:srgbClr val="00B050"/>
                          </a:solidFill>
                          <a:effectLst/>
                          <a:latin typeface="Calibri" panose="020F0502020204030204" pitchFamily="34" charset="0"/>
                        </a:rPr>
                        <a:t>Grün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39166853"/>
                  </a:ext>
                </a:extLst>
              </a:tr>
              <a:tr h="32385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852146"/>
                  </a:ext>
                </a:extLst>
              </a:tr>
              <a:tr h="323850">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121584"/>
                  </a:ext>
                </a:extLst>
              </a:tr>
            </a:tbl>
          </a:graphicData>
        </a:graphic>
      </p:graphicFrame>
      <p:graphicFrame>
        <p:nvGraphicFramePr>
          <p:cNvPr id="26" name="Tabelle 25"/>
          <p:cNvGraphicFramePr>
            <a:graphicFrameLocks noGrp="1"/>
          </p:cNvGraphicFramePr>
          <p:nvPr>
            <p:extLst>
              <p:ext uri="{D42A27DB-BD31-4B8C-83A1-F6EECF244321}">
                <p14:modId xmlns:p14="http://schemas.microsoft.com/office/powerpoint/2010/main" val="3312779410"/>
              </p:ext>
            </p:extLst>
          </p:nvPr>
        </p:nvGraphicFramePr>
        <p:xfrm>
          <a:off x="628889" y="4437112"/>
          <a:ext cx="3225802" cy="1305560"/>
        </p:xfrm>
        <a:graphic>
          <a:graphicData uri="http://schemas.openxmlformats.org/drawingml/2006/table">
            <a:tbl>
              <a:tblPr/>
              <a:tblGrid>
                <a:gridCol w="761251">
                  <a:extLst>
                    <a:ext uri="{9D8B030D-6E8A-4147-A177-3AD203B41FA5}">
                      <a16:colId xmlns:a16="http://schemas.microsoft.com/office/drawing/2014/main" val="1037904933"/>
                    </a:ext>
                  </a:extLst>
                </a:gridCol>
                <a:gridCol w="761251">
                  <a:extLst>
                    <a:ext uri="{9D8B030D-6E8A-4147-A177-3AD203B41FA5}">
                      <a16:colId xmlns:a16="http://schemas.microsoft.com/office/drawing/2014/main" val="301065047"/>
                    </a:ext>
                  </a:extLst>
                </a:gridCol>
                <a:gridCol w="180798">
                  <a:extLst>
                    <a:ext uri="{9D8B030D-6E8A-4147-A177-3AD203B41FA5}">
                      <a16:colId xmlns:a16="http://schemas.microsoft.com/office/drawing/2014/main" val="2088047673"/>
                    </a:ext>
                  </a:extLst>
                </a:gridCol>
                <a:gridCol w="761251">
                  <a:extLst>
                    <a:ext uri="{9D8B030D-6E8A-4147-A177-3AD203B41FA5}">
                      <a16:colId xmlns:a16="http://schemas.microsoft.com/office/drawing/2014/main" val="879267365"/>
                    </a:ext>
                  </a:extLst>
                </a:gridCol>
                <a:gridCol w="761251">
                  <a:extLst>
                    <a:ext uri="{9D8B030D-6E8A-4147-A177-3AD203B41FA5}">
                      <a16:colId xmlns:a16="http://schemas.microsoft.com/office/drawing/2014/main" val="1153764851"/>
                    </a:ext>
                  </a:extLst>
                </a:gridCol>
              </a:tblGrid>
              <a:tr h="328930">
                <a:tc gridSpan="5">
                  <a:txBody>
                    <a:bodyPr/>
                    <a:lstStyle/>
                    <a:p>
                      <a:pPr algn="ctr" fontAlgn="b"/>
                      <a:r>
                        <a:rPr lang="de-DE" sz="2000" b="0" i="0" u="none" strike="noStrike">
                          <a:solidFill>
                            <a:srgbClr val="000000"/>
                          </a:solidFill>
                          <a:effectLst/>
                          <a:latin typeface="Calibri" panose="020F0502020204030204" pitchFamily="34" charset="0"/>
                        </a:rPr>
                        <a:t>Nach Tausch</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157786684"/>
                  </a:ext>
                </a:extLst>
              </a:tr>
              <a:tr h="323850">
                <a:tc gridSpan="2">
                  <a:txBody>
                    <a:bodyPr/>
                    <a:lstStyle/>
                    <a:p>
                      <a:pPr algn="ctr" fontAlgn="b"/>
                      <a:r>
                        <a:rPr lang="de-DE" sz="2000" b="1" i="0" u="none" strike="noStrike" dirty="0">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endParaRPr lang="de-DE" sz="1100" b="0" i="0" u="none" strike="noStrike">
                        <a:solidFill>
                          <a:srgbClr val="000000"/>
                        </a:solidFill>
                        <a:effectLst/>
                        <a:latin typeface="Calibri" panose="020F0502020204030204" pitchFamily="34" charset="0"/>
                      </a:endParaRP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de-DE" sz="2000" b="1" i="0" u="none" strike="noStrike">
                          <a:solidFill>
                            <a:srgbClr val="00B050"/>
                          </a:solidFill>
                          <a:effectLst/>
                          <a:latin typeface="Calibri" panose="020F0502020204030204" pitchFamily="34" charset="0"/>
                        </a:rPr>
                        <a:t>Grün</a:t>
                      </a:r>
                    </a:p>
                  </a:txBody>
                  <a:tcPr marL="4763" marR="4763" marT="476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978058856"/>
                  </a:ext>
                </a:extLst>
              </a:tr>
              <a:tr h="32893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de-DE" sz="1100" b="0" i="0" u="none" strike="noStrike">
                        <a:solidFill>
                          <a:srgbClr val="000000"/>
                        </a:solidFill>
                        <a:effectLst/>
                        <a:latin typeface="Calibri" panose="020F0502020204030204" pitchFamily="34" charset="0"/>
                      </a:endParaRP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55902"/>
                  </a:ext>
                </a:extLst>
              </a:tr>
              <a:tr h="323850">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920186"/>
                  </a:ext>
                </a:extLst>
              </a:tr>
            </a:tbl>
          </a:graphicData>
        </a:graphic>
      </p:graphicFrame>
      <p:sp>
        <p:nvSpPr>
          <p:cNvPr id="27" name="TextBox 39">
            <a:extLst>
              <a:ext uri="{FF2B5EF4-FFF2-40B4-BE49-F238E27FC236}">
                <a16:creationId xmlns:a16="http://schemas.microsoft.com/office/drawing/2014/main" id="{F5DE82FD-E3DD-4E0B-AEA7-F13746C2B8D5}"/>
              </a:ext>
            </a:extLst>
          </p:cNvPr>
          <p:cNvSpPr txBox="1"/>
          <p:nvPr/>
        </p:nvSpPr>
        <p:spPr>
          <a:xfrm>
            <a:off x="5062348" y="1724738"/>
            <a:ext cx="326590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dirty="0" err="1" smtClean="0">
                <a:latin typeface="Times New Roman" panose="02020603050405020304" pitchFamily="18" charset="0"/>
                <a:cs typeface="Times New Roman" panose="02020603050405020304" pitchFamily="18" charset="0"/>
              </a:rPr>
              <a:t>Nach</a:t>
            </a:r>
            <a:r>
              <a:rPr lang="en-US" sz="2200" b="1" dirty="0" smtClean="0">
                <a:latin typeface="Times New Roman" panose="02020603050405020304" pitchFamily="18" charset="0"/>
                <a:cs typeface="Times New Roman" panose="02020603050405020304" pitchFamily="18" charset="0"/>
              </a:rPr>
              <a:t> der </a:t>
            </a:r>
            <a:r>
              <a:rPr lang="en-US" sz="2200" b="1" dirty="0" err="1" smtClean="0">
                <a:latin typeface="Times New Roman" panose="02020603050405020304" pitchFamily="18" charset="0"/>
                <a:cs typeface="Times New Roman" panose="02020603050405020304" pitchFamily="18" charset="0"/>
              </a:rPr>
              <a:t>Spezialisierung</a:t>
            </a:r>
            <a:endParaRPr lang="en-US" sz="2200" b="1" dirty="0">
              <a:latin typeface="Times New Roman" panose="02020603050405020304" pitchFamily="18" charset="0"/>
              <a:cs typeface="Times New Roman" panose="02020603050405020304" pitchFamily="18" charset="0"/>
            </a:endParaRPr>
          </a:p>
        </p:txBody>
      </p:sp>
      <p:graphicFrame>
        <p:nvGraphicFramePr>
          <p:cNvPr id="15" name="Tabelle 14"/>
          <p:cNvGraphicFramePr>
            <a:graphicFrameLocks noGrp="1"/>
          </p:cNvGraphicFramePr>
          <p:nvPr>
            <p:extLst>
              <p:ext uri="{D42A27DB-BD31-4B8C-83A1-F6EECF244321}">
                <p14:modId xmlns:p14="http://schemas.microsoft.com/office/powerpoint/2010/main" val="4121757349"/>
              </p:ext>
            </p:extLst>
          </p:nvPr>
        </p:nvGraphicFramePr>
        <p:xfrm>
          <a:off x="637324" y="506291"/>
          <a:ext cx="3225802" cy="1300480"/>
        </p:xfrm>
        <a:graphic>
          <a:graphicData uri="http://schemas.openxmlformats.org/drawingml/2006/table">
            <a:tbl>
              <a:tblPr/>
              <a:tblGrid>
                <a:gridCol w="761251">
                  <a:extLst>
                    <a:ext uri="{9D8B030D-6E8A-4147-A177-3AD203B41FA5}">
                      <a16:colId xmlns:a16="http://schemas.microsoft.com/office/drawing/2014/main" val="3701387401"/>
                    </a:ext>
                  </a:extLst>
                </a:gridCol>
                <a:gridCol w="761251">
                  <a:extLst>
                    <a:ext uri="{9D8B030D-6E8A-4147-A177-3AD203B41FA5}">
                      <a16:colId xmlns:a16="http://schemas.microsoft.com/office/drawing/2014/main" val="3200051666"/>
                    </a:ext>
                  </a:extLst>
                </a:gridCol>
                <a:gridCol w="180798">
                  <a:extLst>
                    <a:ext uri="{9D8B030D-6E8A-4147-A177-3AD203B41FA5}">
                      <a16:colId xmlns:a16="http://schemas.microsoft.com/office/drawing/2014/main" val="3957476496"/>
                    </a:ext>
                  </a:extLst>
                </a:gridCol>
                <a:gridCol w="761251">
                  <a:extLst>
                    <a:ext uri="{9D8B030D-6E8A-4147-A177-3AD203B41FA5}">
                      <a16:colId xmlns:a16="http://schemas.microsoft.com/office/drawing/2014/main" val="1919811723"/>
                    </a:ext>
                  </a:extLst>
                </a:gridCol>
                <a:gridCol w="761251">
                  <a:extLst>
                    <a:ext uri="{9D8B030D-6E8A-4147-A177-3AD203B41FA5}">
                      <a16:colId xmlns:a16="http://schemas.microsoft.com/office/drawing/2014/main" val="1742298506"/>
                    </a:ext>
                  </a:extLst>
                </a:gridCol>
              </a:tblGrid>
              <a:tr h="328930">
                <a:tc gridSpan="5">
                  <a:txBody>
                    <a:bodyPr/>
                    <a:lstStyle/>
                    <a:p>
                      <a:pPr algn="ctr" fontAlgn="b"/>
                      <a:r>
                        <a:rPr lang="de-DE" sz="2000" b="0" i="0" u="none" strike="noStrike" dirty="0" smtClean="0">
                          <a:solidFill>
                            <a:srgbClr val="000000"/>
                          </a:solidFill>
                          <a:effectLst/>
                          <a:latin typeface="Calibri" panose="020F0502020204030204" pitchFamily="34" charset="0"/>
                        </a:rPr>
                        <a:t>Ausgangslage</a:t>
                      </a:r>
                      <a:endParaRPr lang="de-DE" sz="2000" b="0" i="0" u="none" strike="noStrike" dirty="0">
                        <a:solidFill>
                          <a:srgbClr val="000000"/>
                        </a:solidFill>
                        <a:effectLst/>
                        <a:latin typeface="Calibri" panose="020F0502020204030204" pitchFamily="34" charset="0"/>
                      </a:endParaRP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35749443"/>
                  </a:ext>
                </a:extLst>
              </a:tr>
              <a:tr h="323850">
                <a:tc gridSpan="2">
                  <a:txBody>
                    <a:bodyPr/>
                    <a:lstStyle/>
                    <a:p>
                      <a:pPr algn="ctr" fontAlgn="b"/>
                      <a:r>
                        <a:rPr lang="de-DE" sz="2000" b="1" i="0" u="none" strike="noStrike">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de-DE" sz="2000" b="1" i="0" u="none" strike="noStrike" dirty="0">
                          <a:solidFill>
                            <a:srgbClr val="00B050"/>
                          </a:solidFill>
                          <a:effectLst/>
                          <a:latin typeface="Calibri" panose="020F0502020204030204" pitchFamily="34" charset="0"/>
                        </a:rPr>
                        <a:t>Grün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39166853"/>
                  </a:ext>
                </a:extLst>
              </a:tr>
              <a:tr h="32385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852146"/>
                  </a:ext>
                </a:extLst>
              </a:tr>
              <a:tr h="323850">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smtClean="0">
                          <a:solidFill>
                            <a:srgbClr val="000000"/>
                          </a:solidFill>
                          <a:effectLst/>
                          <a:latin typeface="Calibri" panose="020F0502020204030204" pitchFamily="34" charset="0"/>
                        </a:rPr>
                        <a:t>80</a:t>
                      </a:r>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smtClean="0">
                          <a:solidFill>
                            <a:srgbClr val="000000"/>
                          </a:solidFill>
                          <a:effectLst/>
                          <a:latin typeface="Calibri" panose="020F0502020204030204" pitchFamily="34" charset="0"/>
                        </a:rPr>
                        <a:t>100</a:t>
                      </a:r>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121584"/>
                  </a:ext>
                </a:extLst>
              </a:tr>
            </a:tbl>
          </a:graphicData>
        </a:graphic>
      </p:graphicFrame>
    </p:spTree>
    <p:extLst>
      <p:ext uri="{BB962C8B-B14F-4D97-AF65-F5344CB8AC3E}">
        <p14:creationId xmlns:p14="http://schemas.microsoft.com/office/powerpoint/2010/main" val="93132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8" grpId="0"/>
      <p:bldP spid="19"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p:nvPicPr>
        <p:blipFill>
          <a:blip r:embed="rId3"/>
          <a:stretch>
            <a:fillRect/>
          </a:stretch>
        </p:blipFill>
        <p:spPr>
          <a:xfrm>
            <a:off x="0" y="3707"/>
            <a:ext cx="8476047" cy="6737661"/>
          </a:xfrm>
          <a:prstGeom prst="rect">
            <a:avLst/>
          </a:prstGeom>
        </p:spPr>
      </p:pic>
      <p:graphicFrame>
        <p:nvGraphicFramePr>
          <p:cNvPr id="9" name="Tabelle 8"/>
          <p:cNvGraphicFramePr>
            <a:graphicFrameLocks noGrp="1"/>
          </p:cNvGraphicFramePr>
          <p:nvPr>
            <p:extLst>
              <p:ext uri="{D42A27DB-BD31-4B8C-83A1-F6EECF244321}">
                <p14:modId xmlns:p14="http://schemas.microsoft.com/office/powerpoint/2010/main" val="4198206059"/>
              </p:ext>
            </p:extLst>
          </p:nvPr>
        </p:nvGraphicFramePr>
        <p:xfrm>
          <a:off x="8760296" y="3707"/>
          <a:ext cx="3225802" cy="1300480"/>
        </p:xfrm>
        <a:graphic>
          <a:graphicData uri="http://schemas.openxmlformats.org/drawingml/2006/table">
            <a:tbl>
              <a:tblPr/>
              <a:tblGrid>
                <a:gridCol w="761251">
                  <a:extLst>
                    <a:ext uri="{9D8B030D-6E8A-4147-A177-3AD203B41FA5}">
                      <a16:colId xmlns:a16="http://schemas.microsoft.com/office/drawing/2014/main" val="332829397"/>
                    </a:ext>
                  </a:extLst>
                </a:gridCol>
                <a:gridCol w="761251">
                  <a:extLst>
                    <a:ext uri="{9D8B030D-6E8A-4147-A177-3AD203B41FA5}">
                      <a16:colId xmlns:a16="http://schemas.microsoft.com/office/drawing/2014/main" val="1144678101"/>
                    </a:ext>
                  </a:extLst>
                </a:gridCol>
                <a:gridCol w="180798">
                  <a:extLst>
                    <a:ext uri="{9D8B030D-6E8A-4147-A177-3AD203B41FA5}">
                      <a16:colId xmlns:a16="http://schemas.microsoft.com/office/drawing/2014/main" val="1305508768"/>
                    </a:ext>
                  </a:extLst>
                </a:gridCol>
                <a:gridCol w="761251">
                  <a:extLst>
                    <a:ext uri="{9D8B030D-6E8A-4147-A177-3AD203B41FA5}">
                      <a16:colId xmlns:a16="http://schemas.microsoft.com/office/drawing/2014/main" val="861088331"/>
                    </a:ext>
                  </a:extLst>
                </a:gridCol>
                <a:gridCol w="761251">
                  <a:extLst>
                    <a:ext uri="{9D8B030D-6E8A-4147-A177-3AD203B41FA5}">
                      <a16:colId xmlns:a16="http://schemas.microsoft.com/office/drawing/2014/main" val="4100933437"/>
                    </a:ext>
                  </a:extLst>
                </a:gridCol>
              </a:tblGrid>
              <a:tr h="328930">
                <a:tc gridSpan="5">
                  <a:txBody>
                    <a:bodyPr/>
                    <a:lstStyle/>
                    <a:p>
                      <a:pPr algn="ctr" fontAlgn="b"/>
                      <a:r>
                        <a:rPr lang="de-DE" sz="2000" b="0" i="0" u="none" strike="noStrike">
                          <a:solidFill>
                            <a:srgbClr val="000000"/>
                          </a:solidFill>
                          <a:effectLst/>
                          <a:latin typeface="Calibri" panose="020F0502020204030204" pitchFamily="34" charset="0"/>
                        </a:rPr>
                        <a:t>Ausgangslage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215042757"/>
                  </a:ext>
                </a:extLst>
              </a:tr>
              <a:tr h="323850">
                <a:tc gridSpan="2">
                  <a:txBody>
                    <a:bodyPr/>
                    <a:lstStyle/>
                    <a:p>
                      <a:pPr algn="ctr" fontAlgn="b"/>
                      <a:r>
                        <a:rPr lang="de-DE" sz="2000" b="1" i="0" u="none" strike="noStrike">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de-DE" sz="2000" b="1" i="0" u="none" strike="noStrike">
                          <a:solidFill>
                            <a:srgbClr val="00B050"/>
                          </a:solidFill>
                          <a:effectLst/>
                          <a:latin typeface="Calibri" panose="020F0502020204030204" pitchFamily="34" charset="0"/>
                        </a:rPr>
                        <a:t>Grün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469148089"/>
                  </a:ext>
                </a:extLst>
              </a:tr>
              <a:tr h="32385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1137317"/>
                  </a:ext>
                </a:extLst>
              </a:tr>
              <a:tr h="323850">
                <a:tc>
                  <a:txBody>
                    <a:bodyPr/>
                    <a:lstStyle/>
                    <a:p>
                      <a:pPr algn="ctr" fontAlgn="b"/>
                      <a:r>
                        <a:rPr lang="de-DE" sz="2000" b="0" i="0" u="none" strike="noStrike" dirty="0">
                          <a:solidFill>
                            <a:srgbClr val="000000"/>
                          </a:solidFill>
                          <a:effectLst/>
                          <a:latin typeface="Calibri" panose="020F0502020204030204" pitchFamily="34" charset="0"/>
                        </a:rPr>
                        <a:t> </a:t>
                      </a:r>
                      <a:r>
                        <a:rPr lang="de-DE" sz="2000" b="0" i="0" u="none" strike="noStrike" dirty="0" smtClean="0">
                          <a:solidFill>
                            <a:srgbClr val="000000"/>
                          </a:solidFill>
                          <a:effectLst/>
                          <a:latin typeface="Calibri" panose="020F0502020204030204" pitchFamily="34" charset="0"/>
                        </a:rPr>
                        <a:t>30</a:t>
                      </a:r>
                      <a:endParaRPr lang="de-DE" sz="2000" b="0" i="0" u="none" strike="noStrike" dirty="0">
                        <a:solidFill>
                          <a:srgbClr val="000000"/>
                        </a:solidFill>
                        <a:effectLst/>
                        <a:latin typeface="Calibri" panose="020F0502020204030204" pitchFamily="34" charset="0"/>
                      </a:endParaRP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80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100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smtClean="0">
                          <a:solidFill>
                            <a:srgbClr val="000000"/>
                          </a:solidFill>
                          <a:effectLst/>
                          <a:latin typeface="Calibri" panose="020F0502020204030204" pitchFamily="34" charset="0"/>
                        </a:rPr>
                        <a:t>100</a:t>
                      </a:r>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477898"/>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485443949"/>
              </p:ext>
            </p:extLst>
          </p:nvPr>
        </p:nvGraphicFramePr>
        <p:xfrm>
          <a:off x="8760296" y="1620889"/>
          <a:ext cx="3225802" cy="1300480"/>
        </p:xfrm>
        <a:graphic>
          <a:graphicData uri="http://schemas.openxmlformats.org/drawingml/2006/table">
            <a:tbl>
              <a:tblPr/>
              <a:tblGrid>
                <a:gridCol w="761251">
                  <a:extLst>
                    <a:ext uri="{9D8B030D-6E8A-4147-A177-3AD203B41FA5}">
                      <a16:colId xmlns:a16="http://schemas.microsoft.com/office/drawing/2014/main" val="3701387401"/>
                    </a:ext>
                  </a:extLst>
                </a:gridCol>
                <a:gridCol w="761251">
                  <a:extLst>
                    <a:ext uri="{9D8B030D-6E8A-4147-A177-3AD203B41FA5}">
                      <a16:colId xmlns:a16="http://schemas.microsoft.com/office/drawing/2014/main" val="3200051666"/>
                    </a:ext>
                  </a:extLst>
                </a:gridCol>
                <a:gridCol w="180798">
                  <a:extLst>
                    <a:ext uri="{9D8B030D-6E8A-4147-A177-3AD203B41FA5}">
                      <a16:colId xmlns:a16="http://schemas.microsoft.com/office/drawing/2014/main" val="3957476496"/>
                    </a:ext>
                  </a:extLst>
                </a:gridCol>
                <a:gridCol w="761251">
                  <a:extLst>
                    <a:ext uri="{9D8B030D-6E8A-4147-A177-3AD203B41FA5}">
                      <a16:colId xmlns:a16="http://schemas.microsoft.com/office/drawing/2014/main" val="1919811723"/>
                    </a:ext>
                  </a:extLst>
                </a:gridCol>
                <a:gridCol w="761251">
                  <a:extLst>
                    <a:ext uri="{9D8B030D-6E8A-4147-A177-3AD203B41FA5}">
                      <a16:colId xmlns:a16="http://schemas.microsoft.com/office/drawing/2014/main" val="1742298506"/>
                    </a:ext>
                  </a:extLst>
                </a:gridCol>
              </a:tblGrid>
              <a:tr h="328930">
                <a:tc gridSpan="5">
                  <a:txBody>
                    <a:bodyPr/>
                    <a:lstStyle/>
                    <a:p>
                      <a:pPr algn="ctr" fontAlgn="b"/>
                      <a:r>
                        <a:rPr lang="de-DE" sz="2000" b="0" i="0" u="none" strike="noStrike">
                          <a:solidFill>
                            <a:srgbClr val="000000"/>
                          </a:solidFill>
                          <a:effectLst/>
                          <a:latin typeface="Calibri" panose="020F0502020204030204" pitchFamily="34" charset="0"/>
                        </a:rPr>
                        <a:t>Spezialisierung</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35749443"/>
                  </a:ext>
                </a:extLst>
              </a:tr>
              <a:tr h="323850">
                <a:tc gridSpan="2">
                  <a:txBody>
                    <a:bodyPr/>
                    <a:lstStyle/>
                    <a:p>
                      <a:pPr algn="ctr" fontAlgn="b"/>
                      <a:r>
                        <a:rPr lang="de-DE" sz="2000" b="1" i="0" u="none" strike="noStrike" dirty="0">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de-DE" sz="2000" b="1" i="0" u="none" strike="noStrike">
                          <a:solidFill>
                            <a:srgbClr val="00B050"/>
                          </a:solidFill>
                          <a:effectLst/>
                          <a:latin typeface="Calibri" panose="020F0502020204030204" pitchFamily="34" charset="0"/>
                        </a:rPr>
                        <a:t>Grün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39166853"/>
                  </a:ext>
                </a:extLst>
              </a:tr>
              <a:tr h="32385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852146"/>
                  </a:ext>
                </a:extLst>
              </a:tr>
              <a:tr h="323850">
                <a:tc>
                  <a:txBody>
                    <a:bodyPr/>
                    <a:lstStyle/>
                    <a:p>
                      <a:pPr algn="ctr" fontAlgn="b"/>
                      <a:r>
                        <a:rPr lang="de-DE" sz="2000" b="0" i="0" u="none" strike="noStrike" dirty="0">
                          <a:solidFill>
                            <a:srgbClr val="000000"/>
                          </a:solidFill>
                          <a:effectLst/>
                          <a:latin typeface="Calibri" panose="020F0502020204030204" pitchFamily="34" charset="0"/>
                        </a:rPr>
                        <a:t> </a:t>
                      </a:r>
                      <a:r>
                        <a:rPr lang="de-DE" sz="2000" b="0" i="0" u="none" strike="noStrike" dirty="0" smtClean="0">
                          <a:solidFill>
                            <a:srgbClr val="000000"/>
                          </a:solidFill>
                          <a:effectLst/>
                          <a:latin typeface="Calibri" panose="020F0502020204030204" pitchFamily="34" charset="0"/>
                        </a:rPr>
                        <a:t>0</a:t>
                      </a:r>
                      <a:endParaRPr lang="de-DE" sz="2000" b="0" i="0" u="none" strike="noStrike" dirty="0">
                        <a:solidFill>
                          <a:srgbClr val="000000"/>
                        </a:solidFill>
                        <a:effectLst/>
                        <a:latin typeface="Calibri" panose="020F0502020204030204" pitchFamily="34" charset="0"/>
                      </a:endParaRP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smtClean="0">
                          <a:solidFill>
                            <a:srgbClr val="000000"/>
                          </a:solidFill>
                          <a:effectLst/>
                          <a:latin typeface="Calibri" panose="020F0502020204030204" pitchFamily="34" charset="0"/>
                        </a:rPr>
                        <a:t>200</a:t>
                      </a:r>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smtClean="0">
                          <a:solidFill>
                            <a:srgbClr val="000000"/>
                          </a:solidFill>
                          <a:effectLst/>
                          <a:latin typeface="Calibri" panose="020F0502020204030204" pitchFamily="34" charset="0"/>
                        </a:rPr>
                        <a:t>150</a:t>
                      </a:r>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r>
                        <a:rPr lang="de-DE" sz="2000" b="0" i="0" u="none" strike="noStrike" dirty="0" smtClean="0">
                          <a:solidFill>
                            <a:srgbClr val="000000"/>
                          </a:solidFill>
                          <a:effectLst/>
                          <a:latin typeface="Calibri" panose="020F0502020204030204" pitchFamily="34" charset="0"/>
                        </a:rPr>
                        <a:t>0</a:t>
                      </a:r>
                      <a:endParaRPr lang="de-DE" sz="2000" b="0" i="0" u="none" strike="noStrike" dirty="0">
                        <a:solidFill>
                          <a:srgbClr val="000000"/>
                        </a:solidFill>
                        <a:effectLst/>
                        <a:latin typeface="Calibri" panose="020F0502020204030204" pitchFamily="34" charset="0"/>
                      </a:endParaRP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121584"/>
                  </a:ext>
                </a:extLst>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649143860"/>
              </p:ext>
            </p:extLst>
          </p:nvPr>
        </p:nvGraphicFramePr>
        <p:xfrm>
          <a:off x="8760296" y="2921369"/>
          <a:ext cx="3225802" cy="1305560"/>
        </p:xfrm>
        <a:graphic>
          <a:graphicData uri="http://schemas.openxmlformats.org/drawingml/2006/table">
            <a:tbl>
              <a:tblPr/>
              <a:tblGrid>
                <a:gridCol w="761251">
                  <a:extLst>
                    <a:ext uri="{9D8B030D-6E8A-4147-A177-3AD203B41FA5}">
                      <a16:colId xmlns:a16="http://schemas.microsoft.com/office/drawing/2014/main" val="1037904933"/>
                    </a:ext>
                  </a:extLst>
                </a:gridCol>
                <a:gridCol w="761251">
                  <a:extLst>
                    <a:ext uri="{9D8B030D-6E8A-4147-A177-3AD203B41FA5}">
                      <a16:colId xmlns:a16="http://schemas.microsoft.com/office/drawing/2014/main" val="301065047"/>
                    </a:ext>
                  </a:extLst>
                </a:gridCol>
                <a:gridCol w="180798">
                  <a:extLst>
                    <a:ext uri="{9D8B030D-6E8A-4147-A177-3AD203B41FA5}">
                      <a16:colId xmlns:a16="http://schemas.microsoft.com/office/drawing/2014/main" val="2088047673"/>
                    </a:ext>
                  </a:extLst>
                </a:gridCol>
                <a:gridCol w="761251">
                  <a:extLst>
                    <a:ext uri="{9D8B030D-6E8A-4147-A177-3AD203B41FA5}">
                      <a16:colId xmlns:a16="http://schemas.microsoft.com/office/drawing/2014/main" val="879267365"/>
                    </a:ext>
                  </a:extLst>
                </a:gridCol>
                <a:gridCol w="761251">
                  <a:extLst>
                    <a:ext uri="{9D8B030D-6E8A-4147-A177-3AD203B41FA5}">
                      <a16:colId xmlns:a16="http://schemas.microsoft.com/office/drawing/2014/main" val="1153764851"/>
                    </a:ext>
                  </a:extLst>
                </a:gridCol>
              </a:tblGrid>
              <a:tr h="328930">
                <a:tc gridSpan="5">
                  <a:txBody>
                    <a:bodyPr/>
                    <a:lstStyle/>
                    <a:p>
                      <a:pPr algn="ctr" fontAlgn="b"/>
                      <a:r>
                        <a:rPr lang="de-DE" sz="2000" b="0" i="0" u="none" strike="noStrike" dirty="0">
                          <a:solidFill>
                            <a:srgbClr val="000000"/>
                          </a:solidFill>
                          <a:effectLst/>
                          <a:latin typeface="Calibri" panose="020F0502020204030204" pitchFamily="34" charset="0"/>
                        </a:rPr>
                        <a:t>Nach Tausch</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157786684"/>
                  </a:ext>
                </a:extLst>
              </a:tr>
              <a:tr h="323850">
                <a:tc gridSpan="2">
                  <a:txBody>
                    <a:bodyPr/>
                    <a:lstStyle/>
                    <a:p>
                      <a:pPr algn="ctr" fontAlgn="b"/>
                      <a:r>
                        <a:rPr lang="de-DE" sz="2000" b="1" i="0" u="none" strike="noStrike" dirty="0">
                          <a:solidFill>
                            <a:srgbClr val="FF0000"/>
                          </a:solidFill>
                          <a:effectLst/>
                          <a:latin typeface="Calibri" panose="020F0502020204030204" pitchFamily="34" charset="0"/>
                        </a:rPr>
                        <a:t>Rot</a:t>
                      </a:r>
                    </a:p>
                  </a:txBody>
                  <a:tcPr marL="4763" marR="4763" marT="476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a:txBody>
                    <a:bodyPr/>
                    <a:lstStyle/>
                    <a:p>
                      <a:pPr algn="l" fontAlgn="b"/>
                      <a:endParaRPr lang="de-DE" sz="1100" b="0" i="0" u="none" strike="noStrike">
                        <a:solidFill>
                          <a:srgbClr val="000000"/>
                        </a:solidFill>
                        <a:effectLst/>
                        <a:latin typeface="Calibri" panose="020F0502020204030204" pitchFamily="34" charset="0"/>
                      </a:endParaRP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de-DE" sz="2000" b="1" i="0" u="none" strike="noStrike">
                          <a:solidFill>
                            <a:srgbClr val="00B050"/>
                          </a:solidFill>
                          <a:effectLst/>
                          <a:latin typeface="Calibri" panose="020F0502020204030204" pitchFamily="34" charset="0"/>
                        </a:rPr>
                        <a:t>Grün</a:t>
                      </a:r>
                    </a:p>
                  </a:txBody>
                  <a:tcPr marL="4763" marR="4763" marT="476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978058856"/>
                  </a:ext>
                </a:extLst>
              </a:tr>
              <a:tr h="328930">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de-DE" sz="1100" b="0" i="0" u="none" strike="noStrike">
                        <a:solidFill>
                          <a:srgbClr val="000000"/>
                        </a:solidFill>
                        <a:effectLst/>
                        <a:latin typeface="Calibri" panose="020F0502020204030204" pitchFamily="34" charset="0"/>
                      </a:endParaRPr>
                    </a:p>
                  </a:txBody>
                  <a:tcPr marL="4763" marR="4763" marT="47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2000" b="0" i="0" u="none" strike="noStrike">
                          <a:solidFill>
                            <a:srgbClr val="000000"/>
                          </a:solidFill>
                          <a:effectLst/>
                          <a:latin typeface="Calibri" panose="020F0502020204030204" pitchFamily="34" charset="0"/>
                        </a:rPr>
                        <a:t>A</a:t>
                      </a:r>
                    </a:p>
                  </a:txBody>
                  <a:tcPr marL="4763" marR="4763" marT="476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B</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55902"/>
                  </a:ext>
                </a:extLst>
              </a:tr>
              <a:tr h="323850">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920186"/>
                  </a:ext>
                </a:extLst>
              </a:tr>
            </a:tbl>
          </a:graphicData>
        </a:graphic>
      </p:graphicFrame>
      <p:sp>
        <p:nvSpPr>
          <p:cNvPr id="12" name="TextBox 39">
            <a:extLst>
              <a:ext uri="{FF2B5EF4-FFF2-40B4-BE49-F238E27FC236}">
                <a16:creationId xmlns:a16="http://schemas.microsoft.com/office/drawing/2014/main" id="{F5DE82FD-E3DD-4E0B-AEA7-F13746C2B8D5}"/>
              </a:ext>
            </a:extLst>
          </p:cNvPr>
          <p:cNvSpPr txBox="1"/>
          <p:nvPr/>
        </p:nvSpPr>
        <p:spPr>
          <a:xfrm>
            <a:off x="47328" y="6246827"/>
            <a:ext cx="8280920"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dirty="0" err="1" smtClean="0">
                <a:latin typeface="Times New Roman" panose="02020603050405020304" pitchFamily="18" charset="0"/>
                <a:cs typeface="Times New Roman" panose="02020603050405020304" pitchFamily="18" charset="0"/>
              </a:rPr>
              <a:t>Tausche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z.B</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40	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gegen</a:t>
            </a:r>
            <a:r>
              <a:rPr lang="en-US" sz="2200"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105 B -&gt; B/A=105/40=2,625	4&gt;2,625&gt;2</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8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2" name="TextBox 39">
            <a:extLst>
              <a:ext uri="{FF2B5EF4-FFF2-40B4-BE49-F238E27FC236}">
                <a16:creationId xmlns:a16="http://schemas.microsoft.com/office/drawing/2014/main" id="{F5DE82FD-E3DD-4E0B-AEA7-F13746C2B8D5}"/>
              </a:ext>
            </a:extLst>
          </p:cNvPr>
          <p:cNvSpPr txBox="1"/>
          <p:nvPr/>
        </p:nvSpPr>
        <p:spPr>
          <a:xfrm>
            <a:off x="47328" y="4656280"/>
            <a:ext cx="5920548" cy="5008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900" dirty="0" smtClean="0">
                <a:latin typeface="Times New Roman" panose="02020603050405020304" pitchFamily="18" charset="0"/>
                <a:cs typeface="Times New Roman" panose="02020603050405020304" pitchFamily="18" charset="0"/>
              </a:rPr>
              <a:t>B/A=105/40=2,625</a:t>
            </a:r>
            <a:r>
              <a:rPr lang="en-US" sz="1900" dirty="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    </a:t>
            </a:r>
            <a:r>
              <a:rPr lang="en-US" sz="1900" dirty="0" err="1" smtClean="0">
                <a:latin typeface="Times New Roman" panose="02020603050405020304" pitchFamily="18" charset="0"/>
                <a:cs typeface="Times New Roman" panose="02020603050405020304" pitchFamily="18" charset="0"/>
              </a:rPr>
              <a:t>setze</a:t>
            </a:r>
            <a:r>
              <a:rPr lang="en-US" sz="1900"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p</a:t>
            </a:r>
            <a:r>
              <a:rPr lang="en-US" sz="1900" b="1" baseline="-25000" dirty="0" err="1" smtClean="0">
                <a:latin typeface="Times New Roman" panose="02020603050405020304" pitchFamily="18" charset="0"/>
                <a:cs typeface="Times New Roman" panose="02020603050405020304" pitchFamily="18" charset="0"/>
              </a:rPr>
              <a:t>A</a:t>
            </a:r>
            <a:r>
              <a:rPr lang="en-US" sz="1900" b="1" dirty="0" smtClean="0">
                <a:latin typeface="Times New Roman" panose="02020603050405020304" pitchFamily="18" charset="0"/>
                <a:cs typeface="Times New Roman" panose="02020603050405020304" pitchFamily="18" charset="0"/>
              </a:rPr>
              <a:t>=21/8=2,625</a:t>
            </a:r>
            <a:r>
              <a:rPr lang="en-US" sz="1900" dirty="0" smtClean="0">
                <a:latin typeface="Times New Roman" panose="02020603050405020304" pitchFamily="18" charset="0"/>
                <a:cs typeface="Times New Roman" panose="02020603050405020304" pitchFamily="18" charset="0"/>
              </a:rPr>
              <a:t>  und  </a:t>
            </a:r>
            <a:r>
              <a:rPr lang="en-US" sz="1900" b="1" dirty="0" err="1" smtClean="0">
                <a:latin typeface="Times New Roman" panose="02020603050405020304" pitchFamily="18" charset="0"/>
                <a:cs typeface="Times New Roman" panose="02020603050405020304" pitchFamily="18" charset="0"/>
              </a:rPr>
              <a:t>p</a:t>
            </a:r>
            <a:r>
              <a:rPr lang="en-US" sz="1900" b="1" baseline="-25000" dirty="0" err="1" smtClean="0">
                <a:latin typeface="Times New Roman" panose="02020603050405020304" pitchFamily="18" charset="0"/>
                <a:cs typeface="Times New Roman" panose="02020603050405020304" pitchFamily="18" charset="0"/>
              </a:rPr>
              <a:t>B</a:t>
            </a:r>
            <a:r>
              <a:rPr lang="en-US" sz="1900" b="1" dirty="0" smtClean="0">
                <a:latin typeface="Times New Roman" panose="02020603050405020304" pitchFamily="18" charset="0"/>
                <a:cs typeface="Times New Roman" panose="02020603050405020304" pitchFamily="18" charset="0"/>
              </a:rPr>
              <a:t>=1</a:t>
            </a:r>
            <a:r>
              <a:rPr lang="en-US" sz="1900" dirty="0" smtClean="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3"/>
          <a:stretch>
            <a:fillRect/>
          </a:stretch>
        </p:blipFill>
        <p:spPr>
          <a:xfrm>
            <a:off x="0" y="0"/>
            <a:ext cx="5837621" cy="4581128"/>
          </a:xfrm>
          <a:prstGeom prst="rect">
            <a:avLst/>
          </a:prstGeom>
        </p:spPr>
      </p:pic>
    </p:spTree>
    <p:extLst>
      <p:ext uri="{BB962C8B-B14F-4D97-AF65-F5344CB8AC3E}">
        <p14:creationId xmlns:p14="http://schemas.microsoft.com/office/powerpoint/2010/main" val="363876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Breitbild</PresentationFormat>
  <Paragraphs>170</Paragraphs>
  <Slides>9</Slides>
  <Notes>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2</vt:i4>
      </vt:variant>
      <vt:variant>
        <vt:lpstr>Folientitel</vt:lpstr>
      </vt:variant>
      <vt:variant>
        <vt:i4>9</vt:i4>
      </vt:variant>
    </vt:vector>
  </HeadingPairs>
  <TitlesOfParts>
    <vt:vector size="18" baseType="lpstr">
      <vt:lpstr>Arial</vt:lpstr>
      <vt:lpstr>Calibri</vt:lpstr>
      <vt:lpstr>Cambria Math</vt:lpstr>
      <vt:lpstr>Sparkasse Rg</vt:lpstr>
      <vt:lpstr>Times New Roman</vt:lpstr>
      <vt:lpstr>Wingdings</vt:lpstr>
      <vt:lpstr>Larissa</vt:lpstr>
      <vt:lpstr>Arbeitsblatt</vt:lpstr>
      <vt:lpstr>Microsoft Excel-Arbeitsblatt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Euro-Schulen-Organisation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Köster</dc:creator>
  <cp:lastModifiedBy>Bernhard Köster</cp:lastModifiedBy>
  <cp:revision>180</cp:revision>
  <cp:lastPrinted>2020-11-11T20:00:33Z</cp:lastPrinted>
  <dcterms:created xsi:type="dcterms:W3CDTF">2016-10-04T12:05:26Z</dcterms:created>
  <dcterms:modified xsi:type="dcterms:W3CDTF">2020-11-12T23:18:06Z</dcterms:modified>
</cp:coreProperties>
</file>