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27" r:id="rId2"/>
    <p:sldId id="528" r:id="rId3"/>
    <p:sldId id="529" r:id="rId4"/>
    <p:sldId id="530" r:id="rId5"/>
    <p:sldId id="531" r:id="rId6"/>
    <p:sldId id="533" r:id="rId7"/>
    <p:sldId id="534" r:id="rId8"/>
    <p:sldId id="617" r:id="rId9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5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3" y="0"/>
            <a:ext cx="3076364" cy="513508"/>
          </a:xfrm>
          <a:prstGeom prst="rect">
            <a:avLst/>
          </a:prstGeom>
        </p:spPr>
        <p:txBody>
          <a:bodyPr vert="horz" lIns="99038" tIns="49519" rIns="99038" bIns="49519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2038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8" tIns="49519" rIns="99038" bIns="4951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9038" tIns="49519" rIns="99038" bIns="4951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6364" cy="513507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3" y="9721108"/>
            <a:ext cx="3076364" cy="513507"/>
          </a:xfrm>
          <a:prstGeom prst="rect">
            <a:avLst/>
          </a:prstGeom>
        </p:spPr>
        <p:txBody>
          <a:bodyPr vert="horz" lIns="99038" tIns="49519" rIns="99038" bIns="49519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255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9649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352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041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4284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126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1210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-77788" y="909638"/>
            <a:ext cx="7978776" cy="4487862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709930" y="4925408"/>
            <a:ext cx="5679440" cy="288638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384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1517-30AD-46BE-9EB4-2836EBD01425}" type="datetimeFigureOut">
              <a:rPr lang="de-DE" smtClean="0"/>
              <a:t>14.10.2021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datamapper/NGDP_RPCH@WEO/OEMDC/ADVEC/WEOWORL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imf.org/external/datamapper/LUR@WEO/OEMDC/ADVEC/WEOWORL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11782" y="68465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Output-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Lücke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15710" y="565570"/>
            <a:ext cx="10366744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 smtClean="0"/>
              <a:t>Output-</a:t>
            </a:r>
            <a:r>
              <a:rPr lang="en-US" sz="2400" b="1" dirty="0" err="1" smtClean="0"/>
              <a:t>Lücke</a:t>
            </a:r>
            <a:r>
              <a:rPr lang="en-US" sz="2400" b="1" dirty="0" smtClean="0"/>
              <a:t>	=	</a:t>
            </a:r>
            <a:r>
              <a:rPr lang="en-US" sz="2400" b="1" dirty="0"/>
              <a:t> </a:t>
            </a:r>
            <a:r>
              <a:rPr lang="en-US" sz="2400" b="1" dirty="0" err="1" smtClean="0"/>
              <a:t>Aktueller</a:t>
            </a:r>
            <a:r>
              <a:rPr lang="en-US" sz="2400" b="1" dirty="0" smtClean="0"/>
              <a:t> Output – </a:t>
            </a:r>
            <a:r>
              <a:rPr lang="en-US" sz="2400" b="1" dirty="0" err="1" smtClean="0"/>
              <a:t>Produktionspotential</a:t>
            </a:r>
            <a:endParaRPr lang="en-US" sz="2400" b="1" dirty="0" smtClean="0"/>
          </a:p>
          <a:p>
            <a:r>
              <a:rPr lang="en-US" sz="2400" b="1" dirty="0"/>
              <a:t>	</a:t>
            </a:r>
            <a:r>
              <a:rPr lang="en-US" sz="2400" b="1" dirty="0" smtClean="0"/>
              <a:t>		_______________________________________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				</a:t>
            </a:r>
            <a:r>
              <a:rPr lang="en-US" sz="2400" b="1" dirty="0"/>
              <a:t> </a:t>
            </a:r>
            <a:r>
              <a:rPr lang="en-US" sz="2400" b="1" dirty="0" err="1"/>
              <a:t>Produktionspotential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		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	=	               Y		-	            Y*</a:t>
            </a:r>
          </a:p>
          <a:p>
            <a:r>
              <a:rPr lang="en-US" sz="2400" b="1" dirty="0" smtClean="0"/>
              <a:t>			_______________________________________</a:t>
            </a:r>
            <a:endParaRPr lang="en-US" sz="2400" b="1" dirty="0"/>
          </a:p>
          <a:p>
            <a:r>
              <a:rPr lang="en-US" sz="2400" b="1" dirty="0"/>
              <a:t>					</a:t>
            </a:r>
            <a:r>
              <a:rPr lang="en-US" sz="2400" b="1" dirty="0" smtClean="0"/>
              <a:t>             Y*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de-DE" sz="2400" dirty="0" smtClean="0"/>
              <a:t>(Y – Y*)/</a:t>
            </a:r>
            <a:r>
              <a:rPr lang="de-DE" sz="2400" dirty="0"/>
              <a:t>Y*</a:t>
            </a:r>
            <a:r>
              <a:rPr lang="de-DE" sz="2400" dirty="0" smtClean="0"/>
              <a:t> </a:t>
            </a:r>
            <a:r>
              <a:rPr lang="de-DE" sz="2400" dirty="0"/>
              <a:t>&gt; </a:t>
            </a:r>
            <a:r>
              <a:rPr lang="de-DE" sz="2400" dirty="0" smtClean="0"/>
              <a:t>0		→	Die Volkswirtschaft ist auf einem Expansionspfad</a:t>
            </a:r>
          </a:p>
          <a:p>
            <a:endParaRPr lang="de-DE" sz="2400" dirty="0"/>
          </a:p>
          <a:p>
            <a:r>
              <a:rPr lang="de-DE" sz="2400" dirty="0" smtClean="0"/>
              <a:t>(Y – Y*)/Y</a:t>
            </a:r>
            <a:r>
              <a:rPr lang="de-DE" sz="2400" dirty="0"/>
              <a:t>*</a:t>
            </a:r>
            <a:r>
              <a:rPr lang="de-DE" sz="2400" dirty="0" smtClean="0"/>
              <a:t> </a:t>
            </a:r>
            <a:r>
              <a:rPr lang="de-DE" sz="2400" dirty="0"/>
              <a:t>&lt; </a:t>
            </a:r>
            <a:r>
              <a:rPr lang="de-DE" sz="2400" dirty="0" smtClean="0"/>
              <a:t>0		→</a:t>
            </a:r>
            <a:r>
              <a:rPr lang="de-DE" sz="2400" dirty="0"/>
              <a:t>	</a:t>
            </a:r>
            <a:r>
              <a:rPr lang="de-DE" sz="2400" dirty="0" smtClean="0"/>
              <a:t>Die </a:t>
            </a:r>
            <a:r>
              <a:rPr lang="de-DE" sz="2400" dirty="0"/>
              <a:t>Volkswirtschaft ist auf </a:t>
            </a:r>
            <a:r>
              <a:rPr lang="de-DE" sz="2400" dirty="0" smtClean="0"/>
              <a:t>einem</a:t>
            </a:r>
          </a:p>
          <a:p>
            <a:r>
              <a:rPr lang="de-DE" sz="2400" dirty="0"/>
              <a:t>	</a:t>
            </a:r>
            <a:r>
              <a:rPr lang="de-DE" sz="2400" dirty="0" smtClean="0"/>
              <a:t>			Kontraktionspfad</a:t>
            </a:r>
            <a:endParaRPr lang="de-DE" sz="2400" dirty="0"/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30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11782" y="68465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Natürliche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Arbeitslosigkeit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10431" y="495590"/>
            <a:ext cx="9001000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Hauptgründe:</a:t>
            </a:r>
          </a:p>
          <a:p>
            <a:endParaRPr lang="de-D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Friktionelle</a:t>
            </a:r>
            <a:r>
              <a:rPr lang="en-US" sz="2400" dirty="0" smtClean="0"/>
              <a:t> </a:t>
            </a:r>
            <a:r>
              <a:rPr lang="en-US" sz="2400" dirty="0" err="1" smtClean="0"/>
              <a:t>Arbeitslosigkeit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Strukturelle</a:t>
            </a:r>
            <a:r>
              <a:rPr lang="en-US" sz="2400" dirty="0" smtClean="0"/>
              <a:t> </a:t>
            </a:r>
            <a:r>
              <a:rPr lang="en-US" sz="2400" dirty="0" err="1" smtClean="0"/>
              <a:t>Arbeitslosigkeit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			</a:t>
            </a:r>
            <a:endParaRPr lang="en-US" sz="2400" dirty="0"/>
          </a:p>
          <a:p>
            <a:r>
              <a:rPr lang="en-US" sz="2400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Die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natürliche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Arbeitslosigkeit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ist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vornehmlich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durch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	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angebotsseitige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Gründe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hervorgerufen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und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nicht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so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sehr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	von der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Nachfrageseite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(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vgl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. Keynes vs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Neoklassik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</a:t>
            </a:r>
            <a:endParaRPr lang="de-DE" sz="2400" dirty="0">
              <a:latin typeface="+mj-lt"/>
              <a:cs typeface="Arial" panose="020B0604020202020204" pitchFamily="34" charset="0"/>
            </a:endParaRP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8547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11782" y="68465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Zyklische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Arbeitslosigkeit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336229" y="998307"/>
            <a:ext cx="9001000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Aktuelle</a:t>
            </a:r>
            <a:r>
              <a:rPr lang="en-US" sz="2400" dirty="0" smtClean="0"/>
              <a:t> </a:t>
            </a:r>
            <a:r>
              <a:rPr lang="en-US" sz="2400" dirty="0" err="1" smtClean="0"/>
              <a:t>Arbeitslosenrate</a:t>
            </a:r>
            <a:r>
              <a:rPr lang="en-US" sz="2400" dirty="0" smtClean="0"/>
              <a:t>				= 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Natürliche</a:t>
            </a:r>
            <a:r>
              <a:rPr lang="en-US" sz="2400" dirty="0" smtClean="0"/>
              <a:t>  </a:t>
            </a:r>
            <a:r>
              <a:rPr lang="en-US" sz="2400" dirty="0" err="1"/>
              <a:t>Arbeitslosenrate</a:t>
            </a:r>
            <a:r>
              <a:rPr lang="en-US" sz="2400" dirty="0" smtClean="0"/>
              <a:t>				= </a:t>
            </a:r>
            <a:r>
              <a:rPr lang="en-US" sz="2400" dirty="0"/>
              <a:t>u</a:t>
            </a:r>
            <a:r>
              <a:rPr lang="en-US" sz="2400" dirty="0" smtClean="0"/>
              <a:t>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Zyklische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Komponente</a:t>
            </a:r>
            <a:r>
              <a:rPr lang="en-US" sz="2400" dirty="0" smtClean="0"/>
              <a:t> der </a:t>
            </a:r>
            <a:r>
              <a:rPr lang="en-US" sz="2400" dirty="0" err="1" smtClean="0"/>
              <a:t>Arbeitslosenrate</a:t>
            </a:r>
            <a:r>
              <a:rPr lang="en-US" sz="2400" dirty="0" smtClean="0"/>
              <a:t>	= </a:t>
            </a:r>
            <a:r>
              <a:rPr lang="en-US" sz="2400" dirty="0"/>
              <a:t>u - u</a:t>
            </a:r>
            <a:r>
              <a:rPr lang="en-US" sz="2400" dirty="0" smtClean="0"/>
              <a:t>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Kontraktive</a:t>
            </a:r>
            <a:r>
              <a:rPr lang="en-US" sz="2400" dirty="0" smtClean="0"/>
              <a:t> </a:t>
            </a:r>
            <a:r>
              <a:rPr lang="en-US" sz="2400" dirty="0" err="1" smtClean="0"/>
              <a:t>Lücke</a:t>
            </a:r>
            <a:r>
              <a:rPr lang="en-US" sz="2400" dirty="0" smtClean="0"/>
              <a:t>:					u </a:t>
            </a:r>
            <a:r>
              <a:rPr lang="en-US" sz="2400" dirty="0"/>
              <a:t>- u* &gt; 0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Expansive </a:t>
            </a:r>
            <a:r>
              <a:rPr lang="en-US" sz="2400" dirty="0" err="1" smtClean="0"/>
              <a:t>Lücke</a:t>
            </a:r>
            <a:r>
              <a:rPr lang="en-US" sz="2400" dirty="0" smtClean="0"/>
              <a:t>:					u </a:t>
            </a:r>
            <a:r>
              <a:rPr lang="en-US" sz="2400" dirty="0"/>
              <a:t>- u* &lt; </a:t>
            </a:r>
            <a:r>
              <a:rPr lang="en-US" sz="2400" dirty="0" smtClean="0"/>
              <a:t>0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2451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Zusammenhang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zwischen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Arbeitslosigkeit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Wirtschaftswachstum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30496" y="480350"/>
            <a:ext cx="11531008" cy="35328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000" dirty="0" smtClean="0"/>
              <a:t>Im Allgemeinen wird man erwarten, dass die Arbeitslosigkeit bei hohem Wirtschaftswachstum fällt.</a:t>
            </a:r>
          </a:p>
          <a:p>
            <a:endParaRPr lang="de-DE" sz="2000" dirty="0"/>
          </a:p>
          <a:p>
            <a:r>
              <a:rPr lang="de-DE" sz="2000" dirty="0" smtClean="0"/>
              <a:t>Somit könnte man die natürliche Arbeitslosigkeit direkt mit dem Produktionspotenzial (vgl. neoklassische Theorie und die langfristige Angebotskurve (AS)) identifizieren. </a:t>
            </a:r>
          </a:p>
          <a:p>
            <a:endParaRPr lang="de-DE" sz="2000" dirty="0"/>
          </a:p>
          <a:p>
            <a:r>
              <a:rPr lang="de-DE" sz="2000" dirty="0" smtClean="0"/>
              <a:t>Die Empirie zeigte aber folgenden Zusammenhang </a:t>
            </a:r>
            <a:r>
              <a:rPr lang="de-DE" sz="2000" dirty="0" err="1" smtClean="0"/>
              <a:t>Okun</a:t>
            </a:r>
            <a:r>
              <a:rPr lang="de-DE" sz="2000" dirty="0" smtClean="0"/>
              <a:t> (1962):	</a:t>
            </a:r>
          </a:p>
          <a:p>
            <a:endParaRPr lang="de-DE" sz="2000" dirty="0"/>
          </a:p>
          <a:p>
            <a:r>
              <a:rPr lang="de-DE" sz="2000" dirty="0" smtClean="0"/>
              <a:t>In </a:t>
            </a:r>
            <a:r>
              <a:rPr lang="de-DE" sz="2000" dirty="0" err="1" smtClean="0"/>
              <a:t>general</a:t>
            </a:r>
            <a:r>
              <a:rPr lang="de-DE" sz="2000" dirty="0" smtClean="0"/>
              <a:t> </a:t>
            </a:r>
            <a:r>
              <a:rPr lang="de-DE" sz="2000" dirty="0" err="1" smtClean="0"/>
              <a:t>okun´s</a:t>
            </a:r>
            <a:r>
              <a:rPr lang="de-DE" sz="2000" dirty="0" smtClean="0"/>
              <a:t> </a:t>
            </a:r>
            <a:r>
              <a:rPr lang="de-DE" sz="2000" dirty="0" err="1" smtClean="0"/>
              <a:t>law</a:t>
            </a:r>
            <a:r>
              <a:rPr lang="de-DE" sz="2000" dirty="0" smtClean="0"/>
              <a:t> </a:t>
            </a:r>
            <a:r>
              <a:rPr lang="de-DE" sz="2000" dirty="0" err="1" smtClean="0"/>
              <a:t>implies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output</a:t>
            </a:r>
            <a:r>
              <a:rPr lang="de-DE" sz="2000" dirty="0" smtClean="0"/>
              <a:t> </a:t>
            </a:r>
            <a:r>
              <a:rPr lang="de-DE" sz="2000" dirty="0" err="1" smtClean="0"/>
              <a:t>growth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1%-point </a:t>
            </a:r>
            <a:r>
              <a:rPr lang="de-DE" sz="2000" dirty="0" err="1" smtClean="0"/>
              <a:t>over</a:t>
            </a:r>
            <a:r>
              <a:rPr lang="de-DE" sz="2000" dirty="0" smtClean="0"/>
              <a:t> potential </a:t>
            </a:r>
            <a:r>
              <a:rPr lang="de-DE" sz="2000" dirty="0" err="1" smtClean="0"/>
              <a:t>growth</a:t>
            </a:r>
            <a:r>
              <a:rPr lang="de-DE" sz="2000" dirty="0" smtClean="0"/>
              <a:t> </a:t>
            </a:r>
            <a:r>
              <a:rPr lang="de-DE" sz="2000" dirty="0" err="1" smtClean="0"/>
              <a:t>than</a:t>
            </a:r>
            <a:r>
              <a:rPr lang="de-DE" sz="2000" dirty="0" smtClean="0"/>
              <a:t> </a:t>
            </a:r>
            <a:r>
              <a:rPr lang="de-DE" sz="2000" dirty="0" err="1" smtClean="0"/>
              <a:t>unemployment</a:t>
            </a:r>
            <a:r>
              <a:rPr lang="de-DE" sz="2000" dirty="0" smtClean="0"/>
              <a:t> falls </a:t>
            </a:r>
            <a:r>
              <a:rPr lang="de-DE" sz="2000" dirty="0" err="1" smtClean="0"/>
              <a:t>only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0,5%-points.</a:t>
            </a:r>
          </a:p>
          <a:p>
            <a:endParaRPr lang="de-DE" sz="2000" dirty="0" smtClean="0"/>
          </a:p>
          <a:p>
            <a:r>
              <a:rPr lang="en-US" sz="1400" dirty="0" err="1"/>
              <a:t>Okun</a:t>
            </a:r>
            <a:r>
              <a:rPr lang="en-US" sz="1400" dirty="0"/>
              <a:t>, Arthur M. 1962. “Potential GNP: Its Measurement and Significance.” Reprinted </a:t>
            </a:r>
            <a:r>
              <a:rPr lang="en-US" sz="1400" dirty="0" smtClean="0"/>
              <a:t>as Cowles </a:t>
            </a:r>
            <a:r>
              <a:rPr lang="en-US" sz="1400" dirty="0"/>
              <a:t>Foundation Paper 190. </a:t>
            </a:r>
            <a:endParaRPr lang="en-US" sz="1400" dirty="0" smtClean="0"/>
          </a:p>
          <a:p>
            <a:endParaRPr lang="de-DE" sz="1400" dirty="0" smtClean="0"/>
          </a:p>
        </p:txBody>
      </p:sp>
      <p:sp>
        <p:nvSpPr>
          <p:cNvPr id="2" name="Rechteck 1"/>
          <p:cNvSpPr/>
          <p:nvPr/>
        </p:nvSpPr>
        <p:spPr>
          <a:xfrm>
            <a:off x="330496" y="3900160"/>
            <a:ext cx="7929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u="sng" dirty="0"/>
              <a:t>Gründe: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Arbeitsmarktfriktionen</a:t>
            </a:r>
            <a:r>
              <a:rPr lang="en-US" dirty="0"/>
              <a:t>: </a:t>
            </a:r>
            <a:r>
              <a:rPr lang="en-US" dirty="0" err="1"/>
              <a:t>D.h</a:t>
            </a:r>
            <a:r>
              <a:rPr lang="en-US" dirty="0"/>
              <a:t>. </a:t>
            </a:r>
            <a:r>
              <a:rPr lang="en-US" dirty="0" err="1"/>
              <a:t>Firmen</a:t>
            </a:r>
            <a:r>
              <a:rPr lang="en-US" dirty="0"/>
              <a:t> </a:t>
            </a:r>
            <a:r>
              <a:rPr lang="en-US" dirty="0" err="1"/>
              <a:t>ändern</a:t>
            </a:r>
            <a:r>
              <a:rPr lang="en-US" dirty="0"/>
              <a:t> den </a:t>
            </a:r>
            <a:r>
              <a:rPr lang="en-US" dirty="0" err="1"/>
              <a:t>Personalstand</a:t>
            </a:r>
            <a:r>
              <a:rPr lang="en-US" dirty="0"/>
              <a:t> </a:t>
            </a:r>
            <a:r>
              <a:rPr lang="en-US" dirty="0" err="1"/>
              <a:t>nicht</a:t>
            </a:r>
            <a:r>
              <a:rPr lang="en-US" dirty="0"/>
              <a:t> </a:t>
            </a:r>
            <a:r>
              <a:rPr lang="en-US" dirty="0" err="1"/>
              <a:t>eins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eins</a:t>
            </a:r>
            <a:r>
              <a:rPr lang="en-US" dirty="0"/>
              <a:t> </a:t>
            </a:r>
            <a:r>
              <a:rPr lang="en-US" dirty="0" err="1"/>
              <a:t>gemäß</a:t>
            </a:r>
            <a:r>
              <a:rPr lang="en-US" dirty="0"/>
              <a:t> der </a:t>
            </a:r>
            <a:r>
              <a:rPr lang="en-US" dirty="0" err="1"/>
              <a:t>Abweichung</a:t>
            </a:r>
            <a:r>
              <a:rPr lang="en-US" dirty="0"/>
              <a:t> </a:t>
            </a:r>
            <a:r>
              <a:rPr lang="en-US" dirty="0" err="1"/>
              <a:t>zum</a:t>
            </a:r>
            <a:r>
              <a:rPr lang="en-US" dirty="0"/>
              <a:t> </a:t>
            </a:r>
            <a:r>
              <a:rPr lang="en-US" dirty="0" err="1"/>
              <a:t>Produktionspotenzial</a:t>
            </a:r>
            <a:r>
              <a:rPr lang="en-US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Die </a:t>
            </a:r>
            <a:r>
              <a:rPr lang="en-US" dirty="0" err="1"/>
              <a:t>Erwerbsbeteiligung</a:t>
            </a:r>
            <a:r>
              <a:rPr lang="en-US" dirty="0"/>
              <a:t> der </a:t>
            </a:r>
            <a:r>
              <a:rPr lang="en-US" dirty="0" err="1"/>
              <a:t>Bevölkerung</a:t>
            </a:r>
            <a:r>
              <a:rPr lang="en-US" dirty="0"/>
              <a:t> </a:t>
            </a:r>
            <a:r>
              <a:rPr lang="en-US" dirty="0" err="1"/>
              <a:t>steigt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Laufe</a:t>
            </a:r>
            <a:r>
              <a:rPr lang="en-US" dirty="0"/>
              <a:t> der </a:t>
            </a:r>
            <a:r>
              <a:rPr lang="en-US" dirty="0" err="1"/>
              <a:t>Zeit</a:t>
            </a:r>
            <a:r>
              <a:rPr lang="en-US" dirty="0"/>
              <a:t> (</a:t>
            </a:r>
            <a:r>
              <a:rPr lang="en-US" dirty="0" err="1"/>
              <a:t>für</a:t>
            </a:r>
            <a:r>
              <a:rPr lang="en-US" dirty="0"/>
              <a:t> Deutschland </a:t>
            </a:r>
            <a:r>
              <a:rPr lang="en-US" dirty="0" err="1"/>
              <a:t>insb</a:t>
            </a:r>
            <a:r>
              <a:rPr lang="en-US" dirty="0"/>
              <a:t>. </a:t>
            </a:r>
            <a:r>
              <a:rPr lang="en-US" dirty="0" err="1"/>
              <a:t>Erwerbsbeteiligung</a:t>
            </a:r>
            <a:r>
              <a:rPr lang="en-US" dirty="0"/>
              <a:t> von Frauen)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Die </a:t>
            </a:r>
            <a:r>
              <a:rPr lang="en-US" dirty="0" err="1"/>
              <a:t>Arbeitsproduktivität</a:t>
            </a:r>
            <a:r>
              <a:rPr lang="en-US" dirty="0"/>
              <a:t> </a:t>
            </a:r>
            <a:r>
              <a:rPr lang="en-US" dirty="0" err="1"/>
              <a:t>steigt</a:t>
            </a:r>
            <a:r>
              <a:rPr lang="en-US" dirty="0"/>
              <a:t> (</a:t>
            </a:r>
            <a:r>
              <a:rPr lang="en-US" dirty="0" err="1"/>
              <a:t>aktuell</a:t>
            </a:r>
            <a:r>
              <a:rPr lang="en-US" dirty="0"/>
              <a:t> </a:t>
            </a:r>
            <a:r>
              <a:rPr lang="en-US" dirty="0" err="1"/>
              <a:t>insbesondere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die </a:t>
            </a:r>
            <a:r>
              <a:rPr lang="en-US" dirty="0" err="1"/>
              <a:t>Digitalisierung</a:t>
            </a:r>
            <a:r>
              <a:rPr lang="en-US" dirty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74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97640" y="818670"/>
            <a:ext cx="9001000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800" dirty="0"/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b="1" dirty="0" smtClean="0">
                <a:latin typeface="+mj-lt"/>
              </a:rPr>
              <a:t>-a</a:t>
            </a:r>
            <a:r>
              <a:rPr lang="el-GR" sz="2800" b="1" dirty="0" smtClean="0">
                <a:latin typeface="+mj-lt"/>
              </a:rPr>
              <a:t>Δ</a:t>
            </a:r>
            <a:r>
              <a:rPr lang="de-DE" sz="2800" b="1" dirty="0" smtClean="0">
                <a:latin typeface="+mj-lt"/>
              </a:rPr>
              <a:t>u		=	</a:t>
            </a:r>
            <a:r>
              <a:rPr lang="de-DE" sz="2800" b="1" dirty="0" err="1" smtClean="0">
                <a:latin typeface="+mj-lt"/>
              </a:rPr>
              <a:t>g</a:t>
            </a:r>
            <a:r>
              <a:rPr lang="de-DE" sz="2800" b="1" baseline="-25000" dirty="0" err="1" smtClean="0">
                <a:latin typeface="+mj-lt"/>
              </a:rPr>
              <a:t>y</a:t>
            </a:r>
            <a:r>
              <a:rPr lang="de-DE" sz="2800" b="1" baseline="-25000" dirty="0">
                <a:latin typeface="+mj-lt"/>
              </a:rPr>
              <a:t> </a:t>
            </a:r>
            <a:r>
              <a:rPr lang="de-DE" sz="2800" b="1" baseline="-25000" dirty="0" smtClean="0">
                <a:latin typeface="+mj-lt"/>
              </a:rPr>
              <a:t>      </a:t>
            </a:r>
            <a:r>
              <a:rPr lang="en-US" sz="2800" b="1" dirty="0" smtClean="0"/>
              <a:t>–</a:t>
            </a:r>
            <a:r>
              <a:rPr lang="de-DE" sz="2800" b="1" dirty="0" smtClean="0">
                <a:latin typeface="+mj-lt"/>
              </a:rPr>
              <a:t>     g</a:t>
            </a:r>
            <a:r>
              <a:rPr lang="en-US" sz="2800" b="1" baseline="-25000" dirty="0" smtClean="0"/>
              <a:t>Y*</a:t>
            </a:r>
            <a:r>
              <a:rPr lang="en-US" sz="2800" b="1" dirty="0"/>
              <a:t>	</a:t>
            </a:r>
            <a:endParaRPr lang="en-US" sz="2800" b="1" dirty="0" smtClean="0"/>
          </a:p>
          <a:p>
            <a:endParaRPr lang="en-US" sz="2800" b="1" cap="small" baseline="-25000" dirty="0">
              <a:latin typeface="+mj-lt"/>
            </a:endParaRPr>
          </a:p>
          <a:p>
            <a:endParaRPr lang="en-US" sz="2400" cap="small" baseline="-25000" dirty="0" smtClean="0">
              <a:latin typeface="+mj-lt"/>
            </a:endParaRPr>
          </a:p>
          <a:p>
            <a:r>
              <a:rPr lang="de-DE" sz="2400" dirty="0" err="1" smtClean="0"/>
              <a:t>g</a:t>
            </a:r>
            <a:r>
              <a:rPr lang="de-DE" sz="2400" baseline="-25000" dirty="0" err="1" smtClean="0"/>
              <a:t>y</a:t>
            </a:r>
            <a:r>
              <a:rPr lang="en-US" sz="2400" dirty="0" smtClean="0"/>
              <a:t>: 		</a:t>
            </a:r>
            <a:r>
              <a:rPr lang="en-US" sz="2400" dirty="0" err="1" smtClean="0"/>
              <a:t>Wachstumsrate</a:t>
            </a:r>
            <a:r>
              <a:rPr lang="en-US" sz="2400" dirty="0" smtClean="0"/>
              <a:t> des </a:t>
            </a:r>
            <a:r>
              <a:rPr lang="en-US" sz="2400" dirty="0" err="1" smtClean="0"/>
              <a:t>realen</a:t>
            </a:r>
            <a:r>
              <a:rPr lang="en-US" sz="2400" dirty="0" smtClean="0"/>
              <a:t> BIP</a:t>
            </a:r>
          </a:p>
          <a:p>
            <a:endParaRPr lang="en-US" sz="2400" dirty="0" smtClean="0"/>
          </a:p>
          <a:p>
            <a:r>
              <a:rPr lang="de-DE" sz="2400" dirty="0" err="1" smtClean="0"/>
              <a:t>g</a:t>
            </a:r>
            <a:r>
              <a:rPr lang="de-DE" sz="2400" baseline="-25000" dirty="0" err="1" smtClean="0"/>
              <a:t>y</a:t>
            </a:r>
            <a:r>
              <a:rPr lang="en-US" sz="2400" dirty="0" smtClean="0"/>
              <a:t>: 		</a:t>
            </a:r>
            <a:r>
              <a:rPr lang="en-US" sz="2400" dirty="0" err="1" smtClean="0"/>
              <a:t>Potentialwachstum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l-GR" sz="2400" dirty="0"/>
              <a:t>Δ</a:t>
            </a:r>
            <a:r>
              <a:rPr lang="de-DE" sz="2400" dirty="0" smtClean="0"/>
              <a:t>u=u</a:t>
            </a:r>
            <a:r>
              <a:rPr lang="de-DE" sz="2400" baseline="-25000" dirty="0"/>
              <a:t>t</a:t>
            </a:r>
            <a:r>
              <a:rPr lang="de-DE" sz="2400" dirty="0" smtClean="0"/>
              <a:t>-u</a:t>
            </a:r>
            <a:r>
              <a:rPr lang="de-DE" sz="2400" baseline="-25000" dirty="0" smtClean="0"/>
              <a:t>t-1</a:t>
            </a:r>
            <a:r>
              <a:rPr lang="de-DE" sz="2400" dirty="0" smtClean="0"/>
              <a:t>:	Änderung der Arbeitslosigkeit über die Zeit</a:t>
            </a:r>
          </a:p>
          <a:p>
            <a:endParaRPr lang="de-DE" sz="2400" dirty="0" smtClean="0"/>
          </a:p>
          <a:p>
            <a:r>
              <a:rPr lang="de-DE" sz="2400" dirty="0"/>
              <a:t>a</a:t>
            </a:r>
            <a:r>
              <a:rPr lang="de-DE" sz="2400" dirty="0" smtClean="0"/>
              <a:t>&gt;0</a:t>
            </a:r>
            <a:r>
              <a:rPr lang="de-DE" sz="2400" dirty="0" smtClean="0"/>
              <a:t>: </a:t>
            </a:r>
            <a:r>
              <a:rPr lang="de-DE" sz="2400" dirty="0" smtClean="0"/>
              <a:t>		Konstante</a:t>
            </a:r>
          </a:p>
        </p:txBody>
      </p:sp>
    </p:spTree>
    <p:extLst>
      <p:ext uri="{BB962C8B-B14F-4D97-AF65-F5344CB8AC3E}">
        <p14:creationId xmlns:p14="http://schemas.microsoft.com/office/powerpoint/2010/main" val="40849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Schätzung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US-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1949 – 2020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202" y="544435"/>
            <a:ext cx="7780892" cy="467681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79744" y="5346920"/>
            <a:ext cx="86098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FRED,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Berechnungen</a:t>
            </a:r>
            <a:endParaRPr lang="en-US" sz="14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Anmerkung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Quartalsdaten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verwendet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zwar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saisonbereinigt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Um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noch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vorhandene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unterjährige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Effekte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eliminieren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wurden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BIP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Wachstumraten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Vorquartal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verwendet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sondern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Vorjahresquartal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Zuge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muss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natürlich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Veränderung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Arbeitslosenrate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auch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gegenüber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Vorjahresquartal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warden.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Solche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Datenmanipulationen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müssen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immer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begründet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sein!</a:t>
            </a:r>
            <a:endParaRPr lang="en-US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8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187965" y="50800"/>
            <a:ext cx="550164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Schätzung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r>
              <a:rPr lang="en-US" sz="20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US-</a:t>
            </a:r>
            <a:r>
              <a:rPr lang="en-US" sz="20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</a:t>
            </a:r>
            <a:endParaRPr lang="en-US" sz="20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000" b="1" dirty="0" smtClean="0"/>
              <a:t>1949 </a:t>
            </a:r>
            <a:r>
              <a:rPr lang="de-DE" sz="2000" b="1" dirty="0"/>
              <a:t>– </a:t>
            </a:r>
            <a:r>
              <a:rPr lang="de-DE" sz="2000" b="1" dirty="0" smtClean="0"/>
              <a:t>1972/73 </a:t>
            </a:r>
            <a:r>
              <a:rPr lang="de-DE" sz="2000" b="1" dirty="0"/>
              <a:t>– </a:t>
            </a:r>
            <a:r>
              <a:rPr lang="de-DE" sz="2000" b="1" dirty="0" smtClean="0"/>
              <a:t>1990/91 </a:t>
            </a:r>
            <a:r>
              <a:rPr lang="de-DE" sz="2000" b="1" dirty="0"/>
              <a:t>– </a:t>
            </a:r>
            <a:r>
              <a:rPr lang="de-DE" sz="2000" b="1" dirty="0" smtClean="0"/>
              <a:t>2007/08 </a:t>
            </a:r>
            <a:r>
              <a:rPr lang="de-DE" sz="2000" b="1" dirty="0"/>
              <a:t>– </a:t>
            </a:r>
            <a:r>
              <a:rPr lang="de-DE" sz="2000" b="1" dirty="0" smtClean="0"/>
              <a:t>2020</a:t>
            </a:r>
            <a:endParaRPr lang="en-US" sz="20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80560" y="6432247"/>
            <a:ext cx="31312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FRED,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</a:t>
            </a:r>
            <a:r>
              <a:rPr lang="en-US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Berechnungen</a:t>
            </a:r>
            <a:endParaRPr lang="en-US" sz="14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26" y="896506"/>
            <a:ext cx="4000300" cy="240443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739" y="889859"/>
            <a:ext cx="4000300" cy="2404436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14" y="3968447"/>
            <a:ext cx="3981967" cy="2393416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2980" y="3968447"/>
            <a:ext cx="4000300" cy="240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1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Schätzung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Okunssches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Gesetz</a:t>
            </a:r>
            <a:r>
              <a:rPr lang="en-US" sz="2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Länderanalyse</a:t>
            </a:r>
            <a:endParaRPr lang="en-US" sz="28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531" y="708950"/>
            <a:ext cx="12149469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 dirty="0" smtClean="0">
                <a:latin typeface="+mj-lt"/>
              </a:rPr>
              <a:t>Daten:	z.B. IMF-Datamapper oder andere. 	Beachten Sie, falls Sie Quartalsdaten verwenden, auf die saison- und 							arbeitstägliche Bereinigung!</a:t>
            </a:r>
          </a:p>
          <a:p>
            <a:pPr marL="514350" indent="-514350">
              <a:buFont typeface="+mj-lt"/>
              <a:buAutoNum type="arabicPeriod"/>
            </a:pP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b="1" dirty="0" smtClean="0">
                <a:latin typeface="+mj-lt"/>
              </a:rPr>
              <a:t>Reales BIP-Wachstum</a:t>
            </a:r>
            <a:r>
              <a:rPr lang="de-DE" b="1" dirty="0"/>
              <a:t> </a:t>
            </a:r>
            <a:r>
              <a:rPr lang="de-DE" b="1" dirty="0" smtClean="0"/>
              <a:t>		</a:t>
            </a:r>
            <a:r>
              <a:rPr lang="de-DE" sz="1400" dirty="0" smtClean="0">
                <a:hlinkClick r:id="rId3"/>
              </a:rPr>
              <a:t>https</a:t>
            </a:r>
            <a:r>
              <a:rPr lang="de-DE" sz="1400" dirty="0">
                <a:hlinkClick r:id="rId3"/>
              </a:rPr>
              <a:t>://www.imf.org/external/datamapper/NGDP_RPCH@WEO/OEMDC/ADVEC/WEOWORLD</a:t>
            </a:r>
            <a:endParaRPr lang="de-DE" sz="14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b="1" dirty="0">
                <a:latin typeface="+mj-lt"/>
              </a:rPr>
              <a:t>Arbeitslosigkeit	 </a:t>
            </a:r>
            <a:r>
              <a:rPr lang="de-DE" b="1" dirty="0" smtClean="0">
                <a:latin typeface="+mj-lt"/>
              </a:rPr>
              <a:t>	</a:t>
            </a:r>
            <a:r>
              <a:rPr lang="de-DE" sz="1400" b="1" dirty="0" smtClean="0">
                <a:latin typeface="+mj-lt"/>
                <a:hlinkClick r:id="rId4"/>
              </a:rPr>
              <a:t>https</a:t>
            </a:r>
            <a:r>
              <a:rPr lang="de-DE" sz="1400" b="1" dirty="0">
                <a:latin typeface="+mj-lt"/>
                <a:hlinkClick r:id="rId4"/>
              </a:rPr>
              <a:t>://</a:t>
            </a:r>
            <a:r>
              <a:rPr lang="de-DE" sz="1400" b="1" dirty="0" smtClean="0">
                <a:latin typeface="+mj-lt"/>
                <a:hlinkClick r:id="rId4"/>
              </a:rPr>
              <a:t>www.imf.org/external/datamapper/LUR@WEO/OEMDC/ADVEC/WEOWORLD</a:t>
            </a:r>
            <a:endParaRPr lang="de-DE" sz="1400" b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Stellen Sie die Daten (</a:t>
            </a:r>
            <a:r>
              <a:rPr lang="de-DE" dirty="0" smtClean="0"/>
              <a:t>1980-2020, </a:t>
            </a:r>
            <a:r>
              <a:rPr lang="de-DE" dirty="0"/>
              <a:t>je Verfügbarkeit) der Variablen </a:t>
            </a:r>
            <a:r>
              <a:rPr lang="el-GR" dirty="0"/>
              <a:t>Δ</a:t>
            </a:r>
            <a:r>
              <a:rPr lang="de-DE" dirty="0"/>
              <a:t>u und </a:t>
            </a:r>
            <a:r>
              <a:rPr lang="de-DE" dirty="0" err="1"/>
              <a:t>gy</a:t>
            </a:r>
            <a:r>
              <a:rPr lang="de-DE" dirty="0"/>
              <a:t> in einem Streudiagramm gegenüber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Führen Sie eine einfache lineare Regression zwischen </a:t>
            </a:r>
            <a:r>
              <a:rPr lang="de-DE" dirty="0" err="1"/>
              <a:t>g</a:t>
            </a:r>
            <a:r>
              <a:rPr lang="de-DE" baseline="-25000" dirty="0" err="1"/>
              <a:t>y</a:t>
            </a:r>
            <a:r>
              <a:rPr lang="de-DE" baseline="-25000" dirty="0"/>
              <a:t> </a:t>
            </a:r>
            <a:r>
              <a:rPr lang="de-DE" dirty="0" smtClean="0"/>
              <a:t>und </a:t>
            </a:r>
            <a:r>
              <a:rPr lang="el-GR" dirty="0" smtClean="0"/>
              <a:t>Δ</a:t>
            </a:r>
            <a:r>
              <a:rPr lang="de-DE" dirty="0"/>
              <a:t>u </a:t>
            </a:r>
            <a:r>
              <a:rPr lang="de-DE" dirty="0" smtClean="0"/>
              <a:t>durch.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 dirty="0" smtClean="0"/>
              <a:t>Identifizieren Sie das </a:t>
            </a:r>
            <a:r>
              <a:rPr lang="de-DE" dirty="0" err="1" smtClean="0"/>
              <a:t>Okunsche</a:t>
            </a:r>
            <a:r>
              <a:rPr lang="de-DE" dirty="0" smtClean="0"/>
              <a:t> Gesetz mit </a:t>
            </a:r>
            <a:r>
              <a:rPr lang="de-DE" dirty="0"/>
              <a:t>d</a:t>
            </a:r>
            <a:r>
              <a:rPr lang="de-DE" dirty="0" smtClean="0"/>
              <a:t>em </a:t>
            </a:r>
            <a:r>
              <a:rPr lang="de-DE" dirty="0" err="1" smtClean="0"/>
              <a:t>Regressionsansatz´g</a:t>
            </a:r>
            <a:r>
              <a:rPr lang="de-DE" baseline="-25000" dirty="0" err="1" smtClean="0"/>
              <a:t>y</a:t>
            </a:r>
            <a:r>
              <a:rPr lang="de-DE" baseline="-25000" dirty="0" smtClean="0"/>
              <a:t> </a:t>
            </a:r>
            <a:r>
              <a:rPr lang="de-DE" dirty="0" smtClean="0"/>
              <a:t>= </a:t>
            </a:r>
            <a:r>
              <a:rPr lang="en-US" dirty="0" smtClean="0"/>
              <a:t>-</a:t>
            </a:r>
            <a:r>
              <a:rPr lang="en-US" dirty="0"/>
              <a:t>a</a:t>
            </a:r>
            <a:r>
              <a:rPr lang="el-GR" dirty="0"/>
              <a:t>Δ</a:t>
            </a:r>
            <a:r>
              <a:rPr lang="de-DE" dirty="0" smtClean="0"/>
              <a:t>u </a:t>
            </a:r>
            <a:r>
              <a:rPr lang="en-US" dirty="0" smtClean="0"/>
              <a:t>+ </a:t>
            </a:r>
            <a:r>
              <a:rPr lang="de-DE" dirty="0" smtClean="0"/>
              <a:t>g</a:t>
            </a:r>
            <a:r>
              <a:rPr lang="en-US" baseline="-25000" dirty="0" smtClean="0"/>
              <a:t>Y*</a:t>
            </a:r>
            <a:r>
              <a:rPr lang="en-US" dirty="0" smtClean="0"/>
              <a:t> und </a:t>
            </a:r>
            <a:r>
              <a:rPr lang="en-US" dirty="0" err="1" smtClean="0"/>
              <a:t>interpretieren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geschätzten</a:t>
            </a:r>
            <a:r>
              <a:rPr lang="en-US" dirty="0" smtClean="0"/>
              <a:t> Parameter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Suchen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Land </a:t>
            </a:r>
            <a:r>
              <a:rPr lang="en-US" dirty="0" err="1" smtClean="0"/>
              <a:t>nach</a:t>
            </a:r>
            <a:r>
              <a:rPr lang="en-US" dirty="0" smtClean="0"/>
              <a:t> “</a:t>
            </a:r>
            <a:r>
              <a:rPr lang="en-US" dirty="0" err="1" smtClean="0"/>
              <a:t>sinnvollen</a:t>
            </a:r>
            <a:r>
              <a:rPr lang="en-US" dirty="0" smtClean="0"/>
              <a:t>” </a:t>
            </a:r>
            <a:r>
              <a:rPr lang="en-US" dirty="0" err="1" smtClean="0"/>
              <a:t>Teilperioden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Schätzung</a:t>
            </a:r>
            <a:endParaRPr lang="en-US" dirty="0"/>
          </a:p>
          <a:p>
            <a:r>
              <a:rPr lang="en-US" dirty="0" smtClean="0"/>
              <a:t>         (</a:t>
            </a:r>
            <a:r>
              <a:rPr lang="en-US" dirty="0" err="1" smtClean="0"/>
              <a:t>berücksichtigen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insb</a:t>
            </a:r>
            <a:r>
              <a:rPr lang="en-US" dirty="0" smtClean="0"/>
              <a:t>. </a:t>
            </a:r>
            <a:r>
              <a:rPr lang="en-US" dirty="0" err="1"/>
              <a:t>s</a:t>
            </a:r>
            <a:r>
              <a:rPr lang="en-US" dirty="0" err="1" smtClean="0"/>
              <a:t>trukturelle</a:t>
            </a:r>
            <a:r>
              <a:rPr lang="en-US" dirty="0" smtClean="0"/>
              <a:t> </a:t>
            </a:r>
            <a:r>
              <a:rPr lang="en-US" dirty="0" err="1" smtClean="0"/>
              <a:t>Brüche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Krisen</a:t>
            </a:r>
            <a:r>
              <a:rPr lang="en-US" dirty="0" smtClean="0"/>
              <a:t>, </a:t>
            </a:r>
            <a:r>
              <a:rPr lang="en-US" dirty="0" err="1" smtClean="0"/>
              <a:t>politische</a:t>
            </a:r>
            <a:r>
              <a:rPr lang="en-US" dirty="0" smtClean="0"/>
              <a:t> </a:t>
            </a:r>
            <a:r>
              <a:rPr lang="en-US" dirty="0" err="1" smtClean="0"/>
              <a:t>Ändernungen</a:t>
            </a:r>
            <a:r>
              <a:rPr lang="en-US" dirty="0" smtClean="0"/>
              <a:t>,…)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Bewerten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ökonometrische</a:t>
            </a:r>
            <a:r>
              <a:rPr lang="en-US" dirty="0" smtClean="0"/>
              <a:t> </a:t>
            </a:r>
            <a:r>
              <a:rPr lang="en-US" dirty="0" err="1" smtClean="0"/>
              <a:t>Analyse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Hilfe</a:t>
            </a:r>
            <a:r>
              <a:rPr lang="en-US" dirty="0" smtClean="0"/>
              <a:t> des </a:t>
            </a:r>
            <a:r>
              <a:rPr lang="en-US" dirty="0" err="1" smtClean="0"/>
              <a:t>Bestimmtheitsmaßes</a:t>
            </a:r>
            <a:r>
              <a:rPr lang="en-US" dirty="0" smtClean="0"/>
              <a:t> R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und des </a:t>
            </a:r>
            <a:r>
              <a:rPr lang="en-US" dirty="0" err="1" smtClean="0"/>
              <a:t>Korrekationskoeffizienten</a:t>
            </a:r>
            <a:r>
              <a:rPr lang="en-US" dirty="0" smtClean="0"/>
              <a:t> R</a:t>
            </a:r>
            <a:endParaRPr lang="de-DE" sz="1400" b="1" dirty="0" smtClean="0"/>
          </a:p>
          <a:p>
            <a:endParaRPr lang="de-DE" sz="1400" b="1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endParaRPr lang="de-DE" sz="1400" b="1" dirty="0" smtClean="0">
              <a:latin typeface="+mj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3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Microsoft Office PowerPoint</Application>
  <PresentationFormat>Breitbild</PresentationFormat>
  <Paragraphs>88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585</cp:revision>
  <cp:lastPrinted>2021-10-14T12:13:33Z</cp:lastPrinted>
  <dcterms:created xsi:type="dcterms:W3CDTF">2019-02-11T10:45:01Z</dcterms:created>
  <dcterms:modified xsi:type="dcterms:W3CDTF">2021-10-14T15:37:48Z</dcterms:modified>
</cp:coreProperties>
</file>