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7" r:id="rId3"/>
    <p:sldId id="278" r:id="rId4"/>
    <p:sldId id="279" r:id="rId5"/>
    <p:sldId id="280" r:id="rId6"/>
    <p:sldId id="276" r:id="rId7"/>
    <p:sldId id="281" r:id="rId8"/>
    <p:sldId id="282" r:id="rId9"/>
    <p:sldId id="283" r:id="rId10"/>
    <p:sldId id="284" r:id="rId11"/>
    <p:sldId id="287" r:id="rId12"/>
    <p:sldId id="288" r:id="rId13"/>
    <p:sldId id="292" r:id="rId14"/>
    <p:sldId id="289" r:id="rId15"/>
    <p:sldId id="293" r:id="rId16"/>
    <p:sldId id="29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471"/>
    <a:srgbClr val="F3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B3122-18F9-40A4-873B-F1868ACB8B03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58D4-D545-4779-80D2-E724ED8F1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6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63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753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81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83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961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68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15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81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82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13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86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03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62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27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50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68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4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27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77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61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02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12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1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82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19F8-F246-48FB-92E9-ED679FF8C37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58EC-C01A-4E96-B9F3-960BDA97C9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7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elsblatt.com/politik/konjunktur/nachrichten/hri-konjunkturprognose-corona-wirft-deutschlands-wirtschaft-um-ein-jahrzehnt-zurueck/25927568.html?ticket=ST-910088-p4TmCafN5ngbapGjtJJC-ap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destatis.de/KoMo/Konjunkturmonitor_2010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feld 48"/>
          <p:cNvSpPr txBox="1"/>
          <p:nvPr/>
        </p:nvSpPr>
        <p:spPr>
          <a:xfrm>
            <a:off x="2977997" y="124141"/>
            <a:ext cx="4783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Die deutsche Volkswirtschaft</a:t>
            </a:r>
          </a:p>
          <a:p>
            <a:pPr algn="ctr"/>
            <a:r>
              <a:rPr lang="de-DE" sz="2800" b="1" dirty="0"/>
              <a:t>n</a:t>
            </a:r>
            <a:r>
              <a:rPr lang="de-DE" sz="2800" b="1" dirty="0" smtClean="0"/>
              <a:t>ach (</a:t>
            </a:r>
            <a:r>
              <a:rPr lang="de-DE" sz="2800" b="1" i="1" dirty="0" smtClean="0"/>
              <a:t>oder vor) </a:t>
            </a:r>
            <a:r>
              <a:rPr lang="de-DE" sz="2800" b="1" dirty="0" smtClean="0"/>
              <a:t>dem </a:t>
            </a:r>
            <a:r>
              <a:rPr lang="de-DE" sz="2800" b="1" dirty="0" err="1" smtClean="0"/>
              <a:t>Lockdown</a:t>
            </a:r>
            <a:endParaRPr lang="de-DE" sz="28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3397608" y="5346334"/>
            <a:ext cx="261033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400" b="1" u="sng" dirty="0" smtClean="0"/>
              <a:t>!!!Achtung!!!</a:t>
            </a:r>
          </a:p>
          <a:p>
            <a:pPr algn="ctr"/>
            <a:r>
              <a:rPr lang="de-DE" sz="2400" b="1" u="sng" dirty="0" smtClean="0"/>
              <a:t>Es wird kompliziert</a:t>
            </a:r>
            <a:endParaRPr lang="de-DE" sz="2400" b="1" u="sng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6" y="1229858"/>
            <a:ext cx="1330796" cy="998097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42985" y="823515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189257" y="6042250"/>
            <a:ext cx="26218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 smtClean="0"/>
              <a:t>24</a:t>
            </a:r>
            <a:r>
              <a:rPr lang="de-DE" sz="1400" b="1" dirty="0" smtClean="0"/>
              <a:t>.06.2020</a:t>
            </a:r>
            <a:endParaRPr lang="de-DE" sz="1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568993" y="2295759"/>
            <a:ext cx="2079352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400" b="1" u="sng" dirty="0" smtClean="0"/>
              <a:t>Die</a:t>
            </a:r>
          </a:p>
          <a:p>
            <a:pPr algn="ctr"/>
            <a:r>
              <a:rPr lang="de-DE" sz="2400" b="1" u="sng" dirty="0" smtClean="0"/>
              <a:t>Quadratur</a:t>
            </a:r>
          </a:p>
          <a:p>
            <a:pPr algn="ctr"/>
            <a:r>
              <a:rPr lang="de-DE" sz="2400" b="1" u="sng" dirty="0" smtClean="0"/>
              <a:t>der</a:t>
            </a:r>
          </a:p>
          <a:p>
            <a:pPr algn="ctr"/>
            <a:r>
              <a:rPr lang="de-DE" sz="2400" b="1" u="sng" dirty="0"/>
              <a:t>d</a:t>
            </a:r>
            <a:r>
              <a:rPr lang="de-DE" sz="2400" b="1" u="sng" dirty="0" smtClean="0"/>
              <a:t>igitalen Lehre</a:t>
            </a:r>
          </a:p>
        </p:txBody>
      </p:sp>
      <p:sp>
        <p:nvSpPr>
          <p:cNvPr id="9" name="Rechteck 8"/>
          <p:cNvSpPr/>
          <p:nvPr/>
        </p:nvSpPr>
        <p:spPr>
          <a:xfrm>
            <a:off x="6717930" y="2621080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995554" y="155863"/>
            <a:ext cx="5476875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smtClean="0"/>
              <a:t>Wo geht die Reise hin?</a:t>
            </a:r>
            <a:endParaRPr lang="de-DE" sz="2903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38424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5" y="63893"/>
            <a:ext cx="5542917" cy="31621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15" y="3221190"/>
            <a:ext cx="5485767" cy="312221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8565" y="6383307"/>
            <a:ext cx="2561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Cesifo</a:t>
            </a:r>
            <a:r>
              <a:rPr lang="de-DE" sz="1200" dirty="0" smtClean="0"/>
              <a:t>, ZEW, GfK, HDE, </a:t>
            </a:r>
            <a:r>
              <a:rPr lang="de-DE" sz="1200" dirty="0" err="1" smtClean="0"/>
              <a:t>Statista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669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97777" y="161060"/>
            <a:ext cx="5476875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smtClean="0"/>
              <a:t>Was sagen die Auguren?</a:t>
            </a:r>
            <a:endParaRPr lang="de-DE" sz="2903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38424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7299"/>
              </p:ext>
            </p:extLst>
          </p:nvPr>
        </p:nvGraphicFramePr>
        <p:xfrm>
          <a:off x="915001" y="2029185"/>
          <a:ext cx="4819653" cy="4148210"/>
        </p:xfrm>
        <a:graphic>
          <a:graphicData uri="http://schemas.openxmlformats.org/drawingml/2006/table">
            <a:tbl>
              <a:tblPr/>
              <a:tblGrid>
                <a:gridCol w="1606551">
                  <a:extLst>
                    <a:ext uri="{9D8B030D-6E8A-4147-A177-3AD203B41FA5}">
                      <a16:colId xmlns:a16="http://schemas.microsoft.com/office/drawing/2014/main" val="2156951443"/>
                    </a:ext>
                  </a:extLst>
                </a:gridCol>
                <a:gridCol w="1606551">
                  <a:extLst>
                    <a:ext uri="{9D8B030D-6E8A-4147-A177-3AD203B41FA5}">
                      <a16:colId xmlns:a16="http://schemas.microsoft.com/office/drawing/2014/main" val="3242201145"/>
                    </a:ext>
                  </a:extLst>
                </a:gridCol>
                <a:gridCol w="1606551">
                  <a:extLst>
                    <a:ext uri="{9D8B030D-6E8A-4147-A177-3AD203B41FA5}">
                      <a16:colId xmlns:a16="http://schemas.microsoft.com/office/drawing/2014/main" val="270886552"/>
                    </a:ext>
                  </a:extLst>
                </a:gridCol>
              </a:tblGrid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299013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HWWI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199553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Coba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551029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-5,8%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735218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376959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Bundesbank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847564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IfW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368769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DIW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94142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IW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781293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131024"/>
                  </a:ext>
                </a:extLst>
              </a:tr>
              <a:tr h="37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Research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911935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915001" y="6228676"/>
            <a:ext cx="1471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Institutionen</a:t>
            </a:r>
            <a:endParaRPr lang="de-DE" sz="1200" dirty="0"/>
          </a:p>
        </p:txBody>
      </p:sp>
      <p:sp>
        <p:nvSpPr>
          <p:cNvPr id="4" name="Rechteck 3"/>
          <p:cNvSpPr/>
          <p:nvPr/>
        </p:nvSpPr>
        <p:spPr>
          <a:xfrm>
            <a:off x="652894" y="839808"/>
            <a:ext cx="11000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https://www.handelsblatt.com/politik/konjunktur/nachrichten/hri-konjunkturprognose-corona-wirft-deutschlands-wirtschaft-um-ein-jahrzehnt-zurueck/25927568.html?ticket=ST-910088-p4TmCafN5ngbapGjtJJC-ap3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0945" y="98713"/>
            <a:ext cx="728402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/>
            <a:r>
              <a:rPr lang="de-DE" sz="2903" b="1" dirty="0" smtClean="0"/>
              <a:t>Wirkung des Konjunkturprogramms?</a:t>
            </a:r>
          </a:p>
          <a:p>
            <a:pPr algn="ctr"/>
            <a:r>
              <a:rPr lang="de-DE" sz="2903" b="1" dirty="0" smtClean="0"/>
              <a:t>Eine Kleine Anwendung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07958" y="1248881"/>
            <a:ext cx="5123965" cy="595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Keynesianisches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Rechteck 4"/>
          <p:cNvSpPr/>
          <p:nvPr/>
        </p:nvSpPr>
        <p:spPr>
          <a:xfrm>
            <a:off x="6717930" y="2638424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68036" y="3632294"/>
            <a:ext cx="5690755" cy="11159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Erhöhung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Staatsausgaben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diesem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Jahr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um 200 </a:t>
            </a: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Mrd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Euro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10" name="Textfeld 9"/>
          <p:cNvSpPr txBox="1"/>
          <p:nvPr/>
        </p:nvSpPr>
        <p:spPr>
          <a:xfrm>
            <a:off x="341168" y="2354257"/>
            <a:ext cx="5690755" cy="11159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Einbruch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BIP um gut 10% </a:t>
            </a: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Lockdown -&gt; 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3 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Bio. Euro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11" name="Textfeld 10"/>
          <p:cNvSpPr txBox="1"/>
          <p:nvPr/>
        </p:nvSpPr>
        <p:spPr>
          <a:xfrm>
            <a:off x="1107497" y="4910331"/>
            <a:ext cx="4362450" cy="11159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Senkung</a:t>
            </a: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des </a:t>
            </a:r>
            <a:r>
              <a:rPr lang="en-US" sz="244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Steuersatzes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von 20% auf 17%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</p:spTree>
    <p:extLst>
      <p:ext uri="{BB962C8B-B14F-4D97-AF65-F5344CB8AC3E}">
        <p14:creationId xmlns:p14="http://schemas.microsoft.com/office/powerpoint/2010/main" val="22738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6218" y="5112201"/>
            <a:ext cx="6380018" cy="30011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 smtClean="0"/>
              <a:t>Regierungen der 50+1 Staaten der USA</a:t>
            </a:r>
            <a:endParaRPr lang="de-DE" sz="2000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26277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Shape 2"/>
          <p:cNvSpPr txBox="1"/>
          <p:nvPr/>
        </p:nvSpPr>
        <p:spPr>
          <a:xfrm>
            <a:off x="96218" y="5455069"/>
            <a:ext cx="6380018" cy="30011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 smtClean="0"/>
              <a:t>26 </a:t>
            </a:r>
            <a:r>
              <a:rPr lang="de-DE" sz="2000" b="1" dirty="0" smtClean="0">
                <a:solidFill>
                  <a:srgbClr val="FF0000"/>
                </a:solidFill>
              </a:rPr>
              <a:t>REP	</a:t>
            </a:r>
            <a:r>
              <a:rPr lang="de-DE" sz="2000" b="1" dirty="0" smtClean="0"/>
              <a:t>25</a:t>
            </a:r>
            <a:r>
              <a:rPr lang="de-DE" sz="2000" b="1" dirty="0" smtClean="0">
                <a:solidFill>
                  <a:srgbClr val="0070C0"/>
                </a:solidFill>
              </a:rPr>
              <a:t> DEM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96218" y="5797937"/>
            <a:ext cx="6380018" cy="98732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/>
            <a:r>
              <a:rPr lang="de-DE" sz="2000" b="1" dirty="0" smtClean="0"/>
              <a:t>In </a:t>
            </a:r>
            <a:r>
              <a:rPr lang="de-DE" sz="2000" b="1" dirty="0" smtClean="0"/>
              <a:t>31 </a:t>
            </a:r>
            <a:r>
              <a:rPr lang="de-DE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≙ 61</a:t>
            </a:r>
            <a:r>
              <a:rPr lang="de-DE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%</a:t>
            </a:r>
            <a:r>
              <a:rPr lang="de-DE" sz="2000" b="1" dirty="0" smtClean="0"/>
              <a:t> der Staaten ist </a:t>
            </a:r>
            <a:r>
              <a:rPr lang="de-DE" sz="2000" b="1" dirty="0" smtClean="0"/>
              <a:t>R&gt;1</a:t>
            </a:r>
            <a:endParaRPr lang="de-DE" sz="2000" b="1" dirty="0" smtClean="0"/>
          </a:p>
          <a:p>
            <a:pPr algn="ctr"/>
            <a:r>
              <a:rPr lang="de-DE" sz="2000" b="1" dirty="0"/>
              <a:t>18</a:t>
            </a:r>
            <a:r>
              <a:rPr lang="de-DE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≙ 69% </a:t>
            </a:r>
            <a:r>
              <a:rPr lang="de-DE" sz="2000" b="1" dirty="0" smtClean="0">
                <a:solidFill>
                  <a:srgbClr val="FF0000"/>
                </a:solidFill>
              </a:rPr>
              <a:t>REP</a:t>
            </a:r>
            <a:endParaRPr lang="de-DE" sz="20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2000" b="1" dirty="0" smtClean="0"/>
              <a:t>13</a:t>
            </a:r>
            <a:r>
              <a:rPr lang="de-DE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≙  52</a:t>
            </a:r>
            <a:r>
              <a:rPr lang="de-DE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% </a:t>
            </a:r>
            <a:r>
              <a:rPr lang="de-DE" sz="2000" b="1" dirty="0" smtClean="0">
                <a:solidFill>
                  <a:srgbClr val="0070C0"/>
                </a:solidFill>
              </a:rPr>
              <a:t>DEM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96218" y="4769333"/>
            <a:ext cx="6380018" cy="30011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u="sng" dirty="0" smtClean="0"/>
              <a:t>Politik und CORONA</a:t>
            </a:r>
            <a:endParaRPr lang="de-DE" sz="2000" b="1" u="sng" dirty="0"/>
          </a:p>
        </p:txBody>
      </p:sp>
      <p:sp>
        <p:nvSpPr>
          <p:cNvPr id="12" name="Textfeld 11"/>
          <p:cNvSpPr txBox="1"/>
          <p:nvPr/>
        </p:nvSpPr>
        <p:spPr>
          <a:xfrm>
            <a:off x="31170" y="2636438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JHU</a:t>
            </a:r>
            <a:endParaRPr lang="de-DE" sz="1200" dirty="0"/>
          </a:p>
        </p:txBody>
      </p:sp>
      <p:sp>
        <p:nvSpPr>
          <p:cNvPr id="9" name="TextShape 2"/>
          <p:cNvSpPr txBox="1"/>
          <p:nvPr/>
        </p:nvSpPr>
        <p:spPr>
          <a:xfrm>
            <a:off x="96218" y="3575604"/>
            <a:ext cx="1405268" cy="30011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 smtClean="0"/>
              <a:t>R-Faktor ≈ </a:t>
            </a:r>
            <a:endParaRPr lang="de-DE" sz="2000" b="1" dirty="0"/>
          </a:p>
        </p:txBody>
      </p:sp>
      <p:sp>
        <p:nvSpPr>
          <p:cNvPr id="13" name="TextShape 2"/>
          <p:cNvSpPr txBox="1"/>
          <p:nvPr/>
        </p:nvSpPr>
        <p:spPr>
          <a:xfrm>
            <a:off x="1314451" y="3369841"/>
            <a:ext cx="2597726" cy="30011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 smtClean="0"/>
              <a:t>Übertragung/Person ∙  </a:t>
            </a:r>
            <a:endParaRPr lang="de-DE" sz="2000" b="1" dirty="0"/>
          </a:p>
        </p:txBody>
      </p:sp>
      <p:sp>
        <p:nvSpPr>
          <p:cNvPr id="14" name="TextShape 2"/>
          <p:cNvSpPr txBox="1"/>
          <p:nvPr/>
        </p:nvSpPr>
        <p:spPr>
          <a:xfrm>
            <a:off x="3690506" y="3369841"/>
            <a:ext cx="2299853" cy="30011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 smtClean="0"/>
              <a:t>Kontaktzahl/Person  </a:t>
            </a:r>
            <a:endParaRPr lang="de-DE" sz="2000" b="1" dirty="0"/>
          </a:p>
        </p:txBody>
      </p:sp>
      <p:sp>
        <p:nvSpPr>
          <p:cNvPr id="15" name="TextShape 2"/>
          <p:cNvSpPr txBox="1"/>
          <p:nvPr/>
        </p:nvSpPr>
        <p:spPr>
          <a:xfrm>
            <a:off x="1352561" y="3457318"/>
            <a:ext cx="4679372" cy="30011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 smtClean="0"/>
              <a:t>___________________________________</a:t>
            </a:r>
            <a:endParaRPr lang="de-DE" sz="2000" b="1" dirty="0"/>
          </a:p>
        </p:txBody>
      </p:sp>
      <p:sp>
        <p:nvSpPr>
          <p:cNvPr id="16" name="TextShape 2"/>
          <p:cNvSpPr txBox="1"/>
          <p:nvPr/>
        </p:nvSpPr>
        <p:spPr>
          <a:xfrm>
            <a:off x="2880937" y="3761942"/>
            <a:ext cx="1750762" cy="30011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 smtClean="0"/>
              <a:t>Genesungsrate  </a:t>
            </a:r>
            <a:endParaRPr lang="de-DE" sz="2000" b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44499"/>
              </p:ext>
            </p:extLst>
          </p:nvPr>
        </p:nvGraphicFramePr>
        <p:xfrm>
          <a:off x="31170" y="0"/>
          <a:ext cx="12160834" cy="2563699"/>
        </p:xfrm>
        <a:graphic>
          <a:graphicData uri="http://schemas.openxmlformats.org/drawingml/2006/table">
            <a:tbl>
              <a:tblPr/>
              <a:tblGrid>
                <a:gridCol w="1490682">
                  <a:extLst>
                    <a:ext uri="{9D8B030D-6E8A-4147-A177-3AD203B41FA5}">
                      <a16:colId xmlns:a16="http://schemas.microsoft.com/office/drawing/2014/main" val="3247788995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1415365428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3150113467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1214799654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1271846058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3044030034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2061777732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457039991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4141870172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2943713519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3803841386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2970177364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628410139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33445360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125513933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1727992941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1945829644"/>
                    </a:ext>
                  </a:extLst>
                </a:gridCol>
                <a:gridCol w="627656">
                  <a:extLst>
                    <a:ext uri="{9D8B030D-6E8A-4147-A177-3AD203B41FA5}">
                      <a16:colId xmlns:a16="http://schemas.microsoft.com/office/drawing/2014/main" val="3200845275"/>
                    </a:ext>
                  </a:extLst>
                </a:gridCol>
              </a:tblGrid>
              <a:tr h="288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State/D.C.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748413"/>
                  </a:ext>
                </a:extLst>
              </a:tr>
              <a:tr h="2804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Governor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/Major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64193"/>
                  </a:ext>
                </a:extLst>
              </a:tr>
              <a:tr h="288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R-Faktor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51018"/>
                  </a:ext>
                </a:extLst>
              </a:tr>
              <a:tr h="288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State/D.C.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NJ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863379"/>
                  </a:ext>
                </a:extLst>
              </a:tr>
              <a:tr h="2804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Governor/Major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212324"/>
                  </a:ext>
                </a:extLst>
              </a:tr>
              <a:tr h="288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R-Faktor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11649"/>
                  </a:ext>
                </a:extLst>
              </a:tr>
              <a:tr h="288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State/D.C.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400832"/>
                  </a:ext>
                </a:extLst>
              </a:tr>
              <a:tr h="2804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Governor/Major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18802"/>
                  </a:ext>
                </a:extLst>
              </a:tr>
              <a:tr h="2804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R-Faktor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4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7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68719" y="2788522"/>
            <a:ext cx="2701637" cy="116201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/>
            <a:r>
              <a:rPr lang="de-DE" sz="4400" b="1" dirty="0" smtClean="0"/>
              <a:t>CORONA</a:t>
            </a:r>
          </a:p>
          <a:p>
            <a:pPr algn="ctr"/>
            <a:r>
              <a:rPr lang="de-DE" sz="4400" b="1" dirty="0" smtClean="0"/>
              <a:t>Ampel</a:t>
            </a:r>
            <a:endParaRPr lang="de-DE" sz="4400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38424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68916" y="4525793"/>
            <a:ext cx="6209816" cy="2051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/Kopf [Mio.]: x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&lt;100 </a:t>
            </a:r>
            <a:r>
              <a:rPr lang="en-US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x&lt;1500 </a:t>
            </a:r>
            <a:r>
              <a:rPr lang="en-U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gelb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x≥1500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Tote/Kopf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[Mio.]: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&lt;200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x&lt;400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gelb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x≥400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Infizierte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/Test [%]: x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x&lt;8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gelb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x≥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849832" y="2473036"/>
            <a:ext cx="955963" cy="18703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120001" y="2634098"/>
            <a:ext cx="431222" cy="3938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120001" y="3210387"/>
            <a:ext cx="431222" cy="3938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120001" y="3796111"/>
            <a:ext cx="431222" cy="3938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0" y="2223893"/>
            <a:ext cx="5964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JHU,</a:t>
            </a:r>
            <a:r>
              <a:rPr lang="en-US" sz="1200" dirty="0"/>
              <a:t> Foundation for Innovative New </a:t>
            </a:r>
            <a:r>
              <a:rPr lang="en-US" sz="1200" dirty="0" smtClean="0"/>
              <a:t>Diagnostics, IMF, </a:t>
            </a:r>
            <a:r>
              <a:rPr lang="en-US" sz="1200" dirty="0" err="1" smtClean="0"/>
              <a:t>Destatis</a:t>
            </a:r>
            <a:r>
              <a:rPr lang="en-US" sz="1200" dirty="0" smtClean="0"/>
              <a:t>, </a:t>
            </a:r>
            <a:r>
              <a:rPr lang="en-US" sz="1200" dirty="0" err="1" smtClean="0"/>
              <a:t>eigene</a:t>
            </a:r>
            <a:r>
              <a:rPr lang="en-US" sz="1200" dirty="0" smtClean="0"/>
              <a:t> </a:t>
            </a:r>
            <a:r>
              <a:rPr lang="en-US" sz="1200" dirty="0" err="1" smtClean="0"/>
              <a:t>Berechnungen</a:t>
            </a:r>
            <a:endParaRPr lang="de-DE" sz="12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2"/>
            <a:ext cx="13627677" cy="27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641647" y="429786"/>
            <a:ext cx="3626635" cy="116201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/>
            <a:r>
              <a:rPr lang="de-DE" sz="4400" b="1" dirty="0" smtClean="0"/>
              <a:t>Entwicklung der Epidemie</a:t>
            </a:r>
            <a:endParaRPr lang="de-DE" sz="4400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38424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5" y="145685"/>
            <a:ext cx="6624206" cy="594259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0" y="6088278"/>
            <a:ext cx="3214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JHU</a:t>
            </a:r>
            <a:r>
              <a:rPr lang="en-US" sz="1200" dirty="0" smtClean="0"/>
              <a:t>, IMF, </a:t>
            </a:r>
            <a:r>
              <a:rPr lang="en-US" sz="1200" dirty="0" err="1" smtClean="0"/>
              <a:t>Destatis</a:t>
            </a:r>
            <a:r>
              <a:rPr lang="en-US" sz="1200" dirty="0" smtClean="0"/>
              <a:t>, </a:t>
            </a:r>
            <a:r>
              <a:rPr lang="en-US" sz="1200" dirty="0" err="1" smtClean="0"/>
              <a:t>eigene</a:t>
            </a:r>
            <a:r>
              <a:rPr lang="en-US" sz="1200" dirty="0" smtClean="0"/>
              <a:t> </a:t>
            </a:r>
            <a:r>
              <a:rPr lang="en-US" sz="1200" dirty="0" err="1" smtClean="0"/>
              <a:t>Berechnungen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739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71800" y="-62003"/>
            <a:ext cx="5476875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smtClean="0"/>
              <a:t>Herausforderungen der </a:t>
            </a:r>
            <a:r>
              <a:rPr lang="de-DE" sz="2903" b="1" dirty="0" err="1" smtClean="0"/>
              <a:t>Menscheit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179709" y="916372"/>
            <a:ext cx="2787198" cy="6970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Meteor: </a:t>
            </a:r>
            <a:r>
              <a:rPr lang="en-US" sz="2449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Sofort</a:t>
            </a:r>
            <a:endParaRPr lang="en-US" sz="199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717930" y="2638424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369047" y="2167756"/>
            <a:ext cx="5748227" cy="6970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Pandemie</a:t>
            </a:r>
            <a:r>
              <a:rPr lang="en-US" sz="244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49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Wochen</a:t>
            </a:r>
            <a:r>
              <a:rPr lang="en-US" sz="244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49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Monate</a:t>
            </a:r>
            <a:endParaRPr lang="en-US" sz="1996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5824" y="3608051"/>
            <a:ext cx="4412581" cy="6970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Finanzkrise</a:t>
            </a:r>
            <a:r>
              <a:rPr lang="en-US" sz="2449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1-2 </a:t>
            </a:r>
            <a:r>
              <a:rPr lang="en-US" sz="2449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Jahre</a:t>
            </a:r>
            <a:endParaRPr lang="en-US" sz="1996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68675" y="5094557"/>
            <a:ext cx="4412580" cy="6970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Klimawandel</a:t>
            </a:r>
            <a:r>
              <a:rPr lang="en-US" sz="2449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49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Jahrzehnte</a:t>
            </a:r>
            <a:endParaRPr lang="en-US" sz="1996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67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0" y="0"/>
            <a:ext cx="5476875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smtClean="0"/>
              <a:t>Wo stehen wir?</a:t>
            </a:r>
            <a:endParaRPr lang="de-DE" sz="2903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41881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0" y="1885751"/>
            <a:ext cx="5950212" cy="394445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4450" y="6021532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398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709077" y="-67346"/>
            <a:ext cx="1446417" cy="4033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endParaRPr lang="en-US" sz="199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Rechteck 4"/>
          <p:cNvSpPr/>
          <p:nvPr/>
        </p:nvSpPr>
        <p:spPr>
          <a:xfrm>
            <a:off x="6717930" y="2621078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767641"/>
            <a:ext cx="3078747" cy="27495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3692190"/>
            <a:ext cx="3066554" cy="287146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389" y="767641"/>
            <a:ext cx="3078747" cy="275563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4901" y="6563655"/>
            <a:ext cx="1512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r>
              <a:rPr lang="de-DE" sz="1200" dirty="0" smtClean="0"/>
              <a:t>, VDA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872" y="3649982"/>
            <a:ext cx="3048264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484923" y="0"/>
            <a:ext cx="1751216" cy="6293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99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Rechteck 4"/>
          <p:cNvSpPr/>
          <p:nvPr/>
        </p:nvSpPr>
        <p:spPr>
          <a:xfrm>
            <a:off x="6717930" y="2621079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7" y="1289677"/>
            <a:ext cx="3225064" cy="27556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146" y="1289677"/>
            <a:ext cx="3042168" cy="275563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8532" y="4178942"/>
            <a:ext cx="1837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r>
              <a:rPr lang="de-DE" sz="1200" dirty="0" smtClean="0"/>
              <a:t>, KAB, VDA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184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0" y="0"/>
            <a:ext cx="5476875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smtClean="0"/>
              <a:t>Angebot und Nachfrage -- Ausland</a:t>
            </a:r>
            <a:endParaRPr lang="de-DE" sz="2903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38424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2" y="1471711"/>
            <a:ext cx="6390161" cy="384089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9705" y="5389482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942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831716" y="2161748"/>
            <a:ext cx="2375188" cy="3056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1400" b="1" dirty="0" smtClean="0"/>
              <a:t>Relative Marktanteil</a:t>
            </a:r>
            <a:endParaRPr lang="de-DE" sz="1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80694" y="905980"/>
            <a:ext cx="5278592" cy="1408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2800" dirty="0">
                <a:hlinkClick r:id="rId3"/>
              </a:rPr>
              <a:t>https://service.destatis.de/KoMo/Konjunkturmonitor_2010.svg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Rechteck 4"/>
          <p:cNvSpPr/>
          <p:nvPr/>
        </p:nvSpPr>
        <p:spPr>
          <a:xfrm>
            <a:off x="6717930" y="2636681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44" y="2314575"/>
            <a:ext cx="6184964" cy="41337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4901" y="6563655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endParaRPr lang="de-DE" sz="1200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7600951" y="2130137"/>
            <a:ext cx="2836718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7746423" y="145473"/>
            <a:ext cx="12122" cy="210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Shape 2"/>
          <p:cNvSpPr txBox="1"/>
          <p:nvPr/>
        </p:nvSpPr>
        <p:spPr>
          <a:xfrm>
            <a:off x="152400" y="152400"/>
            <a:ext cx="5476875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smtClean="0"/>
              <a:t>Woher kommen wird?</a:t>
            </a:r>
            <a:endParaRPr lang="de-DE" sz="2903" b="1" dirty="0"/>
          </a:p>
        </p:txBody>
      </p:sp>
      <p:sp>
        <p:nvSpPr>
          <p:cNvPr id="13" name="TextShape 2"/>
          <p:cNvSpPr txBox="1"/>
          <p:nvPr/>
        </p:nvSpPr>
        <p:spPr>
          <a:xfrm rot="16200000">
            <a:off x="6488481" y="1024810"/>
            <a:ext cx="2137063" cy="3056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1400" b="1" dirty="0" smtClean="0"/>
              <a:t>Marktwachstum</a:t>
            </a:r>
            <a:endParaRPr lang="de-DE" sz="1400" b="1" dirty="0"/>
          </a:p>
        </p:txBody>
      </p:sp>
      <p:cxnSp>
        <p:nvCxnSpPr>
          <p:cNvPr id="15" name="Gerader Verbinder 14"/>
          <p:cNvCxnSpPr>
            <a:endCxn id="6" idx="0"/>
          </p:cNvCxnSpPr>
          <p:nvPr/>
        </p:nvCxnSpPr>
        <p:spPr>
          <a:xfrm>
            <a:off x="8972550" y="230336"/>
            <a:ext cx="46760" cy="193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7742390" y="1107499"/>
            <a:ext cx="2476205" cy="38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V="1">
            <a:off x="7733739" y="230336"/>
            <a:ext cx="2461476" cy="2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10195215" y="216486"/>
            <a:ext cx="46760" cy="193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7776298" y="1518831"/>
            <a:ext cx="1196252" cy="3056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1400" b="1" dirty="0" smtClean="0"/>
              <a:t>Armer Hund</a:t>
            </a:r>
            <a:endParaRPr lang="de-DE" sz="1400" b="1" dirty="0"/>
          </a:p>
        </p:txBody>
      </p:sp>
      <p:sp>
        <p:nvSpPr>
          <p:cNvPr id="24" name="TextShape 2"/>
          <p:cNvSpPr txBox="1"/>
          <p:nvPr/>
        </p:nvSpPr>
        <p:spPr>
          <a:xfrm>
            <a:off x="9179287" y="492268"/>
            <a:ext cx="773690" cy="3056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1400" b="1" dirty="0" smtClean="0"/>
              <a:t>Stern</a:t>
            </a:r>
            <a:endParaRPr lang="de-DE" sz="1400" b="1" dirty="0"/>
          </a:p>
        </p:txBody>
      </p:sp>
      <p:sp>
        <p:nvSpPr>
          <p:cNvPr id="25" name="TextShape 2"/>
          <p:cNvSpPr txBox="1"/>
          <p:nvPr/>
        </p:nvSpPr>
        <p:spPr>
          <a:xfrm>
            <a:off x="9104712" y="1475944"/>
            <a:ext cx="981289" cy="3056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1400" b="1" dirty="0" smtClean="0"/>
              <a:t>Kassenkuh</a:t>
            </a:r>
            <a:endParaRPr lang="de-DE" sz="1400" b="1" dirty="0"/>
          </a:p>
        </p:txBody>
      </p:sp>
      <p:sp>
        <p:nvSpPr>
          <p:cNvPr id="26" name="TextShape 2"/>
          <p:cNvSpPr txBox="1"/>
          <p:nvPr/>
        </p:nvSpPr>
        <p:spPr>
          <a:xfrm>
            <a:off x="7926859" y="495746"/>
            <a:ext cx="773690" cy="3056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1400" b="1" dirty="0" smtClean="0"/>
              <a:t>?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0064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0" y="0"/>
            <a:ext cx="5476875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smtClean="0"/>
              <a:t>Preise</a:t>
            </a:r>
            <a:endParaRPr lang="de-DE" sz="2903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47065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4" y="899717"/>
            <a:ext cx="3151905" cy="275563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344" y="899717"/>
            <a:ext cx="3078747" cy="27556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9" y="3810124"/>
            <a:ext cx="3072650" cy="27495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344" y="3810124"/>
            <a:ext cx="3042168" cy="274953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96641" y="899717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BIP-</a:t>
            </a:r>
            <a:r>
              <a:rPr lang="de-DE" dirty="0" err="1" smtClean="0"/>
              <a:t>Deflator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14901" y="6563655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388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0" y="0"/>
            <a:ext cx="5476875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smtClean="0"/>
              <a:t>Zinsstruktur und Wechselkurse</a:t>
            </a:r>
            <a:endParaRPr lang="de-DE" sz="2903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36688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48" y="1828455"/>
            <a:ext cx="3078747" cy="27495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91" y="1828455"/>
            <a:ext cx="3267739" cy="274953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348596" y="1459123"/>
            <a:ext cx="13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Zinsstruktur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3615" y="4607976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Bundesbank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28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663045" y="580118"/>
            <a:ext cx="5476875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smtClean="0"/>
              <a:t>Arbeitslosigkeit</a:t>
            </a:r>
            <a:endParaRPr lang="de-DE" sz="2903" b="1" dirty="0"/>
          </a:p>
        </p:txBody>
      </p:sp>
      <p:sp>
        <p:nvSpPr>
          <p:cNvPr id="5" name="Rechteck 4"/>
          <p:cNvSpPr/>
          <p:nvPr/>
        </p:nvSpPr>
        <p:spPr>
          <a:xfrm>
            <a:off x="6717930" y="2626282"/>
            <a:ext cx="5474070" cy="4219576"/>
          </a:xfrm>
          <a:prstGeom prst="rect">
            <a:avLst/>
          </a:prstGeom>
          <a:pattFill prst="pct25">
            <a:fgClr>
              <a:srgbClr val="F3F3F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1" y="3359969"/>
            <a:ext cx="5557084" cy="31775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40" y="57201"/>
            <a:ext cx="4783257" cy="329906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4901" y="6563655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240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Breitbild</PresentationFormat>
  <Paragraphs>271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79</cp:revision>
  <dcterms:created xsi:type="dcterms:W3CDTF">2020-05-03T20:00:42Z</dcterms:created>
  <dcterms:modified xsi:type="dcterms:W3CDTF">2020-06-23T23:43:12Z</dcterms:modified>
</cp:coreProperties>
</file>