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57" r:id="rId3"/>
    <p:sldId id="258" r:id="rId4"/>
    <p:sldId id="272" r:id="rId5"/>
    <p:sldId id="273" r:id="rId6"/>
    <p:sldId id="267" r:id="rId7"/>
    <p:sldId id="26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0" y="2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C8E97-F9B2-4817-90A1-C201810EA33F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09D56-6C3C-4841-BBAB-58DB3FB39A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2794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2446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80A0D1-2000-4D58-B44F-FAD67E504749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3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39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292581E5-F558-44C7-ACC4-B7162D3C67E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3983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537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80A0D1-2000-4D58-B44F-FAD67E504749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4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39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292581E5-F558-44C7-ACC4-B7162D3C67E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4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3983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461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80A0D1-2000-4D58-B44F-FAD67E504749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5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39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292581E5-F558-44C7-ACC4-B7162D3C67E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5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3983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3983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505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6C623F-5A89-4F6B-B0D8-3142D21F65AF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6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0387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E1A1DAE7-36E9-4E62-907F-C6D2BAEC3DC1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6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038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038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1469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D088B04-D973-4DE8-AC03-B1F696C1E115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7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1411" name="Text Box 2"/>
          <p:cNvSpPr txBox="1">
            <a:spLocks noChangeArrowheads="1"/>
          </p:cNvSpPr>
          <p:nvPr/>
        </p:nvSpPr>
        <p:spPr bwMode="auto">
          <a:xfrm>
            <a:off x="3852863" y="9428163"/>
            <a:ext cx="2913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9" tIns="46799" rIns="89999" bIns="46799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38600" algn="l"/>
                <a:tab pos="4491038" algn="l"/>
                <a:tab pos="4938713" algn="l"/>
                <a:tab pos="5389563" algn="l"/>
                <a:tab pos="5838825" algn="l"/>
                <a:tab pos="6284913" algn="l"/>
                <a:tab pos="6737350" algn="l"/>
                <a:tab pos="7183438" algn="l"/>
                <a:tab pos="7635875" algn="l"/>
                <a:tab pos="8085138" algn="l"/>
                <a:tab pos="8531225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28D59F9-AF27-478B-ABBE-5ADADA2E5190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7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0141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/>
        </p:spPr>
      </p:sp>
      <p:sp>
        <p:nvSpPr>
          <p:cNvPr id="40141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04875" y="4716463"/>
            <a:ext cx="4957763" cy="44338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351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858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468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51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222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399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364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183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546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5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02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867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66FFD-CE2A-471C-A01E-6680373F4190}" type="datetimeFigureOut">
              <a:rPr lang="de-DE" smtClean="0"/>
              <a:t>04.05.2020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6BE4B-3ACB-45E3-A076-2B7F621B85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61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feld 48"/>
          <p:cNvSpPr txBox="1"/>
          <p:nvPr/>
        </p:nvSpPr>
        <p:spPr>
          <a:xfrm>
            <a:off x="2891173" y="81097"/>
            <a:ext cx="6085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smtClean="0"/>
              <a:t>Das </a:t>
            </a:r>
            <a:r>
              <a:rPr lang="de-DE" sz="2800" b="1" dirty="0" err="1" smtClean="0"/>
              <a:t>Keynesianische</a:t>
            </a:r>
            <a:r>
              <a:rPr lang="de-DE" sz="2800" b="1" dirty="0" smtClean="0"/>
              <a:t> Gütermarktmodell</a:t>
            </a:r>
            <a:endParaRPr lang="de-DE" sz="2800" b="1" dirty="0"/>
          </a:p>
        </p:txBody>
      </p:sp>
      <p:sp>
        <p:nvSpPr>
          <p:cNvPr id="2" name="Rechteck 1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/>
          <p:cNvSpPr txBox="1"/>
          <p:nvPr/>
        </p:nvSpPr>
        <p:spPr>
          <a:xfrm>
            <a:off x="4774403" y="5211253"/>
            <a:ext cx="2610330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de-DE" sz="2400" b="1" u="sng" dirty="0" smtClean="0"/>
              <a:t>!!!Achtung!!!</a:t>
            </a:r>
          </a:p>
          <a:p>
            <a:pPr algn="ctr"/>
            <a:r>
              <a:rPr lang="de-DE" sz="2400" b="1" u="sng" dirty="0" smtClean="0"/>
              <a:t>Es wird kompliziert</a:t>
            </a:r>
            <a:endParaRPr lang="de-DE" sz="2400" b="1" u="sng" dirty="0"/>
          </a:p>
        </p:txBody>
      </p:sp>
      <p:pic>
        <p:nvPicPr>
          <p:cNvPr id="25" name="Grafik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06" y="1229858"/>
            <a:ext cx="1330796" cy="998097"/>
          </a:xfrm>
          <a:prstGeom prst="rect">
            <a:avLst/>
          </a:prstGeom>
        </p:spPr>
      </p:pic>
      <p:sp>
        <p:nvSpPr>
          <p:cNvPr id="26" name="Textfeld 25"/>
          <p:cNvSpPr txBox="1"/>
          <p:nvPr/>
        </p:nvSpPr>
        <p:spPr>
          <a:xfrm>
            <a:off x="42985" y="823515"/>
            <a:ext cx="1831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/>
              <a:t>Wilhelmshaven</a:t>
            </a:r>
            <a:endParaRPr lang="de-DE" sz="2000" b="1" dirty="0"/>
          </a:p>
        </p:txBody>
      </p:sp>
      <p:sp>
        <p:nvSpPr>
          <p:cNvPr id="28" name="Textfeld 27"/>
          <p:cNvSpPr txBox="1"/>
          <p:nvPr/>
        </p:nvSpPr>
        <p:spPr>
          <a:xfrm>
            <a:off x="189257" y="6042250"/>
            <a:ext cx="262180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 smtClean="0"/>
              <a:t>Prof. Dr. </a:t>
            </a:r>
            <a:r>
              <a:rPr lang="de-DE" sz="1400" b="1" dirty="0"/>
              <a:t>B</a:t>
            </a:r>
            <a:r>
              <a:rPr lang="de-DE" sz="1400" b="1" dirty="0" smtClean="0"/>
              <a:t>ernhard Köster</a:t>
            </a:r>
          </a:p>
          <a:p>
            <a:pPr algn="ctr"/>
            <a:r>
              <a:rPr lang="de-DE" sz="1400" b="1" dirty="0" smtClean="0"/>
              <a:t>Jade-Hochschule Wilhelmshaven</a:t>
            </a:r>
          </a:p>
          <a:p>
            <a:pPr algn="ctr"/>
            <a:r>
              <a:rPr lang="de-DE" sz="1400" b="1" dirty="0" smtClean="0"/>
              <a:t>04.05.2020</a:t>
            </a:r>
            <a:endParaRPr lang="de-DE" sz="1400" b="1" dirty="0"/>
          </a:p>
        </p:txBody>
      </p:sp>
      <p:sp>
        <p:nvSpPr>
          <p:cNvPr id="84" name="Textfeld 83"/>
          <p:cNvSpPr txBox="1"/>
          <p:nvPr/>
        </p:nvSpPr>
        <p:spPr>
          <a:xfrm>
            <a:off x="2356601" y="1400654"/>
            <a:ext cx="7011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u</a:t>
            </a:r>
            <a:r>
              <a:rPr lang="de-DE" sz="2800" b="1" dirty="0" smtClean="0"/>
              <a:t>nd die Wirkung von Konjunkturprogrammen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106117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30219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903" b="1" dirty="0"/>
              <a:t>Das </a:t>
            </a:r>
            <a:r>
              <a:rPr lang="de-DE" sz="2903" b="1" dirty="0" err="1"/>
              <a:t>Keynesianische</a:t>
            </a:r>
            <a:r>
              <a:rPr lang="de-DE" sz="2903" b="1" dirty="0"/>
              <a:t> Gütermarktmodell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10177" y="512696"/>
            <a:ext cx="11467585" cy="50299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11079" indent="-311079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</a:t>
            </a:r>
            <a:r>
              <a:rPr lang="en-US" b="1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kurzen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Frist: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Produktionskapazitäten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ausgelastet</a:t>
            </a:r>
            <a:endParaRPr 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Konsum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und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Investitionspläne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erfüllt</a:t>
            </a:r>
            <a:endParaRPr 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Überraschungen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treten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 der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Produzentenseite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</a:t>
            </a: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Angebot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Nachfrage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Anpassungen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Produktion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ausgeglichen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4004" lvl="1" indent="-259232">
              <a:lnSpc>
                <a:spcPct val="140000"/>
              </a:lnSpc>
              <a:spcBef>
                <a:spcPct val="20000"/>
              </a:spcBef>
              <a:buFont typeface="Arial" pitchFamily="34" charset="0"/>
              <a:buChar char="–"/>
            </a:pPr>
            <a:endParaRPr lang="en-US" sz="217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0">
              <a:lnSpc>
                <a:spcPct val="140000"/>
              </a:lnSpc>
              <a:spcBef>
                <a:spcPct val="20000"/>
              </a:spcBef>
            </a:pPr>
            <a:endParaRPr lang="en-US" sz="199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540" dirty="0"/>
          </a:p>
        </p:txBody>
      </p:sp>
      <p:sp>
        <p:nvSpPr>
          <p:cNvPr id="3" name="Rechteck 2"/>
          <p:cNvSpPr/>
          <p:nvPr/>
        </p:nvSpPr>
        <p:spPr>
          <a:xfrm>
            <a:off x="905022" y="4704698"/>
            <a:ext cx="6836898" cy="1030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4004" lvl="1" indent="-259232" algn="ctr">
              <a:lnSpc>
                <a:spcPct val="140000"/>
              </a:lnSpc>
              <a:spcBef>
                <a:spcPct val="20000"/>
              </a:spcBef>
              <a:buFont typeface="Wingdings"/>
              <a:buChar char="à"/>
            </a:pPr>
            <a:r>
              <a:rPr lang="en-US" sz="2177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Die </a:t>
            </a:r>
            <a:r>
              <a:rPr lang="en-US" sz="2177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aggregierten</a:t>
            </a:r>
            <a:r>
              <a:rPr lang="en-US" sz="2177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17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Ausgaben</a:t>
            </a:r>
            <a:r>
              <a:rPr lang="en-US" sz="217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177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bestimmen</a:t>
            </a:r>
            <a:r>
              <a:rPr lang="en-US" sz="2177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17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das </a:t>
            </a:r>
            <a:r>
              <a:rPr lang="en-US" sz="217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gesamtwirtschaftliche</a:t>
            </a:r>
            <a:r>
              <a:rPr lang="en-US" sz="217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177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Gleichgewicht</a:t>
            </a:r>
            <a:endParaRPr lang="en-US" sz="2177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24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88275" y="42270"/>
            <a:ext cx="12045320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Die </a:t>
            </a:r>
            <a:r>
              <a:rPr lang="de-DE" sz="2400" b="1" dirty="0" err="1" smtClean="0">
                <a:solidFill>
                  <a:srgbClr val="000000"/>
                </a:solidFill>
                <a:latin typeface="Sparkasse Rg" pitchFamily="34" charset="0"/>
              </a:rPr>
              <a:t>Keynesianische</a:t>
            </a: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 Konsumfunktion und die gesamtwirtschaftliche Nachfrage</a:t>
            </a:r>
            <a:endParaRPr lang="de-DE" sz="24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0" y="626576"/>
            <a:ext cx="12192000" cy="554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sz="1600" dirty="0">
                <a:solidFill>
                  <a:srgbClr val="000000"/>
                </a:solidFill>
              </a:rPr>
              <a:t>Die gesamtwirtschaftliche </a:t>
            </a:r>
            <a:r>
              <a:rPr lang="de-DE" sz="1600" dirty="0" smtClean="0">
                <a:solidFill>
                  <a:srgbClr val="000000"/>
                </a:solidFill>
              </a:rPr>
              <a:t>Nachfrage:</a:t>
            </a: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 dirty="0" smtClean="0">
                <a:solidFill>
                  <a:srgbClr val="000000"/>
                </a:solidFill>
              </a:rPr>
              <a:t>Konsumfunktion</a:t>
            </a: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 dirty="0">
                <a:solidFill>
                  <a:srgbClr val="000000"/>
                </a:solidFill>
              </a:rPr>
              <a:t>			</a:t>
            </a: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 smtClean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endParaRPr lang="de-DE" sz="16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1600" dirty="0" smtClean="0">
                <a:solidFill>
                  <a:srgbClr val="000000"/>
                </a:solidFill>
              </a:rPr>
              <a:t>Gütermarktgleichgewicht</a:t>
            </a:r>
          </a:p>
        </p:txBody>
      </p:sp>
      <p:sp>
        <p:nvSpPr>
          <p:cNvPr id="4" name="Rechteck 3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8035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2749343" y="64171"/>
            <a:ext cx="7763519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Gütermarktgleichgewicht und Anpassungsprozess</a:t>
            </a:r>
            <a:endParaRPr lang="de-DE" sz="24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grpSp>
        <p:nvGrpSpPr>
          <p:cNvPr id="4" name="Group 7"/>
          <p:cNvGrpSpPr/>
          <p:nvPr/>
        </p:nvGrpSpPr>
        <p:grpSpPr>
          <a:xfrm>
            <a:off x="1425688" y="1412294"/>
            <a:ext cx="6999223" cy="4146761"/>
            <a:chOff x="1187624" y="908720"/>
            <a:chExt cx="4536504" cy="4608512"/>
          </a:xfrm>
        </p:grpSpPr>
        <p:cxnSp>
          <p:nvCxnSpPr>
            <p:cNvPr id="5" name="Straight Arrow Connector 8"/>
            <p:cNvCxnSpPr/>
            <p:nvPr/>
          </p:nvCxnSpPr>
          <p:spPr>
            <a:xfrm>
              <a:off x="1187624" y="5517232"/>
              <a:ext cx="45365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9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14"/>
          <p:cNvSpPr txBox="1"/>
          <p:nvPr/>
        </p:nvSpPr>
        <p:spPr>
          <a:xfrm>
            <a:off x="880686" y="1336657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</a:rPr>
              <a:t>Y</a:t>
            </a:r>
            <a:r>
              <a:rPr lang="de-DE" baseline="30000" dirty="0" smtClean="0">
                <a:solidFill>
                  <a:srgbClr val="000000"/>
                </a:solidFill>
              </a:rPr>
              <a:t>D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4"/>
          <p:cNvSpPr txBox="1"/>
          <p:nvPr/>
        </p:nvSpPr>
        <p:spPr>
          <a:xfrm>
            <a:off x="7954054" y="561754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</a:rPr>
              <a:t>Y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07236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1" y="82956"/>
            <a:ext cx="4867421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Staatsausgabenmultiplikator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grafisch</a:t>
            </a:r>
            <a:endParaRPr lang="de-DE" sz="24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grpSp>
        <p:nvGrpSpPr>
          <p:cNvPr id="4" name="Group 7"/>
          <p:cNvGrpSpPr/>
          <p:nvPr/>
        </p:nvGrpSpPr>
        <p:grpSpPr>
          <a:xfrm>
            <a:off x="4957386" y="199753"/>
            <a:ext cx="6999223" cy="3759841"/>
            <a:chOff x="1187624" y="908720"/>
            <a:chExt cx="4536504" cy="4608512"/>
          </a:xfrm>
        </p:grpSpPr>
        <p:cxnSp>
          <p:nvCxnSpPr>
            <p:cNvPr id="5" name="Straight Arrow Connector 8"/>
            <p:cNvCxnSpPr/>
            <p:nvPr/>
          </p:nvCxnSpPr>
          <p:spPr>
            <a:xfrm>
              <a:off x="1187624" y="5517232"/>
              <a:ext cx="45365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9"/>
            <p:cNvCxnSpPr/>
            <p:nvPr/>
          </p:nvCxnSpPr>
          <p:spPr>
            <a:xfrm flipV="1">
              <a:off x="1187624" y="908720"/>
              <a:ext cx="0" cy="460851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14"/>
          <p:cNvSpPr txBox="1"/>
          <p:nvPr/>
        </p:nvSpPr>
        <p:spPr>
          <a:xfrm>
            <a:off x="4616382" y="314879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</a:rPr>
              <a:t>Y</a:t>
            </a:r>
            <a:r>
              <a:rPr lang="de-DE" baseline="30000" dirty="0" smtClean="0">
                <a:solidFill>
                  <a:srgbClr val="000000"/>
                </a:solidFill>
              </a:rPr>
              <a:t>D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4"/>
          <p:cNvSpPr txBox="1"/>
          <p:nvPr/>
        </p:nvSpPr>
        <p:spPr>
          <a:xfrm>
            <a:off x="11511296" y="3943931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</a:rPr>
              <a:t>Y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883855"/>
            <a:ext cx="3060776" cy="1933782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94" y="903347"/>
            <a:ext cx="2965582" cy="1825384"/>
          </a:xfrm>
          <a:prstGeom prst="rect">
            <a:avLst/>
          </a:prstGeom>
        </p:spPr>
      </p:pic>
      <p:cxnSp>
        <p:nvCxnSpPr>
          <p:cNvPr id="12" name="Straight Connector 23"/>
          <p:cNvCxnSpPr/>
          <p:nvPr/>
        </p:nvCxnSpPr>
        <p:spPr>
          <a:xfrm flipV="1">
            <a:off x="4957385" y="377185"/>
            <a:ext cx="3623907" cy="356674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8522087" y="146352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</a:rPr>
              <a:t>Y</a:t>
            </a:r>
            <a:r>
              <a:rPr lang="de-DE" sz="2400" baseline="30000" dirty="0">
                <a:solidFill>
                  <a:srgbClr val="000000"/>
                </a:solidFill>
              </a:rPr>
              <a:t>D</a:t>
            </a:r>
            <a:r>
              <a:rPr lang="de-DE" sz="2400" dirty="0" smtClean="0"/>
              <a:t>=Y</a:t>
            </a:r>
            <a:endParaRPr lang="de-DE" sz="2400" dirty="0"/>
          </a:p>
        </p:txBody>
      </p:sp>
      <p:cxnSp>
        <p:nvCxnSpPr>
          <p:cNvPr id="14" name="Straight Connector 32"/>
          <p:cNvCxnSpPr/>
          <p:nvPr/>
        </p:nvCxnSpPr>
        <p:spPr>
          <a:xfrm flipV="1">
            <a:off x="4968335" y="916134"/>
            <a:ext cx="4931273" cy="229267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9885028" y="751393"/>
            <a:ext cx="1473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dirty="0">
                <a:solidFill>
                  <a:srgbClr val="000000"/>
                </a:solidFill>
              </a:rPr>
              <a:t>Y</a:t>
            </a:r>
            <a:r>
              <a:rPr lang="de-DE" sz="2400" baseline="30000" dirty="0">
                <a:solidFill>
                  <a:srgbClr val="000000"/>
                </a:solidFill>
              </a:rPr>
              <a:t>D </a:t>
            </a:r>
            <a:r>
              <a:rPr lang="de-DE" sz="2400" dirty="0" smtClean="0">
                <a:solidFill>
                  <a:srgbClr val="000000"/>
                </a:solidFill>
              </a:rPr>
              <a:t>=</a:t>
            </a:r>
            <a:r>
              <a:rPr lang="de-DE" sz="2400" dirty="0">
                <a:solidFill>
                  <a:srgbClr val="000000"/>
                </a:solidFill>
              </a:rPr>
              <a:t> </a:t>
            </a:r>
            <a:r>
              <a:rPr lang="de-DE" sz="2400" dirty="0" smtClean="0">
                <a:solidFill>
                  <a:srgbClr val="000000"/>
                </a:solidFill>
              </a:rPr>
              <a:t>C+I+G</a:t>
            </a:r>
            <a:endParaRPr lang="de-DE" sz="2400" dirty="0"/>
          </a:p>
        </p:txBody>
      </p:sp>
      <p:cxnSp>
        <p:nvCxnSpPr>
          <p:cNvPr id="16" name="Straight Connector 32"/>
          <p:cNvCxnSpPr/>
          <p:nvPr/>
        </p:nvCxnSpPr>
        <p:spPr>
          <a:xfrm flipH="1" flipV="1">
            <a:off x="6372093" y="2594047"/>
            <a:ext cx="6805" cy="1361211"/>
          </a:xfrm>
          <a:prstGeom prst="line">
            <a:avLst/>
          </a:prstGeom>
          <a:ln w="381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6252444" y="3989541"/>
            <a:ext cx="447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 smtClean="0">
                <a:solidFill>
                  <a:srgbClr val="000000"/>
                </a:solidFill>
              </a:rPr>
              <a:t>Y</a:t>
            </a:r>
            <a:r>
              <a:rPr lang="de-DE" sz="2400" b="1" baseline="30000" dirty="0" smtClean="0">
                <a:solidFill>
                  <a:srgbClr val="000000"/>
                </a:solidFill>
              </a:rPr>
              <a:t>*</a:t>
            </a:r>
            <a:endParaRPr lang="de-DE" sz="2400" b="1" dirty="0"/>
          </a:p>
        </p:txBody>
      </p:sp>
      <p:sp>
        <p:nvSpPr>
          <p:cNvPr id="17" name="Rechteck 16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5895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3815629" y="0"/>
            <a:ext cx="4642571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 dirty="0" err="1" smtClean="0">
                <a:solidFill>
                  <a:srgbClr val="000000"/>
                </a:solidFill>
                <a:latin typeface="Sparkasse Rg" pitchFamily="34" charset="0"/>
              </a:rPr>
              <a:t>Multiplikatoreffekt</a:t>
            </a: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 rechnerisch </a:t>
            </a:r>
            <a:endParaRPr lang="de-DE" sz="24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79493" y="566809"/>
            <a:ext cx="6876196" cy="3305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sz="2000" dirty="0" smtClean="0">
                <a:solidFill>
                  <a:srgbClr val="000000"/>
                </a:solidFill>
              </a:rPr>
              <a:t>Staatsausgaben </a:t>
            </a:r>
            <a:r>
              <a:rPr lang="de-DE" sz="2000" dirty="0">
                <a:solidFill>
                  <a:srgbClr val="000000"/>
                </a:solidFill>
              </a:rPr>
              <a:t>um ∆G = 5 </a:t>
            </a:r>
            <a:r>
              <a:rPr lang="de-DE" sz="2000" dirty="0" smtClean="0">
                <a:solidFill>
                  <a:srgbClr val="000000"/>
                </a:solidFill>
              </a:rPr>
              <a:t>	bei einer 	marginalen </a:t>
            </a:r>
            <a:r>
              <a:rPr lang="de-DE" sz="2000" dirty="0">
                <a:solidFill>
                  <a:srgbClr val="000000"/>
                </a:solidFill>
              </a:rPr>
              <a:t>Konsumquote </a:t>
            </a:r>
            <a:r>
              <a:rPr lang="de-DE" sz="2000" dirty="0" smtClean="0">
                <a:solidFill>
                  <a:srgbClr val="000000"/>
                </a:solidFill>
              </a:rPr>
              <a:t>von </a:t>
            </a:r>
            <a:r>
              <a:rPr lang="de-DE" sz="2000" dirty="0" err="1" smtClean="0">
                <a:solidFill>
                  <a:srgbClr val="000000"/>
                </a:solidFill>
              </a:rPr>
              <a:t>c</a:t>
            </a:r>
            <a:r>
              <a:rPr lang="de-DE" sz="2000" baseline="-25000" dirty="0" err="1" smtClean="0">
                <a:solidFill>
                  <a:srgbClr val="000000"/>
                </a:solidFill>
              </a:rPr>
              <a:t>y</a:t>
            </a:r>
            <a:r>
              <a:rPr lang="de-DE" sz="2000" dirty="0" smtClean="0">
                <a:solidFill>
                  <a:srgbClr val="000000"/>
                </a:solidFill>
              </a:rPr>
              <a:t>=0,9:</a:t>
            </a:r>
          </a:p>
          <a:p>
            <a:pPr eaLnBrk="1" hangingPunct="1">
              <a:buClrTx/>
              <a:buFontTx/>
              <a:buNone/>
            </a:pP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000" dirty="0" smtClean="0">
                <a:solidFill>
                  <a:srgbClr val="000000"/>
                </a:solidFill>
              </a:rPr>
              <a:t>→ </a:t>
            </a:r>
            <a:r>
              <a:rPr lang="de-DE" sz="2000" dirty="0">
                <a:solidFill>
                  <a:srgbClr val="000000"/>
                </a:solidFill>
              </a:rPr>
              <a:t>zusätzliche Staatsausgaben erhöhen einmalig das Einkommen</a:t>
            </a:r>
          </a:p>
          <a:p>
            <a:pPr eaLnBrk="1" hangingPunct="1">
              <a:buClrTx/>
              <a:buFontTx/>
              <a:buNone/>
            </a:pP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→ höheres Einkommen erhöht die </a:t>
            </a:r>
            <a:r>
              <a:rPr lang="de-DE" sz="2000" dirty="0" smtClean="0">
                <a:solidFill>
                  <a:srgbClr val="000000"/>
                </a:solidFill>
              </a:rPr>
              <a:t>Nachfrage</a:t>
            </a:r>
          </a:p>
          <a:p>
            <a:pPr eaLnBrk="1" hangingPunct="1">
              <a:buClrTx/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0000"/>
                </a:solidFill>
              </a:rPr>
              <a:t>    über zusätzlichen Konsum</a:t>
            </a:r>
          </a:p>
          <a:p>
            <a:pPr eaLnBrk="1" hangingPunct="1">
              <a:buClrTx/>
              <a:buFontTx/>
              <a:buNone/>
            </a:pP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→ Produzenten weiten die Produktion aus</a:t>
            </a:r>
          </a:p>
          <a:p>
            <a:pPr eaLnBrk="1" hangingPunct="1">
              <a:buClrTx/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 </a:t>
            </a:r>
            <a:r>
              <a:rPr lang="de-DE" sz="2000" dirty="0" smtClean="0">
                <a:solidFill>
                  <a:srgbClr val="000000"/>
                </a:solidFill>
              </a:rPr>
              <a:t>    ausgeweitete </a:t>
            </a:r>
            <a:r>
              <a:rPr lang="de-DE" sz="2000" dirty="0">
                <a:solidFill>
                  <a:srgbClr val="000000"/>
                </a:solidFill>
              </a:rPr>
              <a:t>Produktion erhöht wiederum das </a:t>
            </a:r>
            <a:r>
              <a:rPr lang="de-DE" sz="2000" dirty="0" smtClean="0">
                <a:solidFill>
                  <a:srgbClr val="000000"/>
                </a:solidFill>
              </a:rPr>
              <a:t>Einkommen</a:t>
            </a:r>
            <a:endParaRPr lang="de-DE" sz="20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000" dirty="0">
                <a:solidFill>
                  <a:srgbClr val="000000"/>
                </a:solidFill>
              </a:rPr>
              <a:t>→ ...</a:t>
            </a: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44749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4224338" y="187326"/>
            <a:ext cx="58039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400" b="1" dirty="0" smtClean="0">
                <a:solidFill>
                  <a:srgbClr val="000000"/>
                </a:solidFill>
                <a:latin typeface="Sparkasse Rg" pitchFamily="34" charset="0"/>
              </a:rPr>
              <a:t>Staatsausgabenmultiplikator</a:t>
            </a:r>
            <a:endParaRPr lang="de-DE" sz="24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169988" name="Text Box 4"/>
          <p:cNvSpPr txBox="1">
            <a:spLocks noChangeArrowheads="1"/>
          </p:cNvSpPr>
          <p:nvPr/>
        </p:nvSpPr>
        <p:spPr bwMode="auto">
          <a:xfrm>
            <a:off x="318868" y="793506"/>
            <a:ext cx="9144000" cy="1935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marL="609600" indent="-608013"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609600" algn="l"/>
                <a:tab pos="1057275" algn="l"/>
                <a:tab pos="1506538" algn="l"/>
                <a:tab pos="1955800" algn="l"/>
                <a:tab pos="2405063" algn="l"/>
                <a:tab pos="2854325" algn="l"/>
                <a:tab pos="3303588" algn="l"/>
                <a:tab pos="3752850" algn="l"/>
                <a:tab pos="4202113" algn="l"/>
                <a:tab pos="4651375" algn="l"/>
                <a:tab pos="5100638" algn="l"/>
                <a:tab pos="5549900" algn="l"/>
                <a:tab pos="5999163" algn="l"/>
                <a:tab pos="6448425" algn="l"/>
                <a:tab pos="6897688" algn="l"/>
                <a:tab pos="7346950" algn="l"/>
                <a:tab pos="7796213" algn="l"/>
                <a:tab pos="8245475" algn="l"/>
                <a:tab pos="8694738" algn="l"/>
                <a:tab pos="9144000" algn="l"/>
                <a:tab pos="95932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sz="2400" u="sng" dirty="0" smtClean="0">
                <a:solidFill>
                  <a:srgbClr val="000000"/>
                </a:solidFill>
              </a:rPr>
              <a:t>Staatsausgabenmultiplikator</a:t>
            </a:r>
            <a:r>
              <a:rPr lang="de-DE" sz="2400" u="sng" dirty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ClrTx/>
              <a:buFontTx/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sz="2400" dirty="0">
                <a:solidFill>
                  <a:srgbClr val="000000"/>
                </a:solidFill>
              </a:rPr>
              <a:t>Um wie viel ändert sich das gleichgewichtige Einkommen, wenn die</a:t>
            </a:r>
          </a:p>
          <a:p>
            <a:pPr eaLnBrk="1" hangingPunct="1">
              <a:buClrTx/>
              <a:buFontTx/>
              <a:buNone/>
            </a:pPr>
            <a:r>
              <a:rPr lang="de-DE" sz="2400" dirty="0">
                <a:solidFill>
                  <a:srgbClr val="000000"/>
                </a:solidFill>
              </a:rPr>
              <a:t>Staatsausgaben um eine Einheit erhöht werden.</a:t>
            </a:r>
          </a:p>
        </p:txBody>
      </p:sp>
      <p:sp>
        <p:nvSpPr>
          <p:cNvPr id="6" name="Rechteck 5"/>
          <p:cNvSpPr/>
          <p:nvPr/>
        </p:nvSpPr>
        <p:spPr>
          <a:xfrm>
            <a:off x="8689605" y="4227342"/>
            <a:ext cx="3502395" cy="263065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6328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Breitbild</PresentationFormat>
  <Paragraphs>75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Sparkasse Rg</vt:lpstr>
      <vt:lpstr>Times New Roman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Bernhard Köster</dc:creator>
  <cp:lastModifiedBy>Bernhard Köster</cp:lastModifiedBy>
  <cp:revision>42</cp:revision>
  <dcterms:created xsi:type="dcterms:W3CDTF">2020-04-26T18:35:40Z</dcterms:created>
  <dcterms:modified xsi:type="dcterms:W3CDTF">2020-05-05T01:15:02Z</dcterms:modified>
</cp:coreProperties>
</file>