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57" r:id="rId3"/>
    <p:sldId id="265" r:id="rId4"/>
    <p:sldId id="258" r:id="rId5"/>
    <p:sldId id="259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1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57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B3122-18F9-40A4-873B-F1868ACB8B0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458D4-D545-4779-80D2-E724ED8F1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5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849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5129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9329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37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8131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2500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793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27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50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68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44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27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77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61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02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12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11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82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A19F8-F246-48FB-92E9-ED679FF8C374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C58EC-C01A-4E96-B9F3-960BDA97C9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79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feld 48"/>
          <p:cNvSpPr txBox="1"/>
          <p:nvPr/>
        </p:nvSpPr>
        <p:spPr>
          <a:xfrm>
            <a:off x="4450827" y="54137"/>
            <a:ext cx="2823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Das IS-LM-Modell</a:t>
            </a:r>
            <a:endParaRPr lang="de-DE" sz="2800" b="1" dirty="0"/>
          </a:p>
        </p:txBody>
      </p:sp>
      <p:sp>
        <p:nvSpPr>
          <p:cNvPr id="2" name="Rechteck 1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4774403" y="5211253"/>
            <a:ext cx="2610330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2400" b="1" u="sng" dirty="0" smtClean="0"/>
              <a:t>!!!Achtung!!!</a:t>
            </a:r>
          </a:p>
          <a:p>
            <a:pPr algn="ctr"/>
            <a:r>
              <a:rPr lang="de-DE" sz="2400" b="1" u="sng" dirty="0" smtClean="0"/>
              <a:t>Es wird kompliziert</a:t>
            </a:r>
            <a:endParaRPr lang="de-DE" sz="2400" b="1" u="sng" dirty="0"/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06" y="1229858"/>
            <a:ext cx="1330796" cy="998097"/>
          </a:xfrm>
          <a:prstGeom prst="rect">
            <a:avLst/>
          </a:prstGeom>
        </p:spPr>
      </p:pic>
      <p:sp>
        <p:nvSpPr>
          <p:cNvPr id="26" name="Textfeld 25"/>
          <p:cNvSpPr txBox="1"/>
          <p:nvPr/>
        </p:nvSpPr>
        <p:spPr>
          <a:xfrm>
            <a:off x="42985" y="823515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Wilhelmshaven</a:t>
            </a:r>
            <a:endParaRPr lang="de-DE" sz="2000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189257" y="6042250"/>
            <a:ext cx="26218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/>
              <a:t>Prof. Dr. </a:t>
            </a:r>
            <a:r>
              <a:rPr lang="de-DE" sz="1400" b="1" dirty="0"/>
              <a:t>B</a:t>
            </a:r>
            <a:r>
              <a:rPr lang="de-DE" sz="1400" b="1" dirty="0" smtClean="0"/>
              <a:t>ernhard Köster</a:t>
            </a:r>
          </a:p>
          <a:p>
            <a:pPr algn="ctr"/>
            <a:r>
              <a:rPr lang="de-DE" sz="1400" b="1" dirty="0" smtClean="0"/>
              <a:t>Jade-Hochschule Wilhelmshaven</a:t>
            </a:r>
          </a:p>
          <a:p>
            <a:pPr algn="ctr"/>
            <a:r>
              <a:rPr lang="de-DE" sz="1400" b="1" dirty="0" smtClean="0"/>
              <a:t>04.05.2020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6651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0487" y="891257"/>
            <a:ext cx="10808682" cy="12862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Gütermarktmodell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ausschließlich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Mengenanpassungen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seitens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Produzenten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Ausgleich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gebracht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632075" y="2219663"/>
            <a:ext cx="10808682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Beschreibung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Volkswirtschaft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fehlt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Verknüpfung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Größen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letztlich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Wert der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Geld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gemessen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89044" y="3691667"/>
            <a:ext cx="10808682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Verbindung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Zinsen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Investitionsnachfrage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Geldnachfrage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2075" y="5021133"/>
            <a:ext cx="6758430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resultierende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weiterhin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nachfrageorientierte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Modell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IS/LM-Modell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bezeichnet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86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23519" y="905980"/>
            <a:ext cx="906821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IS: Investment = Saving (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LM: Liquidity Preference = Money Supply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9" name="Rechteck 8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74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-150607" y="0"/>
            <a:ext cx="12080838" cy="552094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 smtClean="0"/>
              <a:t>Zinsabhängigkeit der Investitionen (</a:t>
            </a:r>
            <a:r>
              <a:rPr lang="de-DE" sz="2903" b="1" dirty="0" err="1" smtClean="0"/>
              <a:t>Keynesianische</a:t>
            </a:r>
            <a:r>
              <a:rPr lang="de-DE" sz="2903" b="1" dirty="0" smtClean="0"/>
              <a:t> Investitionshypothese)</a:t>
            </a:r>
            <a:endParaRPr lang="de-DE" sz="2903" b="1" dirty="0"/>
          </a:p>
        </p:txBody>
      </p:sp>
      <p:sp>
        <p:nvSpPr>
          <p:cNvPr id="2" name="Rechteck 1"/>
          <p:cNvSpPr/>
          <p:nvPr/>
        </p:nvSpPr>
        <p:spPr>
          <a:xfrm>
            <a:off x="819036" y="635605"/>
            <a:ext cx="3307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(i)=I</a:t>
            </a:r>
            <a:r>
              <a:rPr lang="de-D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+i</a:t>
            </a:r>
            <a:r>
              <a:rPr lang="de-D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		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04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235995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10440" y="-2303"/>
            <a:ext cx="7598011" cy="448204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 smtClean="0"/>
              <a:t>Ableitung der IS-Kurve</a:t>
            </a:r>
            <a:endParaRPr lang="de-DE" sz="2903" b="1" dirty="0"/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235995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235995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235995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202967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Y</a:t>
            </a:r>
            <a:r>
              <a:rPr lang="de-DE" baseline="30000" dirty="0" smtClean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582214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209866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i</a:t>
            </a:r>
            <a:endParaRPr lang="de-DE" sz="1633" dirty="0"/>
          </a:p>
        </p:txBody>
      </p:sp>
      <p:sp>
        <p:nvSpPr>
          <p:cNvPr id="48" name="Textfeld 47"/>
          <p:cNvSpPr txBox="1"/>
          <p:nvPr/>
        </p:nvSpPr>
        <p:spPr>
          <a:xfrm>
            <a:off x="582214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6368772" y="3083018"/>
            <a:ext cx="57419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i</a:t>
            </a:r>
            <a:r>
              <a:rPr lang="de-DE" sz="1633" baseline="-25000" dirty="0" smtClean="0"/>
              <a:t>1</a:t>
            </a:r>
            <a:r>
              <a:rPr lang="de-DE" sz="1633" dirty="0" smtClean="0"/>
              <a:t> &gt;i</a:t>
            </a:r>
            <a:r>
              <a:rPr lang="de-DE" sz="1633" baseline="-25000" dirty="0" smtClean="0"/>
              <a:t>2</a:t>
            </a:r>
            <a:endParaRPr lang="de-DE" sz="1633" dirty="0"/>
          </a:p>
        </p:txBody>
      </p:sp>
      <p:sp>
        <p:nvSpPr>
          <p:cNvPr id="69" name="Textfeld 68"/>
          <p:cNvSpPr txBox="1"/>
          <p:nvPr/>
        </p:nvSpPr>
        <p:spPr>
          <a:xfrm>
            <a:off x="7271839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1" name="Textfeld 70"/>
          <p:cNvSpPr txBox="1"/>
          <p:nvPr/>
        </p:nvSpPr>
        <p:spPr>
          <a:xfrm>
            <a:off x="7138818" y="2843541"/>
            <a:ext cx="5053182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dirty="0"/>
              <a:t>Die IS-</a:t>
            </a:r>
            <a:r>
              <a:rPr lang="en-US" dirty="0" err="1"/>
              <a:t>Kurve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der Ort </a:t>
            </a:r>
            <a:r>
              <a:rPr lang="en-US" dirty="0" err="1"/>
              <a:t>aller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i</a:t>
            </a:r>
            <a:r>
              <a:rPr lang="en-US" dirty="0" err="1" smtClean="0"/>
              <a:t>,y</a:t>
            </a:r>
            <a:r>
              <a:rPr lang="en-US" dirty="0"/>
              <a:t>)-</a:t>
            </a:r>
            <a:r>
              <a:rPr lang="en-US" dirty="0" err="1" smtClean="0"/>
              <a:t>Kombinationen</a:t>
            </a:r>
            <a:r>
              <a:rPr lang="en-US" dirty="0" smtClean="0"/>
              <a:t>,</a:t>
            </a:r>
          </a:p>
          <a:p>
            <a:r>
              <a:rPr lang="en-US" dirty="0"/>
              <a:t> </a:t>
            </a:r>
            <a:r>
              <a:rPr lang="en-US" dirty="0" smtClean="0"/>
              <a:t>    in </a:t>
            </a:r>
            <a:r>
              <a:rPr lang="en-US" dirty="0"/>
              <a:t>der </a:t>
            </a:r>
            <a:r>
              <a:rPr lang="en-US" dirty="0" err="1"/>
              <a:t>der</a:t>
            </a:r>
            <a:r>
              <a:rPr lang="en-US" dirty="0"/>
              <a:t> </a:t>
            </a:r>
            <a:r>
              <a:rPr lang="en-US" dirty="0" err="1"/>
              <a:t>Gütermarkt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Gleichgewicht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.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en-US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dirty="0"/>
              <a:t>Die IS-</a:t>
            </a:r>
            <a:r>
              <a:rPr lang="en-US" dirty="0" err="1"/>
              <a:t>Kurve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fallend</a:t>
            </a:r>
            <a:r>
              <a:rPr lang="en-US" dirty="0"/>
              <a:t> in y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491610" y="324477"/>
            <a:ext cx="2523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400" dirty="0" smtClean="0">
                <a:solidFill>
                  <a:srgbClr val="000000"/>
                </a:solidFill>
              </a:rPr>
              <a:t>Y=Y</a:t>
            </a:r>
            <a:r>
              <a:rPr lang="de-DE" sz="2400" baseline="30000" dirty="0" smtClean="0">
                <a:solidFill>
                  <a:srgbClr val="000000"/>
                </a:solidFill>
              </a:rPr>
              <a:t>D</a:t>
            </a:r>
            <a:r>
              <a:rPr lang="de-DE" sz="2400" dirty="0" smtClean="0">
                <a:solidFill>
                  <a:srgbClr val="000000"/>
                </a:solidFill>
              </a:rPr>
              <a:t>=</a:t>
            </a:r>
          </a:p>
          <a:p>
            <a:pPr algn="ctr"/>
            <a:r>
              <a:rPr lang="de-DE" sz="2400" dirty="0">
                <a:solidFill>
                  <a:srgbClr val="000000"/>
                </a:solidFill>
              </a:rPr>
              <a:t>Y</a:t>
            </a:r>
            <a:r>
              <a:rPr lang="de-DE" sz="2400" dirty="0" smtClean="0">
                <a:solidFill>
                  <a:srgbClr val="000000"/>
                </a:solidFill>
              </a:rPr>
              <a:t>=C</a:t>
            </a:r>
            <a:r>
              <a:rPr lang="de-DE" sz="2400" baseline="-25000" dirty="0" smtClean="0">
                <a:solidFill>
                  <a:srgbClr val="000000"/>
                </a:solidFill>
              </a:rPr>
              <a:t>0</a:t>
            </a:r>
            <a:r>
              <a:rPr lang="de-DE" sz="2400" dirty="0" smtClean="0">
                <a:solidFill>
                  <a:srgbClr val="000000"/>
                </a:solidFill>
              </a:rPr>
              <a:t>+c</a:t>
            </a:r>
            <a:r>
              <a:rPr lang="de-DE" sz="2400" baseline="-25000" dirty="0" smtClean="0">
                <a:solidFill>
                  <a:srgbClr val="000000"/>
                </a:solidFill>
              </a:rPr>
              <a:t>y</a:t>
            </a:r>
            <a:r>
              <a:rPr lang="de-DE" sz="2400" dirty="0" smtClean="0">
                <a:solidFill>
                  <a:srgbClr val="000000"/>
                </a:solidFill>
              </a:rPr>
              <a:t>Y+</a:t>
            </a:r>
            <a:r>
              <a:rPr lang="pt-BR" sz="2400" dirty="0"/>
              <a:t> I</a:t>
            </a:r>
            <a:r>
              <a:rPr lang="pt-BR" sz="2400" baseline="-25000" dirty="0"/>
              <a:t>0</a:t>
            </a:r>
            <a:r>
              <a:rPr lang="pt-BR" sz="2400" dirty="0"/>
              <a:t>+i</a:t>
            </a:r>
            <a:r>
              <a:rPr lang="pt-BR" sz="2400" baseline="-25000" dirty="0"/>
              <a:t>i</a:t>
            </a:r>
            <a:r>
              <a:rPr lang="pt-BR" sz="2400" dirty="0"/>
              <a:t>∙i </a:t>
            </a:r>
            <a:r>
              <a:rPr lang="de-DE" sz="2400" dirty="0" smtClean="0">
                <a:solidFill>
                  <a:srgbClr val="000000"/>
                </a:solidFill>
              </a:rPr>
              <a:t>+</a:t>
            </a:r>
            <a:r>
              <a:rPr lang="de-DE" sz="2400" dirty="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" name="Rechteck 2"/>
          <p:cNvSpPr/>
          <p:nvPr/>
        </p:nvSpPr>
        <p:spPr>
          <a:xfrm>
            <a:off x="7594774" y="12260"/>
            <a:ext cx="4157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Gleichgewichtsbedingung</a:t>
            </a:r>
            <a:r>
              <a:rPr lang="en-US" b="1" dirty="0" smtClean="0"/>
              <a:t> am </a:t>
            </a:r>
            <a:r>
              <a:rPr lang="en-US" b="1" dirty="0" err="1" smtClean="0"/>
              <a:t>Gütermarkt</a:t>
            </a:r>
            <a:endParaRPr lang="de-DE" b="1" dirty="0"/>
          </a:p>
        </p:txBody>
      </p:sp>
      <p:sp>
        <p:nvSpPr>
          <p:cNvPr id="65" name="Rechteck 64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973997" y="4099242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1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1940605" y="5235591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913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Geldmarkt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9502" y="626990"/>
            <a:ext cx="7506079" cy="581386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14772" indent="-414772">
              <a:buFont typeface="Arial" panose="020B0604020202020204" pitchFamily="34" charset="0"/>
              <a:buChar char="•"/>
            </a:pPr>
            <a:r>
              <a:rPr lang="en-US" sz="2903" dirty="0" smtClean="0">
                <a:solidFill>
                  <a:sysClr val="windowText" lastClr="000000"/>
                </a:solidFill>
              </a:rPr>
              <a:t>Geldangebot</a:t>
            </a:r>
            <a:endParaRPr lang="en-US" sz="2903" dirty="0">
              <a:solidFill>
                <a:sysClr val="windowText" lastClr="000000"/>
              </a:solidFill>
            </a:endParaRPr>
          </a:p>
          <a:p>
            <a:pPr marL="0" lvl="1"/>
            <a:r>
              <a:rPr lang="en-US" sz="2177" kern="0" dirty="0">
                <a:solidFill>
                  <a:sysClr val="windowText" lastClr="000000"/>
                </a:solidFill>
              </a:rPr>
              <a:t>	</a:t>
            </a:r>
            <a:endParaRPr lang="en-US" sz="2177" kern="0" dirty="0" smtClean="0">
              <a:solidFill>
                <a:sysClr val="windowText" lastClr="000000"/>
              </a:solidFill>
            </a:endParaRPr>
          </a:p>
          <a:p>
            <a:pPr marL="0" lvl="1"/>
            <a:endParaRPr lang="en-US" sz="2177" kern="0" dirty="0">
              <a:solidFill>
                <a:sysClr val="windowText" lastClr="000000"/>
              </a:solidFill>
            </a:endParaRPr>
          </a:p>
          <a:p>
            <a:pPr marL="0" lvl="1"/>
            <a:endParaRPr lang="en-US" sz="2177" kern="0" dirty="0" smtClean="0">
              <a:solidFill>
                <a:sysClr val="windowText" lastClr="000000"/>
              </a:solidFill>
            </a:endParaRPr>
          </a:p>
          <a:p>
            <a:pPr marL="0" lvl="1"/>
            <a:endParaRPr lang="en-US" sz="2177" kern="0" dirty="0" smtClean="0">
              <a:solidFill>
                <a:sysClr val="windowText" lastClr="000000"/>
              </a:solidFill>
            </a:endParaRPr>
          </a:p>
          <a:p>
            <a:pPr marL="0" lvl="1"/>
            <a:endParaRPr lang="en-US" sz="1633" dirty="0">
              <a:solidFill>
                <a:sysClr val="windowText" lastClr="000000"/>
              </a:solidFill>
            </a:endParaRPr>
          </a:p>
          <a:p>
            <a:pPr marL="414772" indent="-414772">
              <a:buFont typeface="Arial" panose="020B0604020202020204" pitchFamily="34" charset="0"/>
              <a:buChar char="•"/>
            </a:pPr>
            <a:r>
              <a:rPr lang="en-US" sz="2903" dirty="0" err="1" smtClean="0">
                <a:solidFill>
                  <a:sysClr val="windowText" lastClr="000000"/>
                </a:solidFill>
              </a:rPr>
              <a:t>Geldnachfrage</a:t>
            </a:r>
            <a:endParaRPr lang="en-US" sz="2903" dirty="0">
              <a:solidFill>
                <a:sysClr val="windowText" lastClr="000000"/>
              </a:solidFill>
            </a:endParaRPr>
          </a:p>
          <a:p>
            <a:r>
              <a:rPr lang="de-DE" sz="1814" dirty="0"/>
              <a:t>	</a:t>
            </a:r>
            <a:r>
              <a:rPr lang="de-DE" sz="18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L(</a:t>
            </a:r>
            <a:r>
              <a:rPr lang="de-DE" sz="181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Y,i</a:t>
            </a:r>
            <a:r>
              <a:rPr lang="de-DE" sz="18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de-DE" sz="181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de-DE" sz="1814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DE" sz="181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de-DE" sz="181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Y+l</a:t>
            </a:r>
            <a:r>
              <a:rPr lang="de-DE" sz="1814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sz="181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de-DE" sz="181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sz="18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181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de-DE" sz="1814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DE" sz="18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de-DE" sz="18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endParaRPr lang="de-DE" sz="181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81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81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8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18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l</a:t>
            </a:r>
            <a:r>
              <a:rPr lang="de-DE" sz="1814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sz="18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endParaRPr lang="de-DE" sz="181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1600268" y="1249909"/>
                <a:ext cx="440377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ker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 ker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de-DE" i="1" ker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68" y="1249909"/>
                <a:ext cx="440377" cy="6575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8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02548" y="-51709"/>
            <a:ext cx="40272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600" b="1" dirty="0" smtClean="0"/>
              <a:t>Ableitung der Die </a:t>
            </a:r>
            <a:r>
              <a:rPr lang="de-DE" sz="2600" b="1" dirty="0"/>
              <a:t>LM-Kurve</a:t>
            </a:r>
          </a:p>
        </p:txBody>
      </p:sp>
      <p:cxnSp>
        <p:nvCxnSpPr>
          <p:cNvPr id="7" name="Straight Arrow Connector 7"/>
          <p:cNvCxnSpPr/>
          <p:nvPr/>
        </p:nvCxnSpPr>
        <p:spPr>
          <a:xfrm flipV="1">
            <a:off x="318104" y="4058463"/>
            <a:ext cx="3699877" cy="118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3217946" y="4142029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smtClean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6"/>
          <p:cNvCxnSpPr/>
          <p:nvPr/>
        </p:nvCxnSpPr>
        <p:spPr>
          <a:xfrm flipV="1">
            <a:off x="318104" y="956401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>
            <a:off x="4142914" y="4058463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4142913" y="944599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58491" y="1036884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1" y="1036884"/>
                <a:ext cx="305147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feld 52"/>
          <p:cNvSpPr txBox="1"/>
          <p:nvPr/>
        </p:nvSpPr>
        <p:spPr>
          <a:xfrm>
            <a:off x="683111" y="5000740"/>
            <a:ext cx="6450472" cy="13442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000" dirty="0"/>
              <a:t>Die LM-</a:t>
            </a:r>
            <a:r>
              <a:rPr lang="en-US" sz="2000" dirty="0" err="1"/>
              <a:t>Kurve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 der Ort </a:t>
            </a:r>
            <a:r>
              <a:rPr lang="en-US" sz="2000" dirty="0" err="1"/>
              <a:t>aller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/>
              <a:t>i</a:t>
            </a:r>
            <a:r>
              <a:rPr lang="en-US" sz="2000" dirty="0" err="1" smtClean="0"/>
              <a:t>,y</a:t>
            </a:r>
            <a:r>
              <a:rPr lang="en-US" sz="2000" dirty="0"/>
              <a:t>)-</a:t>
            </a:r>
            <a:r>
              <a:rPr lang="en-US" sz="2000" dirty="0" err="1"/>
              <a:t>Kombinationen</a:t>
            </a:r>
            <a:r>
              <a:rPr lang="en-US" sz="2000" dirty="0"/>
              <a:t>, in </a:t>
            </a:r>
            <a:r>
              <a:rPr lang="en-US" sz="2000" dirty="0" err="1"/>
              <a:t>denen</a:t>
            </a:r>
            <a:r>
              <a:rPr lang="en-US" sz="2000" dirty="0"/>
              <a:t> der </a:t>
            </a:r>
            <a:r>
              <a:rPr lang="en-US" sz="2000" dirty="0" err="1"/>
              <a:t>Geldmakrt</a:t>
            </a:r>
            <a:r>
              <a:rPr lang="en-US" sz="2000" dirty="0"/>
              <a:t> </a:t>
            </a:r>
            <a:r>
              <a:rPr lang="en-US" sz="2000" dirty="0" err="1"/>
              <a:t>sich</a:t>
            </a:r>
            <a:r>
              <a:rPr lang="en-US" sz="2000" dirty="0"/>
              <a:t> </a:t>
            </a:r>
            <a:r>
              <a:rPr lang="en-US" sz="2000" dirty="0" err="1"/>
              <a:t>im</a:t>
            </a:r>
            <a:r>
              <a:rPr lang="en-US" sz="2000" dirty="0"/>
              <a:t> </a:t>
            </a:r>
            <a:r>
              <a:rPr lang="en-US" sz="2000" dirty="0" err="1"/>
              <a:t>Gleichgewicht</a:t>
            </a:r>
            <a:r>
              <a:rPr lang="en-US" sz="2000" dirty="0"/>
              <a:t> </a:t>
            </a:r>
            <a:r>
              <a:rPr lang="en-US" sz="2000" dirty="0" err="1"/>
              <a:t>befindet</a:t>
            </a:r>
            <a:endParaRPr lang="en-US" sz="2000" dirty="0"/>
          </a:p>
          <a:p>
            <a:pPr marL="311079" indent="-311079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000" dirty="0"/>
              <a:t>Die LM-</a:t>
            </a:r>
            <a:r>
              <a:rPr lang="en-US" sz="2000" dirty="0" err="1"/>
              <a:t>Kurve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 </a:t>
            </a:r>
            <a:r>
              <a:rPr lang="en-US" sz="2000" dirty="0" err="1"/>
              <a:t>steigend</a:t>
            </a:r>
            <a:r>
              <a:rPr lang="en-US" sz="2000" dirty="0"/>
              <a:t> in y</a:t>
            </a:r>
            <a:endParaRPr lang="de-DE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9357593" y="553429"/>
                <a:ext cx="1584729" cy="1591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de-DE" sz="2400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de-DE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=L(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de-DE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,i</a:t>
                </a:r>
                <a:r>
                  <a:rPr lang="de-DE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endParaRPr lang="de-DE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de-DE" sz="2400" i="1" ker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l</a:t>
                </a:r>
                <a:r>
                  <a:rPr lang="de-DE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de-DE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de-DE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y+l</a:t>
                </a:r>
                <a:r>
                  <a:rPr lang="de-DE" sz="2400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∙i</a:t>
                </a:r>
                <a:endParaRPr lang="de-DE" sz="2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593" y="553429"/>
                <a:ext cx="1584729" cy="1591846"/>
              </a:xfrm>
              <a:prstGeom prst="rect">
                <a:avLst/>
              </a:prstGeom>
              <a:blipFill>
                <a:blip r:embed="rId4"/>
                <a:stretch>
                  <a:fillRect r="-3462" b="-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/>
          <p:cNvSpPr/>
          <p:nvPr/>
        </p:nvSpPr>
        <p:spPr>
          <a:xfrm>
            <a:off x="8146212" y="98245"/>
            <a:ext cx="4045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Gleichgewichtsbedingung</a:t>
            </a:r>
            <a:r>
              <a:rPr lang="en-US" b="1" dirty="0"/>
              <a:t> am </a:t>
            </a:r>
            <a:r>
              <a:rPr lang="en-US" b="1" dirty="0" err="1" smtClean="0"/>
              <a:t>Geldmarkt</a:t>
            </a:r>
            <a:endParaRPr lang="de-DE" b="1" dirty="0"/>
          </a:p>
        </p:txBody>
      </p:sp>
      <p:sp>
        <p:nvSpPr>
          <p:cNvPr id="41" name="TextBox 9"/>
          <p:cNvSpPr txBox="1"/>
          <p:nvPr/>
        </p:nvSpPr>
        <p:spPr>
          <a:xfrm>
            <a:off x="7941686" y="4077557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4"/>
              <p:cNvSpPr txBox="1"/>
              <p:nvPr/>
            </p:nvSpPr>
            <p:spPr>
              <a:xfrm>
                <a:off x="3821596" y="1066234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596" y="1066234"/>
                <a:ext cx="305147" cy="343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hteck 50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764200" y="412917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6790392" y="408447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D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3821596" y="466675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&lt;y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374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900042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 err="1"/>
              <a:t>Allgmeines</a:t>
            </a:r>
            <a:r>
              <a:rPr lang="de-DE" sz="2903" b="1" dirty="0"/>
              <a:t> Gleichgewicht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856609" y="1174921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856610" y="4740892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21965" y="1109596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05183" y="4759330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279698" y="5192757"/>
            <a:ext cx="80736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Der Schnittpunkt von LM- und IS-Kurve ist das allgemeine Gleichgewicht</a:t>
            </a:r>
          </a:p>
          <a:p>
            <a:endParaRPr lang="de-DE" sz="2000" b="1" dirty="0"/>
          </a:p>
          <a:p>
            <a:r>
              <a:rPr lang="de-DE" sz="2000" b="1" dirty="0"/>
              <a:t>→	Güter- und Geldmarkt befinden sich gleichzeitig im Gleichgewicht</a:t>
            </a:r>
          </a:p>
        </p:txBody>
      </p:sp>
      <p:sp>
        <p:nvSpPr>
          <p:cNvPr id="25" name="Rechteck 24"/>
          <p:cNvSpPr/>
          <p:nvPr/>
        </p:nvSpPr>
        <p:spPr>
          <a:xfrm>
            <a:off x="128873" y="5102950"/>
            <a:ext cx="8224440" cy="1306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18" name="Rechteck 17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47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Breitbild</PresentationFormat>
  <Paragraphs>71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Köster</dc:creator>
  <cp:lastModifiedBy>Bernhard Köster</cp:lastModifiedBy>
  <cp:revision>27</cp:revision>
  <dcterms:created xsi:type="dcterms:W3CDTF">2020-05-03T20:00:42Z</dcterms:created>
  <dcterms:modified xsi:type="dcterms:W3CDTF">2020-05-05T03:29:37Z</dcterms:modified>
</cp:coreProperties>
</file>