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68" r:id="rId8"/>
    <p:sldId id="269" r:id="rId9"/>
    <p:sldId id="259" r:id="rId10"/>
    <p:sldId id="270" r:id="rId11"/>
    <p:sldId id="272" r:id="rId12"/>
    <p:sldId id="262" r:id="rId13"/>
    <p:sldId id="271" r:id="rId14"/>
    <p:sldId id="257" r:id="rId15"/>
    <p:sldId id="260" r:id="rId16"/>
    <p:sldId id="261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9A305-1A2B-4317-B44A-39D677677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AF455E-BBC1-47A8-96B5-047A0482D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4FC230-D309-49E6-801F-F28701D9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BD7211-3EB6-4F17-B330-1B50B0CE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CBC1B-C675-4846-9B79-CDA7E59D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99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DF1B0-87CB-49BB-8A1A-78FEDDB2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60A551-23F8-437F-8744-7F6B8129E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54772-A6C5-4B1F-AE4D-CE9D6AB4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C87824-81A9-4C1B-8821-6A615F7D1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BA8136-FF20-492E-A381-6341242E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25DC07-7321-4017-B983-F68595F72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AAC40D-910F-4611-9CF0-ED2C2B52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084C09-D960-420F-87C9-8348F607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039B62-DCEA-4FE4-855E-615E3FAA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A1826-BBB5-48BF-8D67-B8844C16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48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E6CBB-4964-468B-BE35-DB007AE9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378FC7-1317-4B8C-AB20-66A1030FF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BFD374-D9B4-465E-8A35-6AF07F3A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ECEDC0-6A3C-4AF6-8F48-031636CC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5DE14E-553B-465E-998F-5872D4C5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3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A1492-9D49-4186-ABDE-58384095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51525A-413B-4A91-AE5C-92515810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A142A-6B45-4743-8F25-156DF1F6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27810D-3104-4B24-B083-1D9CB32E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5A2641-BD69-4CE4-A8C8-54B385E8B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38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590E1-72DB-447D-9996-9D689A95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B50B7A-090A-4B07-A241-30A0D35E7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06BF0A-B308-4563-863E-622197442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266ACD-B018-4626-92FD-E6262131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8B63FE-3AAB-490A-8BFC-93F3BE2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BCF6FC-0624-4BD1-8EF2-B47AE510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57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B32EE-F102-42C2-9DA2-53E1E520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FAFB5E-C72D-4385-B31C-20E7CBFE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361961-6FC6-4CC0-9C6C-A9DC364A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2C6449-1A23-49F4-8293-16DB4C6FF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ED6924-52F8-491C-938D-F23992775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200A26-F121-447F-9828-AEB41C46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07BB5E1-D3EB-456A-AA4D-EE377B7E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451F28-DEEC-4CC4-8629-013FA8FA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37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58C77-D613-44C9-A4B1-69EC74CD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054B39-3305-4EBC-B6EF-80F3888B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4216B0-9FE0-43F9-8F49-0FC2FA74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DE7C77-0075-4FEF-A009-15D5E8B8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7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3D5981-880C-4941-B000-CFB70182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4D4DBE-A1B1-4ACD-AECA-685ECB42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03E62D-11F6-4648-8DA6-D88ACC85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0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28B2D-AAA2-4DD8-A2F9-57EAD2D0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B1C2EB-3E44-4ADF-A0AB-FDE1A1BD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F714A7-BA8B-41DD-B141-41DF90E8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1198EC-B392-4C77-A059-10D66B73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AD5E50-BFD3-4CC8-AF0C-25271834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6F7EE0-52FD-4D8D-AD3D-3C06062D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79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5E937-E97D-43A9-9A88-A93A4508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089C55-A9EE-44B4-876E-EFD5229A9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5B60C2-9060-4CC5-84EE-6BB65A3F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7908C-D43B-4ED1-9D14-981264C6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A1E4E9-E0BF-4ED6-B53D-5268CA93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BB06F2-641F-4442-87B4-546283A5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5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E1778C-4531-41EE-9959-F3E96E34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600DA-C000-4F3B-9075-70B7CF0A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BECAC4-34C6-4C76-81C8-983C40499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A683-C803-4057-A030-6CFAD50AE613}" type="datetimeFigureOut">
              <a:rPr lang="de-DE" smtClean="0"/>
              <a:t>12.12.2024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524B25-1F63-4BB1-935E-4FC7B864D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9722C4-0BF3-4D5B-9807-E061A8611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9C9C-ED99-45F8-B3E6-BC338E0E2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apers.ssrn.com/sol3/papers.cfm?abstract_id=504685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bVLtTmL-4" TargetMode="External"/><Relationship Id="rId2" Type="http://schemas.openxmlformats.org/officeDocument/2006/relationships/hyperlink" Target="http://www.bernhardkoester.de/workingpaper/CDO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k-elibrary.de/10.15358/0340-1650-2024-5/wist-wirtschaftswissenschaftliches-studium-jahrgang-53-2024-heft-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www.focus.de/kultur/kino_tv/tv-kolumne-waigel-rechnet-mit-der-ampel-ab-und-verbluefft-lanz-mit-dem-trick-von-scholz_id_26055565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DF9398-FEF4-451C-A222-2845C944F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07" y="243990"/>
            <a:ext cx="5781675" cy="29241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144797" y="4195583"/>
            <a:ext cx="8084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Und wer gar nix kann?</a:t>
            </a:r>
            <a:endParaRPr lang="de-DE" sz="1200" dirty="0">
              <a:latin typeface="Permanent Marker" panose="020000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7BBDDF-6E27-4D7E-B78A-318F20F8472D}"/>
              </a:ext>
            </a:extLst>
          </p:cNvPr>
          <p:cNvSpPr txBox="1"/>
          <p:nvPr/>
        </p:nvSpPr>
        <p:spPr>
          <a:xfrm>
            <a:off x="1" y="6581001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Permanent Marker" panose="02000000000000000000" pitchFamily="2" charset="0"/>
              </a:rPr>
              <a:t>Bernhard Köster                                                                       				  	                                    12.12.2024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85EA7E7-7465-4603-9546-B0A604538547}"/>
              </a:ext>
            </a:extLst>
          </p:cNvPr>
          <p:cNvSpPr txBox="1"/>
          <p:nvPr/>
        </p:nvSpPr>
        <p:spPr>
          <a:xfrm>
            <a:off x="1" y="3271551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Wer nix wird </a:t>
            </a:r>
            <a:r>
              <a:rPr lang="de-DE" sz="3000" dirty="0" err="1">
                <a:latin typeface="Permanent Marker" panose="02000000000000000000" pitchFamily="2" charset="0"/>
              </a:rPr>
              <a:t>wird</a:t>
            </a:r>
            <a:r>
              <a:rPr lang="de-DE" sz="3000" dirty="0">
                <a:latin typeface="Permanent Marker" panose="02000000000000000000" pitchFamily="2" charset="0"/>
              </a:rPr>
              <a:t> Wirt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D4D6E8-D0AD-4B0B-99CD-83191204D1C8}"/>
              </a:ext>
            </a:extLst>
          </p:cNvPr>
          <p:cNvSpPr txBox="1"/>
          <p:nvPr/>
        </p:nvSpPr>
        <p:spPr>
          <a:xfrm>
            <a:off x="6528513" y="4187261"/>
            <a:ext cx="45701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Volkswirt!</a:t>
            </a:r>
            <a:endParaRPr lang="de-DE" sz="1200" dirty="0">
              <a:latin typeface="Permanent Marker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EEA3D7-0CA2-48F2-9753-CE3B30500D0C}"/>
              </a:ext>
            </a:extLst>
          </p:cNvPr>
          <p:cNvSpPr txBox="1"/>
          <p:nvPr/>
        </p:nvSpPr>
        <p:spPr>
          <a:xfrm>
            <a:off x="1" y="4999585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Gefährliches Halbwissen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aus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Ökonomie – Mathe – Statistik </a:t>
            </a:r>
          </a:p>
        </p:txBody>
      </p:sp>
    </p:spTree>
    <p:extLst>
      <p:ext uri="{BB962C8B-B14F-4D97-AF65-F5344CB8AC3E}">
        <p14:creationId xmlns:p14="http://schemas.microsoft.com/office/powerpoint/2010/main" val="28759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152400" y="505"/>
            <a:ext cx="12191999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Genesis 41, 15-36 und das Ende der AMPEL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DBD7AAE-A8FC-4FE8-B136-E1BE83F0235E}"/>
              </a:ext>
            </a:extLst>
          </p:cNvPr>
          <p:cNvSpPr/>
          <p:nvPr/>
        </p:nvSpPr>
        <p:spPr>
          <a:xfrm>
            <a:off x="72427" y="4875316"/>
            <a:ext cx="1204714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/>
              <a:t>Flexible Majority Rules and Public Deficit Spending</a:t>
            </a:r>
          </a:p>
          <a:p>
            <a:pPr algn="ctr"/>
            <a:r>
              <a:rPr lang="en-US" sz="3000" b="1" dirty="0"/>
              <a:t>Die </a:t>
            </a:r>
            <a:r>
              <a:rPr lang="en-US" sz="3000" b="1" dirty="0" err="1"/>
              <a:t>Höhe</a:t>
            </a:r>
            <a:r>
              <a:rPr lang="en-US" sz="3000" b="1" dirty="0"/>
              <a:t> der </a:t>
            </a:r>
            <a:r>
              <a:rPr lang="en-US" sz="3000" b="1" dirty="0" err="1"/>
              <a:t>Schuldenaufnahme</a:t>
            </a:r>
            <a:r>
              <a:rPr lang="en-US" sz="3000" b="1" dirty="0"/>
              <a:t> </a:t>
            </a:r>
            <a:r>
              <a:rPr lang="en-US" sz="3000" b="1" dirty="0" err="1"/>
              <a:t>ist</a:t>
            </a:r>
            <a:r>
              <a:rPr lang="en-US" sz="3000" b="1" dirty="0"/>
              <a:t> </a:t>
            </a:r>
            <a:r>
              <a:rPr lang="en-US" sz="3000" b="1" dirty="0" err="1"/>
              <a:t>abhängig</a:t>
            </a:r>
            <a:r>
              <a:rPr lang="en-US" sz="3000" b="1" dirty="0"/>
              <a:t> von der </a:t>
            </a:r>
            <a:r>
              <a:rPr lang="en-US" sz="3000" b="1" dirty="0" err="1"/>
              <a:t>Größe</a:t>
            </a:r>
            <a:r>
              <a:rPr lang="en-US" sz="3000" b="1" dirty="0"/>
              <a:t> der </a:t>
            </a:r>
            <a:r>
              <a:rPr lang="en-US" sz="3000" b="1" dirty="0" err="1"/>
              <a:t>Mehrheit</a:t>
            </a:r>
            <a:endParaRPr lang="en-US" sz="3000" b="1" dirty="0"/>
          </a:p>
          <a:p>
            <a:pPr algn="ctr"/>
            <a:endParaRPr lang="de-DE" dirty="0">
              <a:hlinkClick r:id="rId2"/>
            </a:endParaRPr>
          </a:p>
          <a:p>
            <a:pPr algn="ctr"/>
            <a:r>
              <a:rPr lang="de-DE" dirty="0">
                <a:hlinkClick r:id="rId2"/>
              </a:rPr>
              <a:t>https://papers.ssrn.com/sol3/papers.cfm?abstract_id=5046854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09405A-F111-486F-9072-138C5F6BE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1" y="738675"/>
            <a:ext cx="6781800" cy="380485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BC5F10E-8E4E-4864-92DC-4558B98CDAD0}"/>
              </a:ext>
            </a:extLst>
          </p:cNvPr>
          <p:cNvSpPr txBox="1"/>
          <p:nvPr/>
        </p:nvSpPr>
        <p:spPr>
          <a:xfrm>
            <a:off x="1498600" y="1945401"/>
            <a:ext cx="1905000" cy="1015663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rgbClr val="00B050"/>
                </a:solidFill>
              </a:rPr>
              <a:t>Schulden ja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310DD8-CB29-4672-8D2C-D305676B5399}"/>
              </a:ext>
            </a:extLst>
          </p:cNvPr>
          <p:cNvSpPr txBox="1"/>
          <p:nvPr/>
        </p:nvSpPr>
        <p:spPr>
          <a:xfrm>
            <a:off x="4413250" y="1625439"/>
            <a:ext cx="1905000" cy="1015663"/>
          </a:xfrm>
          <a:prstGeom prst="rect">
            <a:avLst/>
          </a:prstGeom>
          <a:noFill/>
          <a:ln w="666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2"/>
                </a:solidFill>
              </a:rPr>
              <a:t>Schulden nein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C53A93-24E0-48E9-A6CC-F0B0D7095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725" y="738675"/>
            <a:ext cx="2891689" cy="3804854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9F15716-9507-46A6-BDC1-CB12971879C7}"/>
              </a:ext>
            </a:extLst>
          </p:cNvPr>
          <p:cNvGrpSpPr/>
          <p:nvPr/>
        </p:nvGrpSpPr>
        <p:grpSpPr>
          <a:xfrm>
            <a:off x="8086725" y="738675"/>
            <a:ext cx="2891689" cy="3896825"/>
            <a:chOff x="8086725" y="738675"/>
            <a:chExt cx="2891689" cy="3896825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BD912506-7017-4F42-AEFB-718D193197AE}"/>
                </a:ext>
              </a:extLst>
            </p:cNvPr>
            <p:cNvCxnSpPr/>
            <p:nvPr/>
          </p:nvCxnSpPr>
          <p:spPr>
            <a:xfrm>
              <a:off x="8086725" y="738675"/>
              <a:ext cx="2891689" cy="3804854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266771C4-4FC9-447A-9AE0-1956CFC5F2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6725" y="738675"/>
              <a:ext cx="2771775" cy="3896825"/>
            </a:xfrm>
            <a:prstGeom prst="line">
              <a:avLst/>
            </a:prstGeom>
            <a:ln w="254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98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Der Zwischenwertsatz im Biergarten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74FEB6-435E-4FCE-A568-3D962504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30" y="715758"/>
            <a:ext cx="6944138" cy="59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Der Zwischenwertsatz im Biergarten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7AE8B01F-BFF3-4424-AA2D-402F91B9FE7F}"/>
              </a:ext>
            </a:extLst>
          </p:cNvPr>
          <p:cNvCxnSpPr>
            <a:cxnSpLocks/>
          </p:cNvCxnSpPr>
          <p:nvPr/>
        </p:nvCxnSpPr>
        <p:spPr>
          <a:xfrm>
            <a:off x="749299" y="3556000"/>
            <a:ext cx="50800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B9974C5-5EE3-4729-B3ED-25C64E285BB9}"/>
              </a:ext>
            </a:extLst>
          </p:cNvPr>
          <p:cNvCxnSpPr>
            <a:cxnSpLocks/>
          </p:cNvCxnSpPr>
          <p:nvPr/>
        </p:nvCxnSpPr>
        <p:spPr>
          <a:xfrm flipV="1">
            <a:off x="749299" y="850900"/>
            <a:ext cx="0" cy="546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8847F72-833A-47BF-A403-72FD2999F3C2}"/>
              </a:ext>
            </a:extLst>
          </p:cNvPr>
          <p:cNvSpPr txBox="1"/>
          <p:nvPr/>
        </p:nvSpPr>
        <p:spPr>
          <a:xfrm rot="10800000">
            <a:off x="1282700" y="1070039"/>
            <a:ext cx="5084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0" dirty="0"/>
              <a:t>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C201C7-4A42-4513-B693-DFC9D7DCCC36}"/>
              </a:ext>
            </a:extLst>
          </p:cNvPr>
          <p:cNvSpPr txBox="1"/>
          <p:nvPr/>
        </p:nvSpPr>
        <p:spPr>
          <a:xfrm rot="10800000" flipV="1">
            <a:off x="4602900" y="4680684"/>
            <a:ext cx="3809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/>
              <a:t>.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E6E4134-3A33-4FDB-A0ED-5EA6721A1C56}"/>
              </a:ext>
            </a:extLst>
          </p:cNvPr>
          <p:cNvSpPr/>
          <p:nvPr/>
        </p:nvSpPr>
        <p:spPr>
          <a:xfrm>
            <a:off x="1536936" y="1475819"/>
            <a:ext cx="3327162" cy="4312139"/>
          </a:xfrm>
          <a:custGeom>
            <a:avLst/>
            <a:gdLst>
              <a:gd name="connsiteX0" fmla="*/ 0 w 3138653"/>
              <a:gd name="connsiteY0" fmla="*/ 36402 h 2202179"/>
              <a:gd name="connsiteX1" fmla="*/ 1003300 w 3138653"/>
              <a:gd name="connsiteY1" fmla="*/ 201502 h 2202179"/>
              <a:gd name="connsiteX2" fmla="*/ 1587500 w 3138653"/>
              <a:gd name="connsiteY2" fmla="*/ 1585802 h 2202179"/>
              <a:gd name="connsiteX3" fmla="*/ 2730500 w 3138653"/>
              <a:gd name="connsiteY3" fmla="*/ 1789002 h 2202179"/>
              <a:gd name="connsiteX4" fmla="*/ 3098800 w 3138653"/>
              <a:gd name="connsiteY4" fmla="*/ 2157302 h 2202179"/>
              <a:gd name="connsiteX5" fmla="*/ 3111500 w 3138653"/>
              <a:gd name="connsiteY5" fmla="*/ 2182702 h 220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653" h="2202179">
                <a:moveTo>
                  <a:pt x="0" y="36402"/>
                </a:moveTo>
                <a:cubicBezTo>
                  <a:pt x="369358" y="-10165"/>
                  <a:pt x="738717" y="-56731"/>
                  <a:pt x="1003300" y="201502"/>
                </a:cubicBezTo>
                <a:cubicBezTo>
                  <a:pt x="1267883" y="459735"/>
                  <a:pt x="1299633" y="1321219"/>
                  <a:pt x="1587500" y="1585802"/>
                </a:cubicBezTo>
                <a:cubicBezTo>
                  <a:pt x="1875367" y="1850385"/>
                  <a:pt x="2478617" y="1693752"/>
                  <a:pt x="2730500" y="1789002"/>
                </a:cubicBezTo>
                <a:cubicBezTo>
                  <a:pt x="2982383" y="1884252"/>
                  <a:pt x="3035300" y="2091685"/>
                  <a:pt x="3098800" y="2157302"/>
                </a:cubicBezTo>
                <a:cubicBezTo>
                  <a:pt x="3162300" y="2222919"/>
                  <a:pt x="3136900" y="2202810"/>
                  <a:pt x="3111500" y="2182702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F2E81CD-A57B-492F-A4B7-EC4499ABA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10" y="558800"/>
            <a:ext cx="3810000" cy="33623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077947C-8307-4ABA-A93B-3550D772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12" y="3822700"/>
            <a:ext cx="3514725" cy="2667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334379E-765F-4C77-9E3C-BE2EE5B16653}"/>
              </a:ext>
            </a:extLst>
          </p:cNvPr>
          <p:cNvSpPr txBox="1"/>
          <p:nvPr/>
        </p:nvSpPr>
        <p:spPr>
          <a:xfrm>
            <a:off x="1746167" y="3010093"/>
            <a:ext cx="2722089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Nullstelle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6775EC-6D5A-479C-995D-F198AA5CD386}"/>
              </a:ext>
            </a:extLst>
          </p:cNvPr>
          <p:cNvSpPr txBox="1"/>
          <p:nvPr/>
        </p:nvSpPr>
        <p:spPr>
          <a:xfrm>
            <a:off x="4999515" y="3610227"/>
            <a:ext cx="829785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x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30BD510-114E-40F3-8F4C-8CC6DF28B23A}"/>
              </a:ext>
            </a:extLst>
          </p:cNvPr>
          <p:cNvSpPr txBox="1"/>
          <p:nvPr/>
        </p:nvSpPr>
        <p:spPr>
          <a:xfrm>
            <a:off x="169381" y="1067557"/>
            <a:ext cx="973693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F(x)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4201618-A953-4BA9-8309-F261D1CBF963}"/>
              </a:ext>
            </a:extLst>
          </p:cNvPr>
          <p:cNvSpPr txBox="1"/>
          <p:nvPr/>
        </p:nvSpPr>
        <p:spPr>
          <a:xfrm>
            <a:off x="5605063" y="3664453"/>
            <a:ext cx="6586936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Irgendwo wackelt der Tisch nicht</a:t>
            </a:r>
          </a:p>
        </p:txBody>
      </p:sp>
    </p:spTree>
    <p:extLst>
      <p:ext uri="{BB962C8B-B14F-4D97-AF65-F5344CB8AC3E}">
        <p14:creationId xmlns:p14="http://schemas.microsoft.com/office/powerpoint/2010/main" val="42694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1" y="-19087"/>
            <a:ext cx="12191999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Der </a:t>
            </a:r>
            <a:r>
              <a:rPr lang="de-DE" sz="3000" dirty="0" err="1">
                <a:latin typeface="Permanent Marker" panose="02000000000000000000" pitchFamily="2" charset="0"/>
              </a:rPr>
              <a:t>Zonk</a:t>
            </a:r>
            <a:r>
              <a:rPr lang="de-DE" sz="3000" dirty="0">
                <a:latin typeface="Permanent Marker" panose="02000000000000000000" pitchFamily="2" charset="0"/>
              </a:rPr>
              <a:t> in der Statistik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3E4D64-DCF5-4E44-B10F-219968FE2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57" y="608517"/>
            <a:ext cx="2097088" cy="273417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15BADA2-8CA4-4D83-949C-472A9A7F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246" y="438112"/>
            <a:ext cx="4654941" cy="3074987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09AFC38-F001-42E8-800C-4B8A28A53899}"/>
              </a:ext>
            </a:extLst>
          </p:cNvPr>
          <p:cNvGrpSpPr/>
          <p:nvPr/>
        </p:nvGrpSpPr>
        <p:grpSpPr>
          <a:xfrm>
            <a:off x="1663701" y="3364083"/>
            <a:ext cx="1879600" cy="3283825"/>
            <a:chOff x="1663701" y="3364083"/>
            <a:chExt cx="1879600" cy="3283825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EA20AB16-74D9-4E1B-98E5-F227096FA1B0}"/>
                </a:ext>
              </a:extLst>
            </p:cNvPr>
            <p:cNvSpPr/>
            <p:nvPr/>
          </p:nvSpPr>
          <p:spPr>
            <a:xfrm>
              <a:off x="1663701" y="3683503"/>
              <a:ext cx="1879600" cy="2964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DE544AA-B27B-4DF8-9CD9-E9E2469C8904}"/>
                </a:ext>
              </a:extLst>
            </p:cNvPr>
            <p:cNvSpPr txBox="1"/>
            <p:nvPr/>
          </p:nvSpPr>
          <p:spPr>
            <a:xfrm>
              <a:off x="2247352" y="4350095"/>
              <a:ext cx="77938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0" dirty="0"/>
                <a:t>?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75ECA92-1B89-4F09-8ECF-0F7C73FEB8D6}"/>
                </a:ext>
              </a:extLst>
            </p:cNvPr>
            <p:cNvSpPr txBox="1"/>
            <p:nvPr/>
          </p:nvSpPr>
          <p:spPr>
            <a:xfrm>
              <a:off x="2225681" y="3364083"/>
              <a:ext cx="83388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0" dirty="0"/>
                <a:t>1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15C6E37-075D-4CB2-A4D1-DA0A915E629E}"/>
              </a:ext>
            </a:extLst>
          </p:cNvPr>
          <p:cNvGrpSpPr/>
          <p:nvPr/>
        </p:nvGrpSpPr>
        <p:grpSpPr>
          <a:xfrm>
            <a:off x="4452250" y="3390900"/>
            <a:ext cx="1879600" cy="3257006"/>
            <a:chOff x="4452250" y="3390900"/>
            <a:chExt cx="1879600" cy="325700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4BB64746-C60F-42A3-A980-8E1D81C48573}"/>
                </a:ext>
              </a:extLst>
            </p:cNvPr>
            <p:cNvSpPr/>
            <p:nvPr/>
          </p:nvSpPr>
          <p:spPr>
            <a:xfrm>
              <a:off x="4452250" y="3683501"/>
              <a:ext cx="1879600" cy="2964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7A970D5D-04ED-4628-9A5C-F70332A60BDB}"/>
                </a:ext>
              </a:extLst>
            </p:cNvPr>
            <p:cNvSpPr txBox="1"/>
            <p:nvPr/>
          </p:nvSpPr>
          <p:spPr>
            <a:xfrm>
              <a:off x="5002359" y="4318690"/>
              <a:ext cx="77938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0" dirty="0"/>
                <a:t>?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87F6063-F18D-4882-80E0-AE21F36120CA}"/>
                </a:ext>
              </a:extLst>
            </p:cNvPr>
            <p:cNvSpPr txBox="1"/>
            <p:nvPr/>
          </p:nvSpPr>
          <p:spPr>
            <a:xfrm>
              <a:off x="4975107" y="3390900"/>
              <a:ext cx="83388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0" dirty="0"/>
                <a:t>2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D8B2828-D9FD-4FC4-8829-7D04A4A2F5AC}"/>
              </a:ext>
            </a:extLst>
          </p:cNvPr>
          <p:cNvGrpSpPr/>
          <p:nvPr/>
        </p:nvGrpSpPr>
        <p:grpSpPr>
          <a:xfrm>
            <a:off x="7173716" y="3342695"/>
            <a:ext cx="1879600" cy="3305214"/>
            <a:chOff x="7173716" y="3342695"/>
            <a:chExt cx="1879600" cy="3305214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9A258DF-D84B-49C0-9F16-2E78A1098536}"/>
                </a:ext>
              </a:extLst>
            </p:cNvPr>
            <p:cNvSpPr/>
            <p:nvPr/>
          </p:nvSpPr>
          <p:spPr>
            <a:xfrm>
              <a:off x="7173716" y="3683504"/>
              <a:ext cx="1879600" cy="2964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5F129B8-6149-49E5-9A62-BF3A4E98EE81}"/>
                </a:ext>
              </a:extLst>
            </p:cNvPr>
            <p:cNvSpPr txBox="1"/>
            <p:nvPr/>
          </p:nvSpPr>
          <p:spPr>
            <a:xfrm>
              <a:off x="7762754" y="4365511"/>
              <a:ext cx="779381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0" dirty="0"/>
                <a:t>?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133B3D9-3C9C-4173-808B-82F7054438C1}"/>
                </a:ext>
              </a:extLst>
            </p:cNvPr>
            <p:cNvSpPr txBox="1"/>
            <p:nvPr/>
          </p:nvSpPr>
          <p:spPr>
            <a:xfrm>
              <a:off x="7688646" y="3342695"/>
              <a:ext cx="83388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0" dirty="0"/>
                <a:t>3</a:t>
              </a: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4401ED9-2E44-41C1-88F2-EE7A21FFBB77}"/>
              </a:ext>
            </a:extLst>
          </p:cNvPr>
          <p:cNvSpPr txBox="1"/>
          <p:nvPr/>
        </p:nvSpPr>
        <p:spPr>
          <a:xfrm>
            <a:off x="2247352" y="5226279"/>
            <a:ext cx="7393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0" dirty="0"/>
              <a:t>x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AA5C84A-1FCE-4495-A613-4CA7C694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39" y="4743774"/>
            <a:ext cx="1399210" cy="182428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D4D0476-A88C-47B6-9C66-EED00EA4DF33}"/>
              </a:ext>
            </a:extLst>
          </p:cNvPr>
          <p:cNvSpPr txBox="1"/>
          <p:nvPr/>
        </p:nvSpPr>
        <p:spPr>
          <a:xfrm>
            <a:off x="9439405" y="3743716"/>
            <a:ext cx="2404833" cy="621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Wechseln?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0A37081-30C3-4024-81C8-ACA8A4DCF580}"/>
              </a:ext>
            </a:extLst>
          </p:cNvPr>
          <p:cNvSpPr txBox="1"/>
          <p:nvPr/>
        </p:nvSpPr>
        <p:spPr>
          <a:xfrm>
            <a:off x="9174250" y="4764803"/>
            <a:ext cx="3017750" cy="1655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Ziegenproblem und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Satz von Bayes</a:t>
            </a:r>
          </a:p>
        </p:txBody>
      </p:sp>
    </p:spTree>
    <p:extLst>
      <p:ext uri="{BB962C8B-B14F-4D97-AF65-F5344CB8AC3E}">
        <p14:creationId xmlns:p14="http://schemas.microsoft.com/office/powerpoint/2010/main" val="131151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85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Die Französische Revolution – Münchhausen – Geld</a:t>
            </a: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3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85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 err="1">
                <a:latin typeface="Permanent Marker" panose="02000000000000000000" pitchFamily="2" charset="0"/>
              </a:rPr>
              <a:t>achilles</a:t>
            </a:r>
            <a:r>
              <a:rPr lang="de-DE" sz="3000" dirty="0">
                <a:latin typeface="Permanent Marker" panose="02000000000000000000" pitchFamily="2" charset="0"/>
              </a:rPr>
              <a:t>` </a:t>
            </a:r>
            <a:r>
              <a:rPr lang="de-DE" sz="3000" dirty="0" err="1">
                <a:latin typeface="Permanent Marker" panose="02000000000000000000" pitchFamily="2" charset="0"/>
              </a:rPr>
              <a:t>SchildkrÖtenrennen</a:t>
            </a:r>
            <a:r>
              <a:rPr lang="de-DE" sz="3000" dirty="0">
                <a:latin typeface="Permanent Marker" panose="02000000000000000000" pitchFamily="2" charset="0"/>
              </a:rPr>
              <a:t> und die Abwrackprämie</a:t>
            </a:r>
          </a:p>
        </p:txBody>
      </p:sp>
    </p:spTree>
    <p:extLst>
      <p:ext uri="{BB962C8B-B14F-4D97-AF65-F5344CB8AC3E}">
        <p14:creationId xmlns:p14="http://schemas.microsoft.com/office/powerpoint/2010/main" val="195210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85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Condorcet-Paradoxon und der Beste Würfel</a:t>
            </a:r>
          </a:p>
        </p:txBody>
      </p:sp>
    </p:spTree>
    <p:extLst>
      <p:ext uri="{BB962C8B-B14F-4D97-AF65-F5344CB8AC3E}">
        <p14:creationId xmlns:p14="http://schemas.microsoft.com/office/powerpoint/2010/main" val="338482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85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Ölpreis </a:t>
            </a:r>
            <a:r>
              <a:rPr lang="de-DE" sz="3000">
                <a:latin typeface="Permanent Marker" panose="02000000000000000000" pitchFamily="2" charset="0"/>
              </a:rPr>
              <a:t>und Forward</a:t>
            </a:r>
            <a:endParaRPr lang="de-DE" sz="3000" dirty="0">
              <a:latin typeface="Permanent Mark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2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921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Jeff, Jim und John und die Finanzkrise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298CC0E-0D05-4860-AAC6-F406B20ADB2F}"/>
              </a:ext>
            </a:extLst>
          </p:cNvPr>
          <p:cNvGrpSpPr/>
          <p:nvPr/>
        </p:nvGrpSpPr>
        <p:grpSpPr>
          <a:xfrm>
            <a:off x="6615182" y="1340768"/>
            <a:ext cx="942100" cy="5112568"/>
            <a:chOff x="2699792" y="1052736"/>
            <a:chExt cx="1224136" cy="5112568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DC911EF-E9E9-4B40-98FC-74D6270C2953}"/>
                </a:ext>
              </a:extLst>
            </p:cNvPr>
            <p:cNvSpPr/>
            <p:nvPr/>
          </p:nvSpPr>
          <p:spPr>
            <a:xfrm>
              <a:off x="2699792" y="1052736"/>
              <a:ext cx="1224136" cy="5112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970562D-2456-4DDF-A9B7-8635B9E1B435}"/>
                </a:ext>
              </a:extLst>
            </p:cNvPr>
            <p:cNvSpPr txBox="1"/>
            <p:nvPr/>
          </p:nvSpPr>
          <p:spPr>
            <a:xfrm rot="5400000">
              <a:off x="2046517" y="3137459"/>
              <a:ext cx="2593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/>
                <a:t>1000 Anleihen</a:t>
              </a:r>
              <a:endParaRPr lang="de-DE" sz="3200" dirty="0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9B49C3DA-A4F2-45CE-A77C-76C5C977537A}"/>
              </a:ext>
            </a:extLst>
          </p:cNvPr>
          <p:cNvSpPr/>
          <p:nvPr/>
        </p:nvSpPr>
        <p:spPr>
          <a:xfrm>
            <a:off x="6687190" y="1340768"/>
            <a:ext cx="806909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533753-C7E9-4181-8CC6-7A8C75F59420}"/>
              </a:ext>
            </a:extLst>
          </p:cNvPr>
          <p:cNvSpPr/>
          <p:nvPr/>
        </p:nvSpPr>
        <p:spPr>
          <a:xfrm>
            <a:off x="6682998" y="3068960"/>
            <a:ext cx="837716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Mezza-nine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65-130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Ausfälle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D579A5C-2A32-476A-A473-B8A25BC1E8C2}"/>
              </a:ext>
            </a:extLst>
          </p:cNvPr>
          <p:cNvSpPr/>
          <p:nvPr/>
        </p:nvSpPr>
        <p:spPr>
          <a:xfrm>
            <a:off x="6687190" y="4770700"/>
            <a:ext cx="816461" cy="1682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Equity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</a:rPr>
              <a:t>65</a:t>
            </a:r>
          </a:p>
          <a:p>
            <a:pPr algn="ctr"/>
            <a:r>
              <a:rPr lang="de-DE" sz="1500" dirty="0">
                <a:solidFill>
                  <a:schemeClr val="tx1"/>
                </a:solidFill>
              </a:rPr>
              <a:t>Ausfälle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0472068-61EC-48D4-95D4-1EA3932AAF25}"/>
              </a:ext>
            </a:extLst>
          </p:cNvPr>
          <p:cNvSpPr/>
          <p:nvPr/>
        </p:nvSpPr>
        <p:spPr>
          <a:xfrm>
            <a:off x="6500975" y="359104"/>
            <a:ext cx="1170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Jeffs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7%</a:t>
            </a:r>
            <a:endParaRPr lang="de-DE" sz="300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06EAFDB-CC1A-4223-9B1B-8765AFAB9281}"/>
              </a:ext>
            </a:extLst>
          </p:cNvPr>
          <p:cNvGrpSpPr/>
          <p:nvPr/>
        </p:nvGrpSpPr>
        <p:grpSpPr>
          <a:xfrm>
            <a:off x="7990050" y="1340768"/>
            <a:ext cx="942100" cy="5112568"/>
            <a:chOff x="2699792" y="1052736"/>
            <a:chExt cx="1224136" cy="511256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148F1A3-3079-42D4-B59E-298D5CEF4999}"/>
                </a:ext>
              </a:extLst>
            </p:cNvPr>
            <p:cNvSpPr/>
            <p:nvPr/>
          </p:nvSpPr>
          <p:spPr>
            <a:xfrm>
              <a:off x="2699792" y="1052736"/>
              <a:ext cx="1224136" cy="5112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E76F39E-2854-4559-8862-A92508BADB3E}"/>
                </a:ext>
              </a:extLst>
            </p:cNvPr>
            <p:cNvSpPr txBox="1"/>
            <p:nvPr/>
          </p:nvSpPr>
          <p:spPr>
            <a:xfrm rot="5400000">
              <a:off x="2046517" y="3137459"/>
              <a:ext cx="2593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/>
                <a:t>1000 Anleihen</a:t>
              </a:r>
              <a:endParaRPr lang="de-DE" sz="3200" dirty="0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A4730890-5E6B-4FC7-8B83-5B0B6639A984}"/>
              </a:ext>
            </a:extLst>
          </p:cNvPr>
          <p:cNvSpPr/>
          <p:nvPr/>
        </p:nvSpPr>
        <p:spPr>
          <a:xfrm>
            <a:off x="8062058" y="1340768"/>
            <a:ext cx="806909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6BA0C61-3D60-4AB7-A0FA-7B629ECCB48A}"/>
              </a:ext>
            </a:extLst>
          </p:cNvPr>
          <p:cNvSpPr/>
          <p:nvPr/>
        </p:nvSpPr>
        <p:spPr>
          <a:xfrm>
            <a:off x="8057866" y="3068960"/>
            <a:ext cx="837716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Mezza-nine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0424A9-E033-4631-AD67-77AD3F29B7A1}"/>
              </a:ext>
            </a:extLst>
          </p:cNvPr>
          <p:cNvSpPr/>
          <p:nvPr/>
        </p:nvSpPr>
        <p:spPr>
          <a:xfrm>
            <a:off x="8062058" y="4770700"/>
            <a:ext cx="816461" cy="1682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B88B68D-DB4E-42D4-BC78-449AC465EA9C}"/>
              </a:ext>
            </a:extLst>
          </p:cNvPr>
          <p:cNvSpPr/>
          <p:nvPr/>
        </p:nvSpPr>
        <p:spPr>
          <a:xfrm>
            <a:off x="7810567" y="391515"/>
            <a:ext cx="1237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JIMS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5%</a:t>
            </a:r>
            <a:endParaRPr lang="de-DE" sz="30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A05BDC5-C4F8-42D4-9B02-BF361E4362AC}"/>
              </a:ext>
            </a:extLst>
          </p:cNvPr>
          <p:cNvGrpSpPr/>
          <p:nvPr/>
        </p:nvGrpSpPr>
        <p:grpSpPr>
          <a:xfrm>
            <a:off x="9187485" y="1338789"/>
            <a:ext cx="942100" cy="5112568"/>
            <a:chOff x="2699792" y="1052736"/>
            <a:chExt cx="1224136" cy="5112568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DD68009-705D-47DF-ACE4-4C56488ED937}"/>
                </a:ext>
              </a:extLst>
            </p:cNvPr>
            <p:cNvSpPr/>
            <p:nvPr/>
          </p:nvSpPr>
          <p:spPr>
            <a:xfrm>
              <a:off x="2699792" y="1052736"/>
              <a:ext cx="1224136" cy="5112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2CB5658-52E0-48E3-B432-6F7D3D40308B}"/>
                </a:ext>
              </a:extLst>
            </p:cNvPr>
            <p:cNvSpPr txBox="1"/>
            <p:nvPr/>
          </p:nvSpPr>
          <p:spPr>
            <a:xfrm rot="5400000">
              <a:off x="2046517" y="3137459"/>
              <a:ext cx="2593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/>
                <a:t>1000 Anleihen</a:t>
              </a:r>
              <a:endParaRPr lang="de-DE" sz="3200" dirty="0"/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E11B90D8-BEB7-4543-B091-F1EC7C07AC32}"/>
              </a:ext>
            </a:extLst>
          </p:cNvPr>
          <p:cNvSpPr/>
          <p:nvPr/>
        </p:nvSpPr>
        <p:spPr>
          <a:xfrm>
            <a:off x="9259493" y="1338789"/>
            <a:ext cx="806909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B6349D7-C448-4489-8230-A4A83E758317}"/>
              </a:ext>
            </a:extLst>
          </p:cNvPr>
          <p:cNvSpPr/>
          <p:nvPr/>
        </p:nvSpPr>
        <p:spPr>
          <a:xfrm>
            <a:off x="9255301" y="3066981"/>
            <a:ext cx="837716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Mezza-nine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0B8E12A-13DC-475E-8C81-00C0C86D20CF}"/>
              </a:ext>
            </a:extLst>
          </p:cNvPr>
          <p:cNvSpPr/>
          <p:nvPr/>
        </p:nvSpPr>
        <p:spPr>
          <a:xfrm>
            <a:off x="9259493" y="4768721"/>
            <a:ext cx="816461" cy="1682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5FAA322-DB76-4F0E-9A9A-B8912D48FB56}"/>
              </a:ext>
            </a:extLst>
          </p:cNvPr>
          <p:cNvSpPr/>
          <p:nvPr/>
        </p:nvSpPr>
        <p:spPr>
          <a:xfrm>
            <a:off x="9048406" y="391515"/>
            <a:ext cx="1303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Johns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5%</a:t>
            </a:r>
            <a:endParaRPr lang="de-DE" sz="30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8E33CF75-46AB-43FE-AB9E-FFEE28CFE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6" y="736273"/>
            <a:ext cx="5421777" cy="5878283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9DA039C5-3CA3-409A-A3B7-C1D0F8D4DAE5}"/>
              </a:ext>
            </a:extLst>
          </p:cNvPr>
          <p:cNvSpPr/>
          <p:nvPr/>
        </p:nvSpPr>
        <p:spPr>
          <a:xfrm>
            <a:off x="6440615" y="3345634"/>
            <a:ext cx="3846876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9302B2F-D5D3-4A7E-98A2-4495C71D3054}"/>
              </a:ext>
            </a:extLst>
          </p:cNvPr>
          <p:cNvSpPr/>
          <p:nvPr/>
        </p:nvSpPr>
        <p:spPr>
          <a:xfrm>
            <a:off x="10445397" y="3546855"/>
            <a:ext cx="13815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Fannie</a:t>
            </a:r>
            <a:endParaRPr lang="de-DE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9F4CF52-0C2E-4DB9-840B-0C13BEF8C8D3}"/>
              </a:ext>
            </a:extLst>
          </p:cNvPr>
          <p:cNvSpPr txBox="1"/>
          <p:nvPr/>
        </p:nvSpPr>
        <p:spPr>
          <a:xfrm>
            <a:off x="5894565" y="2166881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AAA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4B9178-5722-4503-B2EF-3C61777CDBA5}"/>
              </a:ext>
            </a:extLst>
          </p:cNvPr>
          <p:cNvSpPr txBox="1"/>
          <p:nvPr/>
        </p:nvSpPr>
        <p:spPr>
          <a:xfrm>
            <a:off x="5874295" y="363918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A+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52BA0AC-489B-4487-BE52-5D1FCA573538}"/>
              </a:ext>
            </a:extLst>
          </p:cNvPr>
          <p:cNvSpPr txBox="1"/>
          <p:nvPr/>
        </p:nvSpPr>
        <p:spPr>
          <a:xfrm>
            <a:off x="5917281" y="5301080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CCC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2ECCD0E-CD7B-4FD8-85ED-E3ABC0CF399E}"/>
              </a:ext>
            </a:extLst>
          </p:cNvPr>
          <p:cNvSpPr/>
          <p:nvPr/>
        </p:nvSpPr>
        <p:spPr>
          <a:xfrm>
            <a:off x="6815055" y="774296"/>
            <a:ext cx="654346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5%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44315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5" grpId="0"/>
      <p:bldP spid="16" grpId="0" animBg="1"/>
      <p:bldP spid="17" grpId="0" animBg="1"/>
      <p:bldP spid="18" grpId="0" animBg="1"/>
      <p:bldP spid="19" grpId="0"/>
      <p:bldP spid="23" grpId="0" animBg="1"/>
      <p:bldP spid="24" grpId="0" animBg="1"/>
      <p:bldP spid="25" grpId="0" animBg="1"/>
      <p:bldP spid="26" grpId="0"/>
      <p:bldP spid="29" grpId="0" animBg="1"/>
      <p:bldP spid="30" grpId="0"/>
      <p:bldP spid="2" grpId="0"/>
      <p:bldP spid="31" grpId="0"/>
      <p:bldP spid="32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921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Jeff, Jim und John und die Finanzkrise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0472068-61EC-48D4-95D4-1EA3932AAF25}"/>
              </a:ext>
            </a:extLst>
          </p:cNvPr>
          <p:cNvSpPr/>
          <p:nvPr/>
        </p:nvSpPr>
        <p:spPr>
          <a:xfrm>
            <a:off x="5648979" y="736273"/>
            <a:ext cx="13815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Fannie</a:t>
            </a:r>
            <a:endParaRPr lang="de-DE" sz="30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B88B68D-DB4E-42D4-BC78-449AC465EA9C}"/>
              </a:ext>
            </a:extLst>
          </p:cNvPr>
          <p:cNvSpPr/>
          <p:nvPr/>
        </p:nvSpPr>
        <p:spPr>
          <a:xfrm>
            <a:off x="7247914" y="738252"/>
            <a:ext cx="15514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 err="1">
                <a:latin typeface="Permanent Marker" panose="02000000000000000000" pitchFamily="2" charset="0"/>
              </a:rPr>
              <a:t>FreDdie</a:t>
            </a:r>
            <a:endParaRPr lang="de-DE" sz="30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5FAA322-DB76-4F0E-9A9A-B8912D48FB56}"/>
              </a:ext>
            </a:extLst>
          </p:cNvPr>
          <p:cNvSpPr/>
          <p:nvPr/>
        </p:nvSpPr>
        <p:spPr>
          <a:xfrm>
            <a:off x="9222850" y="748151"/>
            <a:ext cx="9291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Indy</a:t>
            </a:r>
            <a:endParaRPr lang="de-DE" sz="3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EB2A072-4249-4E8B-82B0-0F49250A2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3" y="960268"/>
            <a:ext cx="5096733" cy="5642413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071B66AB-CFA6-46DE-8685-6A34BF6EDC1B}"/>
              </a:ext>
            </a:extLst>
          </p:cNvPr>
          <p:cNvSpPr/>
          <p:nvPr/>
        </p:nvSpPr>
        <p:spPr>
          <a:xfrm rot="5400000">
            <a:off x="3729675" y="3344198"/>
            <a:ext cx="5264875" cy="10997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741142C-2033-4201-8685-29765B8AAD74}"/>
              </a:ext>
            </a:extLst>
          </p:cNvPr>
          <p:cNvSpPr/>
          <p:nvPr/>
        </p:nvSpPr>
        <p:spPr>
          <a:xfrm>
            <a:off x="5959065" y="1362871"/>
            <a:ext cx="806909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8A46EDE1-BBC9-4108-A4CE-A5CDB97EE276}"/>
              </a:ext>
            </a:extLst>
          </p:cNvPr>
          <p:cNvSpPr/>
          <p:nvPr/>
        </p:nvSpPr>
        <p:spPr>
          <a:xfrm>
            <a:off x="5959065" y="3080307"/>
            <a:ext cx="837716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Mezza-nine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DB02409-F3B4-49AB-A08F-D44C3B2DE6C1}"/>
              </a:ext>
            </a:extLst>
          </p:cNvPr>
          <p:cNvSpPr/>
          <p:nvPr/>
        </p:nvSpPr>
        <p:spPr>
          <a:xfrm>
            <a:off x="5959065" y="4809091"/>
            <a:ext cx="816461" cy="1682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18A291F2-B9E8-4204-869E-288FCF499C5D}"/>
              </a:ext>
            </a:extLst>
          </p:cNvPr>
          <p:cNvSpPr/>
          <p:nvPr/>
        </p:nvSpPr>
        <p:spPr>
          <a:xfrm rot="5400000">
            <a:off x="5390239" y="3354095"/>
            <a:ext cx="5264875" cy="10997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AF037C5-D00F-4B67-921E-6CD8E281F4C0}"/>
              </a:ext>
            </a:extLst>
          </p:cNvPr>
          <p:cNvSpPr/>
          <p:nvPr/>
        </p:nvSpPr>
        <p:spPr>
          <a:xfrm>
            <a:off x="7619629" y="1372768"/>
            <a:ext cx="806909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EEE62570-42A7-4DCB-9A5C-DD1C6F52A309}"/>
              </a:ext>
            </a:extLst>
          </p:cNvPr>
          <p:cNvSpPr/>
          <p:nvPr/>
        </p:nvSpPr>
        <p:spPr>
          <a:xfrm>
            <a:off x="7619629" y="3090204"/>
            <a:ext cx="837716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Mezza-nine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2BFF72E-DC49-479C-A9AA-52B76225CFC6}"/>
              </a:ext>
            </a:extLst>
          </p:cNvPr>
          <p:cNvSpPr/>
          <p:nvPr/>
        </p:nvSpPr>
        <p:spPr>
          <a:xfrm>
            <a:off x="7619629" y="4818988"/>
            <a:ext cx="816461" cy="1682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524C190-BC2B-4C6B-9B5E-7548D3DE077E}"/>
              </a:ext>
            </a:extLst>
          </p:cNvPr>
          <p:cNvSpPr/>
          <p:nvPr/>
        </p:nvSpPr>
        <p:spPr>
          <a:xfrm rot="5400000">
            <a:off x="7062681" y="3352120"/>
            <a:ext cx="5264875" cy="10997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D0F2D5B-31F1-4D6D-8A66-85AE9CC75BFF}"/>
              </a:ext>
            </a:extLst>
          </p:cNvPr>
          <p:cNvSpPr/>
          <p:nvPr/>
        </p:nvSpPr>
        <p:spPr>
          <a:xfrm>
            <a:off x="9292071" y="1370793"/>
            <a:ext cx="806909" cy="16561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2310749-164F-4994-B670-A2FAB7F97151}"/>
              </a:ext>
            </a:extLst>
          </p:cNvPr>
          <p:cNvSpPr/>
          <p:nvPr/>
        </p:nvSpPr>
        <p:spPr>
          <a:xfrm>
            <a:off x="9292071" y="3088229"/>
            <a:ext cx="837716" cy="165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Mezza-nine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4D8C0E8-90CC-4DC5-89E9-1E6AB937A9C3}"/>
              </a:ext>
            </a:extLst>
          </p:cNvPr>
          <p:cNvSpPr/>
          <p:nvPr/>
        </p:nvSpPr>
        <p:spPr>
          <a:xfrm>
            <a:off x="9292071" y="4817013"/>
            <a:ext cx="816461" cy="1682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991A116-E779-4CC8-BFB0-077D3A3510F2}"/>
              </a:ext>
            </a:extLst>
          </p:cNvPr>
          <p:cNvSpPr/>
          <p:nvPr/>
        </p:nvSpPr>
        <p:spPr>
          <a:xfrm>
            <a:off x="5648979" y="3319798"/>
            <a:ext cx="48488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B7FB214-E588-4C95-8AC9-82C33F4A6068}"/>
              </a:ext>
            </a:extLst>
          </p:cNvPr>
          <p:cNvSpPr/>
          <p:nvPr/>
        </p:nvSpPr>
        <p:spPr>
          <a:xfrm>
            <a:off x="10671269" y="3546855"/>
            <a:ext cx="8733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SPV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3253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6" grpId="0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17622" y="9841"/>
            <a:ext cx="12191999" cy="6921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Jeff, Jim und John und die Finanzkrise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991A116-E779-4CC8-BFB0-077D3A3510F2}"/>
              </a:ext>
            </a:extLst>
          </p:cNvPr>
          <p:cNvSpPr/>
          <p:nvPr/>
        </p:nvSpPr>
        <p:spPr>
          <a:xfrm rot="16200000">
            <a:off x="-1856223" y="3165418"/>
            <a:ext cx="48488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8B7FB214-E588-4C95-8AC9-82C33F4A6068}"/>
              </a:ext>
            </a:extLst>
          </p:cNvPr>
          <p:cNvSpPr/>
          <p:nvPr/>
        </p:nvSpPr>
        <p:spPr>
          <a:xfrm>
            <a:off x="114916" y="691072"/>
            <a:ext cx="8733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SPV</a:t>
            </a:r>
            <a:endParaRPr lang="de-DE" sz="3000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AC512CEF-7703-401C-B49F-56250EF3D9E4}"/>
              </a:ext>
            </a:extLst>
          </p:cNvPr>
          <p:cNvSpPr/>
          <p:nvPr/>
        </p:nvSpPr>
        <p:spPr>
          <a:xfrm rot="16200000">
            <a:off x="-690808" y="3151568"/>
            <a:ext cx="48488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2DA73E3-2563-484F-A977-2138F48C8695}"/>
              </a:ext>
            </a:extLst>
          </p:cNvPr>
          <p:cNvSpPr/>
          <p:nvPr/>
        </p:nvSpPr>
        <p:spPr>
          <a:xfrm>
            <a:off x="1248527" y="691884"/>
            <a:ext cx="829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SIV</a:t>
            </a:r>
            <a:endParaRPr lang="de-DE" sz="30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5AC514D-2034-4829-A9EB-A2D8EFC90C89}"/>
              </a:ext>
            </a:extLst>
          </p:cNvPr>
          <p:cNvSpPr/>
          <p:nvPr/>
        </p:nvSpPr>
        <p:spPr>
          <a:xfrm rot="16200000">
            <a:off x="514362" y="3150756"/>
            <a:ext cx="4848808" cy="10081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CB80149-BFFC-43B3-B5F9-97BCE52E26D6}"/>
              </a:ext>
            </a:extLst>
          </p:cNvPr>
          <p:cNvSpPr/>
          <p:nvPr/>
        </p:nvSpPr>
        <p:spPr>
          <a:xfrm>
            <a:off x="2377586" y="676409"/>
            <a:ext cx="12843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S-SIV</a:t>
            </a:r>
            <a:endParaRPr lang="de-DE" sz="30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827A510-3DC2-4B53-AD62-49F708AC795B}"/>
              </a:ext>
            </a:extLst>
          </p:cNvPr>
          <p:cNvSpPr/>
          <p:nvPr/>
        </p:nvSpPr>
        <p:spPr>
          <a:xfrm>
            <a:off x="3495680" y="5162828"/>
            <a:ext cx="4147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Die Gebrüder Lehman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15. Sept. 2008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5% -&gt; 7% AAA-&gt;CCC</a:t>
            </a:r>
            <a:endParaRPr lang="de-DE" sz="3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C1CAC6-9F2E-4914-AAF1-D06FCB3F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61" y="541293"/>
            <a:ext cx="4254145" cy="46465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2E47DD-3084-49C8-8D0C-695B50966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655" y="550582"/>
            <a:ext cx="4300966" cy="4497421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BC1CC099-139B-4BEC-AC7E-D26631E9095E}"/>
              </a:ext>
            </a:extLst>
          </p:cNvPr>
          <p:cNvSpPr/>
          <p:nvPr/>
        </p:nvSpPr>
        <p:spPr>
          <a:xfrm>
            <a:off x="7515453" y="5078215"/>
            <a:ext cx="468442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Merkel/Steinbrück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05. Okt. 2008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Die Einlagen sind Sicher</a:t>
            </a:r>
            <a:endParaRPr lang="de-DE" sz="3000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596B2C7-770B-4AE6-80B2-EE86E0DC75E3}"/>
              </a:ext>
            </a:extLst>
          </p:cNvPr>
          <p:cNvSpPr/>
          <p:nvPr/>
        </p:nvSpPr>
        <p:spPr>
          <a:xfrm>
            <a:off x="0" y="3165418"/>
            <a:ext cx="3608116" cy="1008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CCE7DF5-C1C0-4E00-8EBB-3EF4CD0D331D}"/>
              </a:ext>
            </a:extLst>
          </p:cNvPr>
          <p:cNvSpPr/>
          <p:nvPr/>
        </p:nvSpPr>
        <p:spPr>
          <a:xfrm>
            <a:off x="306563" y="3374877"/>
            <a:ext cx="906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SLB</a:t>
            </a:r>
            <a:endParaRPr lang="de-DE" sz="3000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04FC8DB-875A-4317-88B3-01D5C7CCE300}"/>
              </a:ext>
            </a:extLst>
          </p:cNvPr>
          <p:cNvSpPr/>
          <p:nvPr/>
        </p:nvSpPr>
        <p:spPr>
          <a:xfrm>
            <a:off x="1294830" y="3374877"/>
            <a:ext cx="10684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WLB</a:t>
            </a:r>
            <a:endParaRPr lang="de-DE" sz="300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F6D85C5-9E3F-42AC-9ABA-59316D4E16DE}"/>
              </a:ext>
            </a:extLst>
          </p:cNvPr>
          <p:cNvSpPr/>
          <p:nvPr/>
        </p:nvSpPr>
        <p:spPr>
          <a:xfrm>
            <a:off x="2496854" y="3374877"/>
            <a:ext cx="9482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000" dirty="0">
                <a:latin typeface="Permanent Marker" panose="02000000000000000000" pitchFamily="2" charset="0"/>
              </a:rPr>
              <a:t>NLB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7388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22" grpId="0" animBg="1"/>
      <p:bldP spid="23" grpId="0"/>
      <p:bldP spid="24" grpId="0" animBg="1"/>
      <p:bldP spid="25" grpId="0"/>
      <p:bldP spid="44" grpId="0"/>
      <p:bldP spid="46" grpId="0"/>
      <p:bldP spid="47" grpId="0" animBg="1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921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Jeff, Jim und John und die Finanzkrise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A3DA257-C762-4931-A6A5-F04DF08BFE80}"/>
              </a:ext>
            </a:extLst>
          </p:cNvPr>
          <p:cNvSpPr/>
          <p:nvPr/>
        </p:nvSpPr>
        <p:spPr>
          <a:xfrm>
            <a:off x="1525561" y="976147"/>
            <a:ext cx="89696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Hier die Geschichte im Detail (2009)</a:t>
            </a:r>
          </a:p>
          <a:p>
            <a:pPr algn="ctr"/>
            <a:endParaRPr lang="de-DE" sz="3000" dirty="0">
              <a:hlinkClick r:id="rId2"/>
            </a:endParaRPr>
          </a:p>
          <a:p>
            <a:pPr algn="ctr"/>
            <a:endParaRPr lang="de-DE" sz="3000" dirty="0">
              <a:hlinkClick r:id="rId2"/>
            </a:endParaRPr>
          </a:p>
          <a:p>
            <a:pPr algn="ctr"/>
            <a:r>
              <a:rPr lang="de-DE" sz="3000" dirty="0">
                <a:hlinkClick r:id="rId2"/>
              </a:rPr>
              <a:t>http://www.bernhardkoester.de/workingpaper/CDO.pdf</a:t>
            </a:r>
            <a:endParaRPr lang="de-DE" sz="30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ECE3EC2-6394-4A08-BB6C-904AA359DFF3}"/>
              </a:ext>
            </a:extLst>
          </p:cNvPr>
          <p:cNvSpPr/>
          <p:nvPr/>
        </p:nvSpPr>
        <p:spPr>
          <a:xfrm>
            <a:off x="1820898" y="3939893"/>
            <a:ext cx="837896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Chin Meyer bei Markus Lanz (2012)</a:t>
            </a:r>
          </a:p>
          <a:p>
            <a:pPr algn="ctr"/>
            <a:r>
              <a:rPr lang="de-DE" sz="3000" dirty="0">
                <a:latin typeface="Permanent Marker" panose="02000000000000000000" pitchFamily="2" charset="0"/>
              </a:rPr>
              <a:t>1 Mio. Klicks</a:t>
            </a:r>
          </a:p>
          <a:p>
            <a:pPr algn="ctr"/>
            <a:endParaRPr lang="de-DE" sz="3000" dirty="0"/>
          </a:p>
          <a:p>
            <a:pPr algn="ctr"/>
            <a:r>
              <a:rPr lang="de-DE" sz="3000" dirty="0">
                <a:hlinkClick r:id="rId3"/>
              </a:rPr>
              <a:t>https://www.youtube.com/watch?v=NMbVLtTmL-4</a:t>
            </a:r>
            <a:endParaRPr lang="de-DE" sz="3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3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5"/>
            <a:ext cx="12191999" cy="6857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das Rechtsfahrgebot und Donald </a:t>
            </a:r>
            <a:r>
              <a:rPr lang="de-DE" sz="3000" dirty="0" err="1">
                <a:latin typeface="Permanent Marker" panose="02000000000000000000" pitchFamily="2" charset="0"/>
              </a:rPr>
              <a:t>Trumpel</a:t>
            </a:r>
            <a:endParaRPr lang="de-DE" sz="3000" dirty="0">
              <a:latin typeface="Permanent Marker" panose="02000000000000000000" pitchFamily="2" charset="0"/>
            </a:endParaRP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F42255-AD71-46EA-A196-1DF025B0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500250"/>
            <a:ext cx="2539341" cy="167745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1FB045-3C3C-473D-AAFB-436A3779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10700" y="1488375"/>
            <a:ext cx="2539341" cy="167745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776B7ED-60B8-46C6-92CF-016CB027B7C3}"/>
              </a:ext>
            </a:extLst>
          </p:cNvPr>
          <p:cNvCxnSpPr/>
          <p:nvPr/>
        </p:nvCxnSpPr>
        <p:spPr>
          <a:xfrm>
            <a:off x="2891147" y="1206335"/>
            <a:ext cx="66976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EF8517C-B42A-4114-AE82-D15AC40F77B0}"/>
              </a:ext>
            </a:extLst>
          </p:cNvPr>
          <p:cNvCxnSpPr/>
          <p:nvPr/>
        </p:nvCxnSpPr>
        <p:spPr>
          <a:xfrm>
            <a:off x="2912922" y="3686298"/>
            <a:ext cx="66976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F4BB76F-4D02-4E8D-8FE4-2AF526C5B1C5}"/>
              </a:ext>
            </a:extLst>
          </p:cNvPr>
          <p:cNvCxnSpPr/>
          <p:nvPr/>
        </p:nvCxnSpPr>
        <p:spPr>
          <a:xfrm>
            <a:off x="2806040" y="2438400"/>
            <a:ext cx="6697683" cy="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5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83011" y="505"/>
            <a:ext cx="12191999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das Rechtsfahrgebot und Donald </a:t>
            </a:r>
            <a:r>
              <a:rPr lang="de-DE" sz="3000" dirty="0" err="1">
                <a:latin typeface="Permanent Marker" panose="02000000000000000000" pitchFamily="2" charset="0"/>
              </a:rPr>
              <a:t>Trumpel</a:t>
            </a:r>
            <a:endParaRPr lang="de-DE" sz="3000" dirty="0">
              <a:latin typeface="Permanent Marker" panose="02000000000000000000" pitchFamily="2" charset="0"/>
            </a:endParaRP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449A78-D39E-41D6-A268-AF162080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095" y="3725722"/>
            <a:ext cx="5447816" cy="233217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63C5E2-609B-4C2B-861A-7704EBEFA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411" y="977478"/>
            <a:ext cx="5591505" cy="217814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E16E2C-DEBC-4319-B90F-C12EAEC09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84" y="3708188"/>
            <a:ext cx="5503681" cy="21439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62997D2-9B5A-42D7-BA4A-C836DCC0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14" y="1086601"/>
            <a:ext cx="5459916" cy="228675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C6640A6-B8A2-475A-BE58-8552B6864298}"/>
              </a:ext>
            </a:extLst>
          </p:cNvPr>
          <p:cNvSpPr txBox="1"/>
          <p:nvPr/>
        </p:nvSpPr>
        <p:spPr>
          <a:xfrm>
            <a:off x="1968500" y="1709214"/>
            <a:ext cx="1668774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dirty="0">
                <a:latin typeface="Permanent Marker" panose="02000000000000000000" pitchFamily="2" charset="0"/>
              </a:rPr>
              <a:t>UK</a:t>
            </a: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D8385B-4D57-4328-9CAB-089DD0353E7C}"/>
              </a:ext>
            </a:extLst>
          </p:cNvPr>
          <p:cNvSpPr txBox="1"/>
          <p:nvPr/>
        </p:nvSpPr>
        <p:spPr>
          <a:xfrm>
            <a:off x="8299595" y="4469141"/>
            <a:ext cx="1905000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dirty="0">
                <a:latin typeface="Permanent Marker" panose="02000000000000000000" pitchFamily="2" charset="0"/>
              </a:rPr>
              <a:t>Welt</a:t>
            </a: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4002254-099C-447D-909C-903627850291}"/>
              </a:ext>
            </a:extLst>
          </p:cNvPr>
          <p:cNvSpPr txBox="1"/>
          <p:nvPr/>
        </p:nvSpPr>
        <p:spPr>
          <a:xfrm>
            <a:off x="8188663" y="1709213"/>
            <a:ext cx="1905000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dirty="0">
                <a:latin typeface="Permanent Marker" panose="02000000000000000000" pitchFamily="2" charset="0"/>
              </a:rPr>
              <a:t>Tod</a:t>
            </a: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E780BEA-E4B7-4748-BBC6-6B2CCE0F9801}"/>
              </a:ext>
            </a:extLst>
          </p:cNvPr>
          <p:cNvSpPr txBox="1"/>
          <p:nvPr/>
        </p:nvSpPr>
        <p:spPr>
          <a:xfrm>
            <a:off x="1968500" y="4403951"/>
            <a:ext cx="1905000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dirty="0">
                <a:latin typeface="Permanent Marker" panose="02000000000000000000" pitchFamily="2" charset="0"/>
              </a:rPr>
              <a:t>Tod</a:t>
            </a: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6508C7D-371A-47BD-AFCC-949EDE56B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323" y="764899"/>
            <a:ext cx="3182644" cy="27919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7AF280C-BAE8-4A2B-AA40-CC1CA9DEC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008" y="3314699"/>
            <a:ext cx="3483478" cy="33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83011" y="505"/>
            <a:ext cx="12191999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das Rechtsfahrgebot und Donald </a:t>
            </a:r>
            <a:r>
              <a:rPr lang="de-DE" sz="3000" dirty="0" err="1">
                <a:latin typeface="Permanent Marker" panose="02000000000000000000" pitchFamily="2" charset="0"/>
              </a:rPr>
              <a:t>Trumpel</a:t>
            </a:r>
            <a:endParaRPr lang="de-DE" sz="3000" dirty="0">
              <a:latin typeface="Permanent Marker" panose="02000000000000000000" pitchFamily="2" charset="0"/>
            </a:endParaRP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9AADDF-BEF6-4F63-A4A6-0E778ADB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99" y="692281"/>
            <a:ext cx="8372475" cy="470680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803541D-76FF-44E9-8BD9-45FCC752E349}"/>
              </a:ext>
            </a:extLst>
          </p:cNvPr>
          <p:cNvSpPr txBox="1"/>
          <p:nvPr/>
        </p:nvSpPr>
        <p:spPr>
          <a:xfrm>
            <a:off x="1" y="5399087"/>
            <a:ext cx="12191999" cy="601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 err="1">
                <a:latin typeface="Permanent Marker" panose="02000000000000000000" pitchFamily="2" charset="0"/>
              </a:rPr>
              <a:t>America</a:t>
            </a:r>
            <a:r>
              <a:rPr lang="de-DE" sz="3000" dirty="0">
                <a:latin typeface="Permanent Marker" panose="02000000000000000000" pitchFamily="2" charset="0"/>
              </a:rPr>
              <a:t> First</a:t>
            </a:r>
          </a:p>
          <a:p>
            <a:pPr algn="ctr"/>
            <a:endParaRPr lang="de-DE" sz="3000" dirty="0">
              <a:latin typeface="Permanent Marker" panose="02000000000000000000" pitchFamily="2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115F2D0-36E0-4692-A13D-0AB20339A680}"/>
              </a:ext>
            </a:extLst>
          </p:cNvPr>
          <p:cNvSpPr/>
          <p:nvPr/>
        </p:nvSpPr>
        <p:spPr>
          <a:xfrm>
            <a:off x="0" y="5875079"/>
            <a:ext cx="12191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b="1" dirty="0"/>
              <a:t>Internationale Handelskonflikte: eine verhaltensökonomische Analyse</a:t>
            </a:r>
            <a:endParaRPr lang="de-DE" sz="3000" b="1" dirty="0">
              <a:hlinkClick r:id="rId3"/>
            </a:endParaRPr>
          </a:p>
          <a:p>
            <a:pPr algn="ctr"/>
            <a:r>
              <a:rPr lang="de-DE" dirty="0">
                <a:hlinkClick r:id="rId3"/>
              </a:rPr>
              <a:t>https://www.beck-elibrary.de/10.15358/0340-1650-2024-5/wist-wirtschaftswissenschaftliches-studium-jahrgang-53-2024-heft-5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6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E530C6F-9344-4DDE-B53A-8D139E77AEF2}"/>
              </a:ext>
            </a:extLst>
          </p:cNvPr>
          <p:cNvSpPr txBox="1"/>
          <p:nvPr/>
        </p:nvSpPr>
        <p:spPr>
          <a:xfrm>
            <a:off x="0" y="506"/>
            <a:ext cx="12191999" cy="637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Genesis 41, 15-36 und das Ende der AMPEL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D301E1-F430-4068-8E28-40A3E0C9F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18" y="638175"/>
            <a:ext cx="4149347" cy="37469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EA6F20-10CB-4FF1-93B9-5FB9A2606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749" y="692646"/>
            <a:ext cx="5134033" cy="368326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324520-4D2F-436A-8691-056BB44C6EDC}"/>
              </a:ext>
            </a:extLst>
          </p:cNvPr>
          <p:cNvSpPr txBox="1"/>
          <p:nvPr/>
        </p:nvSpPr>
        <p:spPr>
          <a:xfrm>
            <a:off x="6628" y="4421660"/>
            <a:ext cx="12191999" cy="637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000" dirty="0">
                <a:latin typeface="Permanent Marker" panose="02000000000000000000" pitchFamily="2" charset="0"/>
              </a:rPr>
              <a:t>Gebot zur antizyklischen Fiskalpolitik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99E9B2-E06F-4408-A252-C6C0C3A1B209}"/>
              </a:ext>
            </a:extLst>
          </p:cNvPr>
          <p:cNvSpPr txBox="1"/>
          <p:nvPr/>
        </p:nvSpPr>
        <p:spPr>
          <a:xfrm>
            <a:off x="-6627" y="4957031"/>
            <a:ext cx="12191999" cy="421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 dirty="0"/>
              <a:t>200 Jahre Schuldenregeln in Deutschland (</a:t>
            </a:r>
            <a:r>
              <a:rPr lang="de-DE" b="1" dirty="0" err="1"/>
              <a:t>forthcoming</a:t>
            </a:r>
            <a:r>
              <a:rPr lang="de-DE" b="1" dirty="0"/>
              <a:t> </a:t>
            </a:r>
            <a:r>
              <a:rPr lang="de-DE" b="1" dirty="0" err="1"/>
              <a:t>WiSt</a:t>
            </a:r>
            <a:r>
              <a:rPr lang="de-DE" b="1" dirty="0"/>
              <a:t> 2025)</a:t>
            </a:r>
            <a:endParaRPr lang="de-DE" sz="3000" dirty="0">
              <a:latin typeface="Permanent Marker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AF8992-1DD4-4F62-9242-9D2A6F201D58}"/>
              </a:ext>
            </a:extLst>
          </p:cNvPr>
          <p:cNvSpPr txBox="1"/>
          <p:nvPr/>
        </p:nvSpPr>
        <p:spPr>
          <a:xfrm>
            <a:off x="6629" y="5408529"/>
            <a:ext cx="7215806" cy="4219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 dirty="0"/>
              <a:t>Da hat Herr Waigel wohl gestern bei Lanz aus unserem Paper vorab zitiert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  <a:r>
              <a:rPr lang="de-DE" b="1" dirty="0"/>
              <a:t> </a:t>
            </a:r>
            <a:r>
              <a:rPr lang="de-DE" b="1" dirty="0">
                <a:sym typeface="Wingdings" panose="05000000000000000000" pitchFamily="2" charset="2"/>
              </a:rPr>
              <a:t></a:t>
            </a:r>
          </a:p>
          <a:p>
            <a:r>
              <a:rPr lang="de-DE" b="1" dirty="0">
                <a:sym typeface="Wingdings" panose="05000000000000000000" pitchFamily="2" charset="2"/>
                <a:hlinkClick r:id="rId4"/>
              </a:rPr>
              <a:t>https://www.focus.de/kultur/kino_tv/tv-kolumne-waigel-rechnet-mit-der-ampel-ab-und-verbluefft-lanz-mit-dem-trick-von-scholz_id_260555655.html</a:t>
            </a:r>
            <a:endParaRPr lang="de-DE" b="1" dirty="0">
              <a:sym typeface="Wingdings" panose="05000000000000000000" pitchFamily="2" charset="2"/>
            </a:endParaRPr>
          </a:p>
          <a:p>
            <a:endParaRPr lang="de-DE" b="1" dirty="0">
              <a:sym typeface="Wingdings" panose="05000000000000000000" pitchFamily="2" charset="2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CAE3A3-8994-40D7-BECD-ABB2A5E29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394" y="3104418"/>
            <a:ext cx="48863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Breitbild</PresentationFormat>
  <Paragraphs>116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Permanent Marker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be1046</dc:creator>
  <cp:lastModifiedBy>be1046</cp:lastModifiedBy>
  <cp:revision>66</cp:revision>
  <dcterms:created xsi:type="dcterms:W3CDTF">2024-12-11T13:09:28Z</dcterms:created>
  <dcterms:modified xsi:type="dcterms:W3CDTF">2024-12-12T12:01:36Z</dcterms:modified>
</cp:coreProperties>
</file>